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2" r:id="rId2"/>
    <p:sldId id="270" r:id="rId3"/>
    <p:sldId id="263" r:id="rId4"/>
    <p:sldId id="257" r:id="rId5"/>
    <p:sldId id="264" r:id="rId6"/>
    <p:sldId id="265" r:id="rId7"/>
    <p:sldId id="266" r:id="rId8"/>
    <p:sldId id="271" r:id="rId9"/>
    <p:sldId id="267" r:id="rId10"/>
    <p:sldId id="268" r:id="rId11"/>
    <p:sldId id="2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p:scale>
          <a:sx n="66" d="100"/>
          <a:sy n="66" d="100"/>
        </p:scale>
        <p:origin x="858"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9EEBF7-B938-4F1C-8D61-C5B3E5E5D6D1}" type="datetimeFigureOut">
              <a:rPr lang="en-MY" smtClean="0"/>
              <a:t>4/12/2020</a:t>
            </a:fld>
            <a:endParaRPr lang="en-MY"/>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E08973-6395-4DB2-A23E-C3BBA0EEAD91}" type="slidenum">
              <a:rPr lang="en-MY" smtClean="0"/>
              <a:t>‹#›</a:t>
            </a:fld>
            <a:endParaRPr lang="en-MY"/>
          </a:p>
        </p:txBody>
      </p:sp>
    </p:spTree>
    <p:extLst>
      <p:ext uri="{BB962C8B-B14F-4D97-AF65-F5344CB8AC3E}">
        <p14:creationId xmlns:p14="http://schemas.microsoft.com/office/powerpoint/2010/main" val="898863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MY" dirty="0"/>
              <a:t>Pending Country Code design</a:t>
            </a:r>
          </a:p>
          <a:p>
            <a:pPr marL="228600" indent="-228600">
              <a:buAutoNum type="arabicPeriod"/>
            </a:pPr>
            <a:r>
              <a:rPr lang="en-MY" strike="sngStrike" dirty="0">
                <a:effectLst/>
              </a:rPr>
              <a:t>Pending how to enter splash screen confirmation</a:t>
            </a:r>
          </a:p>
          <a:p>
            <a:pPr marL="228600" indent="-228600">
              <a:buAutoNum type="arabicPeriod"/>
            </a:pPr>
            <a:r>
              <a:rPr lang="en-MY" strike="noStrike" dirty="0">
                <a:effectLst/>
              </a:rPr>
              <a:t>Pending screen for user to choose sign up / login</a:t>
            </a:r>
          </a:p>
          <a:p>
            <a:pPr marL="228600" indent="-228600">
              <a:buAutoNum type="arabicPeriod"/>
            </a:pPr>
            <a:r>
              <a:rPr lang="en-MY" dirty="0"/>
              <a:t>Pending Solution Domain design</a:t>
            </a:r>
          </a:p>
        </p:txBody>
      </p:sp>
      <p:sp>
        <p:nvSpPr>
          <p:cNvPr id="4" name="Slide Number Placeholder 3"/>
          <p:cNvSpPr>
            <a:spLocks noGrp="1"/>
          </p:cNvSpPr>
          <p:nvPr>
            <p:ph type="sldNum" sz="quarter" idx="5"/>
          </p:nvPr>
        </p:nvSpPr>
        <p:spPr/>
        <p:txBody>
          <a:bodyPr/>
          <a:lstStyle/>
          <a:p>
            <a:fld id="{31670F6E-73CE-4048-A5E0-A40A759BA8D5}" type="slidenum">
              <a:rPr lang="en-MY" smtClean="0"/>
              <a:t>1</a:t>
            </a:fld>
            <a:endParaRPr lang="en-MY"/>
          </a:p>
        </p:txBody>
      </p:sp>
    </p:spTree>
    <p:extLst>
      <p:ext uri="{BB962C8B-B14F-4D97-AF65-F5344CB8AC3E}">
        <p14:creationId xmlns:p14="http://schemas.microsoft.com/office/powerpoint/2010/main" val="1892451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MY" dirty="0"/>
              <a:t>Email field validation</a:t>
            </a:r>
          </a:p>
          <a:p>
            <a:pPr marL="685800" lvl="1" indent="-228600">
              <a:buFont typeface="Arial" panose="020B0604020202020204" pitchFamily="34" charset="0"/>
              <a:buChar char="•"/>
            </a:pPr>
            <a:r>
              <a:rPr lang="en-MY" dirty="0"/>
              <a:t>Must input email then next button is clickable</a:t>
            </a:r>
          </a:p>
          <a:p>
            <a:pPr marL="685800" lvl="1" indent="-228600">
              <a:buFont typeface="Arial" panose="020B0604020202020204" pitchFamily="34" charset="0"/>
              <a:buChar char="•"/>
            </a:pPr>
            <a:r>
              <a:rPr lang="en-MY" dirty="0"/>
              <a:t>Check whether email already registered in GETUP</a:t>
            </a:r>
          </a:p>
          <a:p>
            <a:pPr marL="228600" lvl="0" indent="-228600">
              <a:buFont typeface="+mj-lt"/>
              <a:buAutoNum type="arabicPeriod"/>
            </a:pPr>
            <a:endParaRPr lang="en-MY" dirty="0"/>
          </a:p>
        </p:txBody>
      </p:sp>
      <p:sp>
        <p:nvSpPr>
          <p:cNvPr id="4" name="Slide Number Placeholder 3"/>
          <p:cNvSpPr>
            <a:spLocks noGrp="1"/>
          </p:cNvSpPr>
          <p:nvPr>
            <p:ph type="sldNum" sz="quarter" idx="5"/>
          </p:nvPr>
        </p:nvSpPr>
        <p:spPr/>
        <p:txBody>
          <a:bodyPr/>
          <a:lstStyle/>
          <a:p>
            <a:fld id="{31670F6E-73CE-4048-A5E0-A40A759BA8D5}" type="slidenum">
              <a:rPr lang="en-MY" smtClean="0"/>
              <a:t>6</a:t>
            </a:fld>
            <a:endParaRPr lang="en-MY"/>
          </a:p>
        </p:txBody>
      </p:sp>
    </p:spTree>
    <p:extLst>
      <p:ext uri="{BB962C8B-B14F-4D97-AF65-F5344CB8AC3E}">
        <p14:creationId xmlns:p14="http://schemas.microsoft.com/office/powerpoint/2010/main" val="8738633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AutoNum type="arabicPeriod"/>
            </a:pPr>
            <a:r>
              <a:rPr lang="en-MY" dirty="0"/>
              <a:t>Pending Animation</a:t>
            </a:r>
          </a:p>
          <a:p>
            <a:pPr marL="228600" indent="-228600">
              <a:buFont typeface="+mj-lt"/>
              <a:buAutoNum type="arabicPeriod"/>
            </a:pPr>
            <a:r>
              <a:rPr lang="en-MY" dirty="0"/>
              <a:t>Pending Home Page screen</a:t>
            </a:r>
          </a:p>
        </p:txBody>
      </p:sp>
      <p:sp>
        <p:nvSpPr>
          <p:cNvPr id="4" name="Slide Number Placeholder 3"/>
          <p:cNvSpPr>
            <a:spLocks noGrp="1"/>
          </p:cNvSpPr>
          <p:nvPr>
            <p:ph type="sldNum" sz="quarter" idx="5"/>
          </p:nvPr>
        </p:nvSpPr>
        <p:spPr/>
        <p:txBody>
          <a:bodyPr/>
          <a:lstStyle/>
          <a:p>
            <a:fld id="{31670F6E-73CE-4048-A5E0-A40A759BA8D5}" type="slidenum">
              <a:rPr lang="en-MY" smtClean="0"/>
              <a:t>11</a:t>
            </a:fld>
            <a:endParaRPr lang="en-MY"/>
          </a:p>
        </p:txBody>
      </p:sp>
    </p:spTree>
    <p:extLst>
      <p:ext uri="{BB962C8B-B14F-4D97-AF65-F5344CB8AC3E}">
        <p14:creationId xmlns:p14="http://schemas.microsoft.com/office/powerpoint/2010/main" val="20557626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D376-4C6A-4A81-A9B5-43C1F56A85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MY"/>
          </a:p>
        </p:txBody>
      </p:sp>
      <p:sp>
        <p:nvSpPr>
          <p:cNvPr id="3" name="Subtitle 2">
            <a:extLst>
              <a:ext uri="{FF2B5EF4-FFF2-40B4-BE49-F238E27FC236}">
                <a16:creationId xmlns:a16="http://schemas.microsoft.com/office/drawing/2014/main" id="{2AC3C0A8-F74A-4E69-9D36-05AE2F94A6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MY"/>
          </a:p>
        </p:txBody>
      </p:sp>
      <p:sp>
        <p:nvSpPr>
          <p:cNvPr id="4" name="Date Placeholder 3">
            <a:extLst>
              <a:ext uri="{FF2B5EF4-FFF2-40B4-BE49-F238E27FC236}">
                <a16:creationId xmlns:a16="http://schemas.microsoft.com/office/drawing/2014/main" id="{749E0D22-AC91-47B5-B425-AD0F2E70A581}"/>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5DA2ABDA-3849-4D45-AAB3-544DAD4DEE88}"/>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D8A25859-4E80-4358-A94B-FE72401B748E}"/>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1063282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C1762-4BE5-4380-A501-DCFDB9551512}"/>
              </a:ext>
            </a:extLst>
          </p:cNvPr>
          <p:cNvSpPr>
            <a:spLocks noGrp="1"/>
          </p:cNvSpPr>
          <p:nvPr>
            <p:ph type="title"/>
          </p:nvPr>
        </p:nvSpPr>
        <p:spPr/>
        <p:txBody>
          <a:bodyPr/>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9CFA98DE-4E1B-4FFE-84AA-D3EDFDFC69A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8374EECD-120E-4406-A212-2B2BEB27E900}"/>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F2C310BD-B858-4E14-9F09-A0BF85A0D199}"/>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CA41076-957F-471D-8B49-E907D919C996}"/>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433408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F08CA6-AD31-42F5-8D5F-A856C66804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MY"/>
          </a:p>
        </p:txBody>
      </p:sp>
      <p:sp>
        <p:nvSpPr>
          <p:cNvPr id="3" name="Vertical Text Placeholder 2">
            <a:extLst>
              <a:ext uri="{FF2B5EF4-FFF2-40B4-BE49-F238E27FC236}">
                <a16:creationId xmlns:a16="http://schemas.microsoft.com/office/drawing/2014/main" id="{988936AF-0911-4FE2-B7D9-D48CB2916CE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CC6C76DE-89B6-492F-9877-4A72CC905C29}"/>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59B70D89-D9EF-4BAA-81F3-7A4CDC2BC231}"/>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DC1D057-C224-41BD-903A-5C91E17930C1}"/>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3999816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92735D-5923-4428-BF4D-CE0941B8A7F3}"/>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B0E14633-0C65-489B-88BE-28667676D5D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92F99BDA-C601-4886-B49B-BE093C53D8D7}"/>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DDF99248-21A5-421F-B2BB-AE1B44FEFC53}"/>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C0770627-0A8C-411A-B596-765D06005AA0}"/>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29453489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06947-053D-4D07-8164-BF11A36236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MY"/>
          </a:p>
        </p:txBody>
      </p:sp>
      <p:sp>
        <p:nvSpPr>
          <p:cNvPr id="3" name="Text Placeholder 2">
            <a:extLst>
              <a:ext uri="{FF2B5EF4-FFF2-40B4-BE49-F238E27FC236}">
                <a16:creationId xmlns:a16="http://schemas.microsoft.com/office/drawing/2014/main" id="{89C1B457-5E82-4C95-9144-ADEC20DEF9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979261-83B8-459C-9B0D-D9BCE9EE3B66}"/>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ED4697D4-00BD-438D-A6B5-04F1662B8309}"/>
              </a:ext>
            </a:extLst>
          </p:cNvPr>
          <p:cNvSpPr>
            <a:spLocks noGrp="1"/>
          </p:cNvSpPr>
          <p:nvPr>
            <p:ph type="ftr" sz="quarter" idx="11"/>
          </p:nvPr>
        </p:nvSpPr>
        <p:spPr/>
        <p:txBody>
          <a:bodyPr/>
          <a:lstStyle/>
          <a:p>
            <a:endParaRPr lang="en-MY"/>
          </a:p>
        </p:txBody>
      </p:sp>
      <p:sp>
        <p:nvSpPr>
          <p:cNvPr id="6" name="Slide Number Placeholder 5">
            <a:extLst>
              <a:ext uri="{FF2B5EF4-FFF2-40B4-BE49-F238E27FC236}">
                <a16:creationId xmlns:a16="http://schemas.microsoft.com/office/drawing/2014/main" id="{77ECC500-FD8D-4337-8F1B-D980739EAE46}"/>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3279743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99EEB-C7BB-42FF-BA83-31376564999D}"/>
              </a:ext>
            </a:extLst>
          </p:cNvPr>
          <p:cNvSpPr>
            <a:spLocks noGrp="1"/>
          </p:cNvSpPr>
          <p:nvPr>
            <p:ph type="title"/>
          </p:nvPr>
        </p:nvSpPr>
        <p:spPr/>
        <p:txBody>
          <a:bodyPr/>
          <a:lstStyle/>
          <a:p>
            <a:r>
              <a:rPr lang="en-US"/>
              <a:t>Click to edit Master title style</a:t>
            </a:r>
            <a:endParaRPr lang="en-MY"/>
          </a:p>
        </p:txBody>
      </p:sp>
      <p:sp>
        <p:nvSpPr>
          <p:cNvPr id="3" name="Content Placeholder 2">
            <a:extLst>
              <a:ext uri="{FF2B5EF4-FFF2-40B4-BE49-F238E27FC236}">
                <a16:creationId xmlns:a16="http://schemas.microsoft.com/office/drawing/2014/main" id="{8A477284-31A5-4E3D-BA25-FB69BF7014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Content Placeholder 3">
            <a:extLst>
              <a:ext uri="{FF2B5EF4-FFF2-40B4-BE49-F238E27FC236}">
                <a16:creationId xmlns:a16="http://schemas.microsoft.com/office/drawing/2014/main" id="{6F4B4F3E-C1B4-48C6-9D33-38ABE72C98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Date Placeholder 4">
            <a:extLst>
              <a:ext uri="{FF2B5EF4-FFF2-40B4-BE49-F238E27FC236}">
                <a16:creationId xmlns:a16="http://schemas.microsoft.com/office/drawing/2014/main" id="{970CCB0A-A79A-437D-A8FB-FEC0E40F7F39}"/>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6" name="Footer Placeholder 5">
            <a:extLst>
              <a:ext uri="{FF2B5EF4-FFF2-40B4-BE49-F238E27FC236}">
                <a16:creationId xmlns:a16="http://schemas.microsoft.com/office/drawing/2014/main" id="{E7371990-6A0C-44AE-A21A-B9D3A3F192DB}"/>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64B5316E-DD5E-4C30-8E30-41F7085112F1}"/>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1744739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31700-A6BF-4736-A367-C715C1ECE83F}"/>
              </a:ext>
            </a:extLst>
          </p:cNvPr>
          <p:cNvSpPr>
            <a:spLocks noGrp="1"/>
          </p:cNvSpPr>
          <p:nvPr>
            <p:ph type="title"/>
          </p:nvPr>
        </p:nvSpPr>
        <p:spPr>
          <a:xfrm>
            <a:off x="839788" y="365125"/>
            <a:ext cx="10515600" cy="1325563"/>
          </a:xfrm>
        </p:spPr>
        <p:txBody>
          <a:bodyPr/>
          <a:lstStyle/>
          <a:p>
            <a:r>
              <a:rPr lang="en-US"/>
              <a:t>Click to edit Master title style</a:t>
            </a:r>
            <a:endParaRPr lang="en-MY"/>
          </a:p>
        </p:txBody>
      </p:sp>
      <p:sp>
        <p:nvSpPr>
          <p:cNvPr id="3" name="Text Placeholder 2">
            <a:extLst>
              <a:ext uri="{FF2B5EF4-FFF2-40B4-BE49-F238E27FC236}">
                <a16:creationId xmlns:a16="http://schemas.microsoft.com/office/drawing/2014/main" id="{BE7F1BF0-ED9E-4893-AD4E-8E19035A53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607CDE-7560-4B11-8145-7E80863123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5" name="Text Placeholder 4">
            <a:extLst>
              <a:ext uri="{FF2B5EF4-FFF2-40B4-BE49-F238E27FC236}">
                <a16:creationId xmlns:a16="http://schemas.microsoft.com/office/drawing/2014/main" id="{34AE3C64-3AD5-49B1-96C7-81F809754D7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02A3F17-EB05-4432-8B30-CD993A017E6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7" name="Date Placeholder 6">
            <a:extLst>
              <a:ext uri="{FF2B5EF4-FFF2-40B4-BE49-F238E27FC236}">
                <a16:creationId xmlns:a16="http://schemas.microsoft.com/office/drawing/2014/main" id="{3E5E2347-9C61-4495-AC3B-A98CC865EEC5}"/>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8" name="Footer Placeholder 7">
            <a:extLst>
              <a:ext uri="{FF2B5EF4-FFF2-40B4-BE49-F238E27FC236}">
                <a16:creationId xmlns:a16="http://schemas.microsoft.com/office/drawing/2014/main" id="{285E1B33-A2B8-44DC-A925-64F28424CE36}"/>
              </a:ext>
            </a:extLst>
          </p:cNvPr>
          <p:cNvSpPr>
            <a:spLocks noGrp="1"/>
          </p:cNvSpPr>
          <p:nvPr>
            <p:ph type="ftr" sz="quarter" idx="11"/>
          </p:nvPr>
        </p:nvSpPr>
        <p:spPr/>
        <p:txBody>
          <a:bodyPr/>
          <a:lstStyle/>
          <a:p>
            <a:endParaRPr lang="en-MY"/>
          </a:p>
        </p:txBody>
      </p:sp>
      <p:sp>
        <p:nvSpPr>
          <p:cNvPr id="9" name="Slide Number Placeholder 8">
            <a:extLst>
              <a:ext uri="{FF2B5EF4-FFF2-40B4-BE49-F238E27FC236}">
                <a16:creationId xmlns:a16="http://schemas.microsoft.com/office/drawing/2014/main" id="{5697F6D7-518F-41F6-91C6-A368B3F49DDC}"/>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138260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443A2-1A00-460F-8CB7-C6E33769D8E3}"/>
              </a:ext>
            </a:extLst>
          </p:cNvPr>
          <p:cNvSpPr>
            <a:spLocks noGrp="1"/>
          </p:cNvSpPr>
          <p:nvPr>
            <p:ph type="title"/>
          </p:nvPr>
        </p:nvSpPr>
        <p:spPr/>
        <p:txBody>
          <a:bodyPr/>
          <a:lstStyle/>
          <a:p>
            <a:r>
              <a:rPr lang="en-US"/>
              <a:t>Click to edit Master title style</a:t>
            </a:r>
            <a:endParaRPr lang="en-MY"/>
          </a:p>
        </p:txBody>
      </p:sp>
      <p:sp>
        <p:nvSpPr>
          <p:cNvPr id="3" name="Date Placeholder 2">
            <a:extLst>
              <a:ext uri="{FF2B5EF4-FFF2-40B4-BE49-F238E27FC236}">
                <a16:creationId xmlns:a16="http://schemas.microsoft.com/office/drawing/2014/main" id="{0B5437C5-059A-4A69-95CF-725C1EC7D4F6}"/>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4" name="Footer Placeholder 3">
            <a:extLst>
              <a:ext uri="{FF2B5EF4-FFF2-40B4-BE49-F238E27FC236}">
                <a16:creationId xmlns:a16="http://schemas.microsoft.com/office/drawing/2014/main" id="{8F0CAF44-7119-4DBC-B9DF-68CFCAB4D691}"/>
              </a:ext>
            </a:extLst>
          </p:cNvPr>
          <p:cNvSpPr>
            <a:spLocks noGrp="1"/>
          </p:cNvSpPr>
          <p:nvPr>
            <p:ph type="ftr" sz="quarter" idx="11"/>
          </p:nvPr>
        </p:nvSpPr>
        <p:spPr/>
        <p:txBody>
          <a:bodyPr/>
          <a:lstStyle/>
          <a:p>
            <a:endParaRPr lang="en-MY"/>
          </a:p>
        </p:txBody>
      </p:sp>
      <p:sp>
        <p:nvSpPr>
          <p:cNvPr id="5" name="Slide Number Placeholder 4">
            <a:extLst>
              <a:ext uri="{FF2B5EF4-FFF2-40B4-BE49-F238E27FC236}">
                <a16:creationId xmlns:a16="http://schemas.microsoft.com/office/drawing/2014/main" id="{3D527477-C9E7-414C-8F4A-A5B6265E342C}"/>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1624713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69A457E-A376-4684-ADFB-2C0BA4543676}"/>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3" name="Footer Placeholder 2">
            <a:extLst>
              <a:ext uri="{FF2B5EF4-FFF2-40B4-BE49-F238E27FC236}">
                <a16:creationId xmlns:a16="http://schemas.microsoft.com/office/drawing/2014/main" id="{25D5AADA-3F2F-4F9D-B97A-1A50D010FE6D}"/>
              </a:ext>
            </a:extLst>
          </p:cNvPr>
          <p:cNvSpPr>
            <a:spLocks noGrp="1"/>
          </p:cNvSpPr>
          <p:nvPr>
            <p:ph type="ftr" sz="quarter" idx="11"/>
          </p:nvPr>
        </p:nvSpPr>
        <p:spPr/>
        <p:txBody>
          <a:bodyPr/>
          <a:lstStyle/>
          <a:p>
            <a:endParaRPr lang="en-MY"/>
          </a:p>
        </p:txBody>
      </p:sp>
      <p:sp>
        <p:nvSpPr>
          <p:cNvPr id="4" name="Slide Number Placeholder 3">
            <a:extLst>
              <a:ext uri="{FF2B5EF4-FFF2-40B4-BE49-F238E27FC236}">
                <a16:creationId xmlns:a16="http://schemas.microsoft.com/office/drawing/2014/main" id="{58D95B28-A24F-453F-9A22-E522C42D85D2}"/>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953831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61046-0876-4557-AFDC-3FD2EA4AAAE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Content Placeholder 2">
            <a:extLst>
              <a:ext uri="{FF2B5EF4-FFF2-40B4-BE49-F238E27FC236}">
                <a16:creationId xmlns:a16="http://schemas.microsoft.com/office/drawing/2014/main" id="{BD449E1A-986A-4AC7-BB99-C33E5763E2D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Text Placeholder 3">
            <a:extLst>
              <a:ext uri="{FF2B5EF4-FFF2-40B4-BE49-F238E27FC236}">
                <a16:creationId xmlns:a16="http://schemas.microsoft.com/office/drawing/2014/main" id="{626C644C-2343-4B83-AED7-98C735BA54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F35F1C-78AA-4114-999D-96AAFD541778}"/>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6" name="Footer Placeholder 5">
            <a:extLst>
              <a:ext uri="{FF2B5EF4-FFF2-40B4-BE49-F238E27FC236}">
                <a16:creationId xmlns:a16="http://schemas.microsoft.com/office/drawing/2014/main" id="{B50D9EFD-00C4-4E74-97DD-437514A8A967}"/>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1FB18ED8-873F-4A82-9E41-F554C7A845C8}"/>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3935476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1C90C-065D-4082-BBF2-086477F04B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MY"/>
          </a:p>
        </p:txBody>
      </p:sp>
      <p:sp>
        <p:nvSpPr>
          <p:cNvPr id="3" name="Picture Placeholder 2">
            <a:extLst>
              <a:ext uri="{FF2B5EF4-FFF2-40B4-BE49-F238E27FC236}">
                <a16:creationId xmlns:a16="http://schemas.microsoft.com/office/drawing/2014/main" id="{0FB09D8A-31E4-4FC3-818C-761F0BC2EA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MY"/>
          </a:p>
        </p:txBody>
      </p:sp>
      <p:sp>
        <p:nvSpPr>
          <p:cNvPr id="4" name="Text Placeholder 3">
            <a:extLst>
              <a:ext uri="{FF2B5EF4-FFF2-40B4-BE49-F238E27FC236}">
                <a16:creationId xmlns:a16="http://schemas.microsoft.com/office/drawing/2014/main" id="{1CB87327-C8EF-42E0-A2B6-F08D0E7153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7D015F-E4BF-42FC-90D4-329BD069CA80}"/>
              </a:ext>
            </a:extLst>
          </p:cNvPr>
          <p:cNvSpPr>
            <a:spLocks noGrp="1"/>
          </p:cNvSpPr>
          <p:nvPr>
            <p:ph type="dt" sz="half" idx="10"/>
          </p:nvPr>
        </p:nvSpPr>
        <p:spPr/>
        <p:txBody>
          <a:bodyPr/>
          <a:lstStyle/>
          <a:p>
            <a:fld id="{9A0EC41C-EF6F-4A6E-BFEF-6FCACBBDE3C4}" type="datetimeFigureOut">
              <a:rPr lang="en-MY" smtClean="0"/>
              <a:t>4/12/2020</a:t>
            </a:fld>
            <a:endParaRPr lang="en-MY"/>
          </a:p>
        </p:txBody>
      </p:sp>
      <p:sp>
        <p:nvSpPr>
          <p:cNvPr id="6" name="Footer Placeholder 5">
            <a:extLst>
              <a:ext uri="{FF2B5EF4-FFF2-40B4-BE49-F238E27FC236}">
                <a16:creationId xmlns:a16="http://schemas.microsoft.com/office/drawing/2014/main" id="{0582C1F1-6002-4BC0-B055-70E01DE98404}"/>
              </a:ext>
            </a:extLst>
          </p:cNvPr>
          <p:cNvSpPr>
            <a:spLocks noGrp="1"/>
          </p:cNvSpPr>
          <p:nvPr>
            <p:ph type="ftr" sz="quarter" idx="11"/>
          </p:nvPr>
        </p:nvSpPr>
        <p:spPr/>
        <p:txBody>
          <a:bodyPr/>
          <a:lstStyle/>
          <a:p>
            <a:endParaRPr lang="en-MY"/>
          </a:p>
        </p:txBody>
      </p:sp>
      <p:sp>
        <p:nvSpPr>
          <p:cNvPr id="7" name="Slide Number Placeholder 6">
            <a:extLst>
              <a:ext uri="{FF2B5EF4-FFF2-40B4-BE49-F238E27FC236}">
                <a16:creationId xmlns:a16="http://schemas.microsoft.com/office/drawing/2014/main" id="{B716719C-292A-49C2-838E-44F76541425F}"/>
              </a:ext>
            </a:extLst>
          </p:cNvPr>
          <p:cNvSpPr>
            <a:spLocks noGrp="1"/>
          </p:cNvSpPr>
          <p:nvPr>
            <p:ph type="sldNum" sz="quarter" idx="12"/>
          </p:nvPr>
        </p:nvSpPr>
        <p:spPr/>
        <p:txBody>
          <a:bodyPr/>
          <a:lstStyle/>
          <a:p>
            <a:fld id="{41D1A5C8-6773-42EF-AAFF-E2045C3C7E6A}" type="slidenum">
              <a:rPr lang="en-MY" smtClean="0"/>
              <a:t>‹#›</a:t>
            </a:fld>
            <a:endParaRPr lang="en-MY"/>
          </a:p>
        </p:txBody>
      </p:sp>
    </p:spTree>
    <p:extLst>
      <p:ext uri="{BB962C8B-B14F-4D97-AF65-F5344CB8AC3E}">
        <p14:creationId xmlns:p14="http://schemas.microsoft.com/office/powerpoint/2010/main" val="2435114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BE54E4-FAD5-4ADF-A3EB-97ECCA7981F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MY"/>
          </a:p>
        </p:txBody>
      </p:sp>
      <p:sp>
        <p:nvSpPr>
          <p:cNvPr id="3" name="Text Placeholder 2">
            <a:extLst>
              <a:ext uri="{FF2B5EF4-FFF2-40B4-BE49-F238E27FC236}">
                <a16:creationId xmlns:a16="http://schemas.microsoft.com/office/drawing/2014/main" id="{A66DE8EE-A67B-4A45-A01F-2BA482ACFD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MY"/>
          </a:p>
        </p:txBody>
      </p:sp>
      <p:sp>
        <p:nvSpPr>
          <p:cNvPr id="4" name="Date Placeholder 3">
            <a:extLst>
              <a:ext uri="{FF2B5EF4-FFF2-40B4-BE49-F238E27FC236}">
                <a16:creationId xmlns:a16="http://schemas.microsoft.com/office/drawing/2014/main" id="{2D3F777E-176B-4ED2-9646-5245CE5EA9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0EC41C-EF6F-4A6E-BFEF-6FCACBBDE3C4}" type="datetimeFigureOut">
              <a:rPr lang="en-MY" smtClean="0"/>
              <a:t>4/12/2020</a:t>
            </a:fld>
            <a:endParaRPr lang="en-MY"/>
          </a:p>
        </p:txBody>
      </p:sp>
      <p:sp>
        <p:nvSpPr>
          <p:cNvPr id="5" name="Footer Placeholder 4">
            <a:extLst>
              <a:ext uri="{FF2B5EF4-FFF2-40B4-BE49-F238E27FC236}">
                <a16:creationId xmlns:a16="http://schemas.microsoft.com/office/drawing/2014/main" id="{0327277C-6014-4D56-889A-2F5C274E35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a:extLst>
              <a:ext uri="{FF2B5EF4-FFF2-40B4-BE49-F238E27FC236}">
                <a16:creationId xmlns:a16="http://schemas.microsoft.com/office/drawing/2014/main" id="{09F29DD5-71EA-419B-B62A-B7D1D7D862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1A5C8-6773-42EF-AAFF-E2045C3C7E6A}" type="slidenum">
              <a:rPr lang="en-MY" smtClean="0"/>
              <a:t>‹#›</a:t>
            </a:fld>
            <a:endParaRPr lang="en-MY"/>
          </a:p>
        </p:txBody>
      </p:sp>
    </p:spTree>
    <p:extLst>
      <p:ext uri="{BB962C8B-B14F-4D97-AF65-F5344CB8AC3E}">
        <p14:creationId xmlns:p14="http://schemas.microsoft.com/office/powerpoint/2010/main" val="2537712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chew@gmail.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50FC82B-43D4-41FF-AEED-17CEEE8C42C3}"/>
              </a:ext>
            </a:extLst>
          </p:cNvPr>
          <p:cNvPicPr>
            <a:picLocks noChangeAspect="1"/>
          </p:cNvPicPr>
          <p:nvPr/>
        </p:nvPicPr>
        <p:blipFill>
          <a:blip r:embed="rId3"/>
          <a:stretch>
            <a:fillRect/>
          </a:stretch>
        </p:blipFill>
        <p:spPr>
          <a:xfrm>
            <a:off x="2895372" y="436108"/>
            <a:ext cx="5153025" cy="5114925"/>
          </a:xfrm>
          <a:prstGeom prst="rect">
            <a:avLst/>
          </a:prstGeom>
        </p:spPr>
      </p:pic>
      <p:sp>
        <p:nvSpPr>
          <p:cNvPr id="6" name="TextBox 5">
            <a:extLst>
              <a:ext uri="{FF2B5EF4-FFF2-40B4-BE49-F238E27FC236}">
                <a16:creationId xmlns:a16="http://schemas.microsoft.com/office/drawing/2014/main" id="{E9C46524-0FF3-45E7-914E-2144AA1CE9ED}"/>
              </a:ext>
            </a:extLst>
          </p:cNvPr>
          <p:cNvSpPr txBox="1"/>
          <p:nvPr/>
        </p:nvSpPr>
        <p:spPr>
          <a:xfrm>
            <a:off x="8048397" y="436108"/>
            <a:ext cx="3911374" cy="5355312"/>
          </a:xfrm>
          <a:prstGeom prst="rect">
            <a:avLst/>
          </a:prstGeom>
          <a:noFill/>
        </p:spPr>
        <p:txBody>
          <a:bodyPr wrap="square" rtlCol="0">
            <a:spAutoFit/>
          </a:bodyPr>
          <a:lstStyle/>
          <a:p>
            <a:pPr marL="285750" indent="-285750">
              <a:buFont typeface="Arial" panose="020B0604020202020204" pitchFamily="34" charset="0"/>
              <a:buChar char="•"/>
            </a:pPr>
            <a:r>
              <a:rPr lang="en-MY" dirty="0"/>
              <a:t>Country code admin can configure at solution domain</a:t>
            </a:r>
          </a:p>
          <a:p>
            <a:pPr marL="285750" indent="-285750">
              <a:buFont typeface="Arial" panose="020B0604020202020204" pitchFamily="34" charset="0"/>
              <a:buChar char="•"/>
            </a:pPr>
            <a:r>
              <a:rPr lang="en-MY" dirty="0"/>
              <a:t>Current support Malaysia (+60) and Singapore (+65) only</a:t>
            </a:r>
          </a:p>
          <a:p>
            <a:pPr marL="285750" indent="-285750">
              <a:buFont typeface="Arial" panose="020B0604020202020204" pitchFamily="34" charset="0"/>
              <a:buChar char="•"/>
            </a:pPr>
            <a:r>
              <a:rPr lang="en-MY" dirty="0"/>
              <a:t>It will be selection list for the country code</a:t>
            </a:r>
          </a:p>
          <a:p>
            <a:pPr marL="285750" indent="-285750">
              <a:buFont typeface="Arial" panose="020B0604020202020204" pitchFamily="34" charset="0"/>
              <a:buChar char="•"/>
            </a:pPr>
            <a:r>
              <a:rPr lang="en-MY" dirty="0"/>
              <a:t>Before ‘NEXT’ button clickable, validation checking</a:t>
            </a:r>
          </a:p>
          <a:p>
            <a:pPr marL="742950" lvl="1" indent="-285750">
              <a:buFont typeface="Arial" panose="020B0604020202020204" pitchFamily="34" charset="0"/>
              <a:buChar char="•"/>
            </a:pPr>
            <a:r>
              <a:rPr lang="en-MY" dirty="0"/>
              <a:t>If country code = Sg, the numbers of mobile number shall be 8 digits</a:t>
            </a:r>
          </a:p>
          <a:p>
            <a:pPr marL="742950" lvl="1" indent="-285750">
              <a:buFont typeface="Arial" panose="020B0604020202020204" pitchFamily="34" charset="0"/>
              <a:buChar char="•"/>
            </a:pPr>
            <a:r>
              <a:rPr lang="en-MY" dirty="0"/>
              <a:t>If country code = My, the numbers of mobile number shall be 10 digits and 11 digits</a:t>
            </a:r>
          </a:p>
          <a:p>
            <a:pPr marL="742950" lvl="1" indent="-285750">
              <a:buFont typeface="Arial" panose="020B0604020202020204" pitchFamily="34" charset="0"/>
              <a:buChar char="•"/>
            </a:pPr>
            <a:r>
              <a:rPr lang="en-MY" dirty="0"/>
              <a:t>Upon fulfil the validation checking then user can trigger the OTP</a:t>
            </a:r>
          </a:p>
          <a:p>
            <a:pPr marL="742950" lvl="1" indent="-285750">
              <a:buFont typeface="Arial" panose="020B0604020202020204" pitchFamily="34" charset="0"/>
              <a:buChar char="•"/>
            </a:pPr>
            <a:r>
              <a:rPr lang="en-MY" dirty="0"/>
              <a:t>The numbers of mobile number can configure in the backend</a:t>
            </a:r>
          </a:p>
        </p:txBody>
      </p:sp>
      <p:sp>
        <p:nvSpPr>
          <p:cNvPr id="7" name="Rectangle: Rounded Corners 6">
            <a:extLst>
              <a:ext uri="{FF2B5EF4-FFF2-40B4-BE49-F238E27FC236}">
                <a16:creationId xmlns:a16="http://schemas.microsoft.com/office/drawing/2014/main" id="{9D31EF90-F4D4-4D5C-9054-EDBAC04E1CC4}"/>
              </a:ext>
            </a:extLst>
          </p:cNvPr>
          <p:cNvSpPr/>
          <p:nvPr/>
        </p:nvSpPr>
        <p:spPr>
          <a:xfrm>
            <a:off x="5762171" y="2307771"/>
            <a:ext cx="537029" cy="420915"/>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8" name="Rectangle: Rounded Corners 7">
            <a:extLst>
              <a:ext uri="{FF2B5EF4-FFF2-40B4-BE49-F238E27FC236}">
                <a16:creationId xmlns:a16="http://schemas.microsoft.com/office/drawing/2014/main" id="{06FE72BD-A143-4109-974C-3E80E2B36769}"/>
              </a:ext>
            </a:extLst>
          </p:cNvPr>
          <p:cNvSpPr/>
          <p:nvPr/>
        </p:nvSpPr>
        <p:spPr>
          <a:xfrm>
            <a:off x="5762171" y="4129315"/>
            <a:ext cx="1994989" cy="351244"/>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10" name="Straight Arrow Connector 9">
            <a:extLst>
              <a:ext uri="{FF2B5EF4-FFF2-40B4-BE49-F238E27FC236}">
                <a16:creationId xmlns:a16="http://schemas.microsoft.com/office/drawing/2014/main" id="{58B2B0B7-37B1-4DEB-B936-9E22C425B394}"/>
              </a:ext>
            </a:extLst>
          </p:cNvPr>
          <p:cNvCxnSpPr/>
          <p:nvPr/>
        </p:nvCxnSpPr>
        <p:spPr>
          <a:xfrm flipH="1">
            <a:off x="6299200" y="653143"/>
            <a:ext cx="1886857" cy="165462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74A20C56-18F8-4B70-AEA5-D7591868D178}"/>
              </a:ext>
            </a:extLst>
          </p:cNvPr>
          <p:cNvCxnSpPr>
            <a:cxnSpLocks/>
          </p:cNvCxnSpPr>
          <p:nvPr/>
        </p:nvCxnSpPr>
        <p:spPr>
          <a:xfrm flipH="1">
            <a:off x="7271657" y="2307771"/>
            <a:ext cx="1146629" cy="165462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DA6525C-15BE-4068-85A1-C1915BDE234F}"/>
              </a:ext>
            </a:extLst>
          </p:cNvPr>
          <p:cNvSpPr/>
          <p:nvPr/>
        </p:nvSpPr>
        <p:spPr>
          <a:xfrm>
            <a:off x="11422743" y="6154057"/>
            <a:ext cx="551543" cy="5225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2" name="TextBox 1">
            <a:extLst>
              <a:ext uri="{FF2B5EF4-FFF2-40B4-BE49-F238E27FC236}">
                <a16:creationId xmlns:a16="http://schemas.microsoft.com/office/drawing/2014/main" id="{2B7D79D6-75B3-4ECB-8A84-9E13F50FB7AB}"/>
              </a:ext>
            </a:extLst>
          </p:cNvPr>
          <p:cNvSpPr txBox="1"/>
          <p:nvPr/>
        </p:nvSpPr>
        <p:spPr>
          <a:xfrm>
            <a:off x="177637" y="653143"/>
            <a:ext cx="2750130" cy="3416320"/>
          </a:xfrm>
          <a:prstGeom prst="rect">
            <a:avLst/>
          </a:prstGeom>
          <a:noFill/>
        </p:spPr>
        <p:txBody>
          <a:bodyPr wrap="square" rtlCol="0">
            <a:spAutoFit/>
          </a:bodyPr>
          <a:lstStyle/>
          <a:p>
            <a:pPr marL="285750" indent="-285750">
              <a:buFont typeface="Arial" panose="020B0604020202020204" pitchFamily="34" charset="0"/>
              <a:buChar char="•"/>
            </a:pPr>
            <a:r>
              <a:rPr lang="en-MY" dirty="0"/>
              <a:t>Splash screen only display when: -</a:t>
            </a:r>
          </a:p>
          <a:p>
            <a:pPr marL="742950" lvl="1" indent="-285750">
              <a:buFont typeface="Arial" panose="020B0604020202020204" pitchFamily="34" charset="0"/>
              <a:buChar char="•"/>
            </a:pPr>
            <a:r>
              <a:rPr lang="en-MY" dirty="0"/>
              <a:t>Upon user register/logged in the splash screen will be hidden from user</a:t>
            </a:r>
          </a:p>
          <a:p>
            <a:pPr marL="742950" lvl="1" indent="-285750">
              <a:buFont typeface="Arial" panose="020B0604020202020204" pitchFamily="34" charset="0"/>
              <a:buChar char="•"/>
            </a:pPr>
            <a:r>
              <a:rPr lang="en-MY" dirty="0"/>
              <a:t>First time download app</a:t>
            </a:r>
          </a:p>
          <a:p>
            <a:pPr marL="742950" lvl="1" indent="-285750">
              <a:buFont typeface="Arial" panose="020B0604020202020204" pitchFamily="34" charset="0"/>
              <a:buChar char="•"/>
            </a:pPr>
            <a:r>
              <a:rPr lang="en-MY" dirty="0"/>
              <a:t>Show again when user delete and reinstall the app</a:t>
            </a:r>
          </a:p>
        </p:txBody>
      </p:sp>
      <p:cxnSp>
        <p:nvCxnSpPr>
          <p:cNvPr id="4" name="Straight Arrow Connector 3">
            <a:extLst>
              <a:ext uri="{FF2B5EF4-FFF2-40B4-BE49-F238E27FC236}">
                <a16:creationId xmlns:a16="http://schemas.microsoft.com/office/drawing/2014/main" id="{56414398-8AFF-4978-9059-18865B5E9772}"/>
              </a:ext>
            </a:extLst>
          </p:cNvPr>
          <p:cNvCxnSpPr/>
          <p:nvPr/>
        </p:nvCxnSpPr>
        <p:spPr>
          <a:xfrm>
            <a:off x="2525159" y="1066580"/>
            <a:ext cx="1614927" cy="153510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56EF9D6B-D7FC-499D-B411-F1EEBB585E27}"/>
              </a:ext>
            </a:extLst>
          </p:cNvPr>
          <p:cNvSpPr txBox="1"/>
          <p:nvPr/>
        </p:nvSpPr>
        <p:spPr>
          <a:xfrm>
            <a:off x="409575" y="4304937"/>
            <a:ext cx="2348137" cy="1754326"/>
          </a:xfrm>
          <a:prstGeom prst="rect">
            <a:avLst/>
          </a:prstGeom>
          <a:noFill/>
        </p:spPr>
        <p:txBody>
          <a:bodyPr wrap="square" rtlCol="0">
            <a:spAutoFit/>
          </a:bodyPr>
          <a:lstStyle/>
          <a:p>
            <a:pPr marL="285750" indent="-285750">
              <a:buFont typeface="Arial" panose="020B0604020202020204" pitchFamily="34" charset="0"/>
              <a:buChar char="•"/>
            </a:pPr>
            <a:r>
              <a:rPr lang="en-MY" dirty="0"/>
              <a:t>Terms &amp; condition and privacy policy will be 2 clickable link in FE, the value will store in property table</a:t>
            </a:r>
          </a:p>
        </p:txBody>
      </p:sp>
      <p:sp>
        <p:nvSpPr>
          <p:cNvPr id="15" name="Rectangle: Rounded Corners 14">
            <a:extLst>
              <a:ext uri="{FF2B5EF4-FFF2-40B4-BE49-F238E27FC236}">
                <a16:creationId xmlns:a16="http://schemas.microsoft.com/office/drawing/2014/main" id="{E11DA58B-AA30-44CF-AA78-23BDC76F0A28}"/>
              </a:ext>
            </a:extLst>
          </p:cNvPr>
          <p:cNvSpPr/>
          <p:nvPr/>
        </p:nvSpPr>
        <p:spPr>
          <a:xfrm>
            <a:off x="6934200" y="4529137"/>
            <a:ext cx="871538" cy="11833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6" name="Rectangle: Rounded Corners 15">
            <a:extLst>
              <a:ext uri="{FF2B5EF4-FFF2-40B4-BE49-F238E27FC236}">
                <a16:creationId xmlns:a16="http://schemas.microsoft.com/office/drawing/2014/main" id="{CFE7C4D2-F590-44BA-BE55-72BCEB8F2780}"/>
              </a:ext>
            </a:extLst>
          </p:cNvPr>
          <p:cNvSpPr/>
          <p:nvPr/>
        </p:nvSpPr>
        <p:spPr>
          <a:xfrm>
            <a:off x="5917044" y="4647475"/>
            <a:ext cx="871538" cy="118338"/>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17" name="Straight Arrow Connector 16">
            <a:extLst>
              <a:ext uri="{FF2B5EF4-FFF2-40B4-BE49-F238E27FC236}">
                <a16:creationId xmlns:a16="http://schemas.microsoft.com/office/drawing/2014/main" id="{2F761A6F-1367-4F61-91AB-29DDE3C95305}"/>
              </a:ext>
            </a:extLst>
          </p:cNvPr>
          <p:cNvCxnSpPr>
            <a:stCxn id="16" idx="1"/>
          </p:cNvCxnSpPr>
          <p:nvPr/>
        </p:nvCxnSpPr>
        <p:spPr>
          <a:xfrm flipH="1">
            <a:off x="2806700" y="4706644"/>
            <a:ext cx="3110344" cy="43050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523F834-9685-4DA8-96BC-8136998E986D}"/>
              </a:ext>
            </a:extLst>
          </p:cNvPr>
          <p:cNvCxnSpPr>
            <a:cxnSpLocks/>
          </p:cNvCxnSpPr>
          <p:nvPr/>
        </p:nvCxnSpPr>
        <p:spPr>
          <a:xfrm flipH="1">
            <a:off x="2814502" y="4706644"/>
            <a:ext cx="4555467" cy="89296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644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8A99ABA-8908-4FFA-A1A4-D686D8BACE05}"/>
              </a:ext>
            </a:extLst>
          </p:cNvPr>
          <p:cNvPicPr>
            <a:picLocks noChangeAspect="1"/>
          </p:cNvPicPr>
          <p:nvPr/>
        </p:nvPicPr>
        <p:blipFill>
          <a:blip r:embed="rId2"/>
          <a:stretch>
            <a:fillRect/>
          </a:stretch>
        </p:blipFill>
        <p:spPr>
          <a:xfrm>
            <a:off x="904194" y="341145"/>
            <a:ext cx="2371725" cy="5362575"/>
          </a:xfrm>
          <a:prstGeom prst="rect">
            <a:avLst/>
          </a:prstGeom>
        </p:spPr>
      </p:pic>
      <p:sp>
        <p:nvSpPr>
          <p:cNvPr id="3" name="TextBox 2">
            <a:extLst>
              <a:ext uri="{FF2B5EF4-FFF2-40B4-BE49-F238E27FC236}">
                <a16:creationId xmlns:a16="http://schemas.microsoft.com/office/drawing/2014/main" id="{15A1115F-891A-49DB-8F96-9C3ACAEF34C0}"/>
              </a:ext>
            </a:extLst>
          </p:cNvPr>
          <p:cNvSpPr txBox="1"/>
          <p:nvPr/>
        </p:nvSpPr>
        <p:spPr>
          <a:xfrm>
            <a:off x="4544900" y="1132114"/>
            <a:ext cx="2946400" cy="2862322"/>
          </a:xfrm>
          <a:prstGeom prst="rect">
            <a:avLst/>
          </a:prstGeom>
          <a:noFill/>
        </p:spPr>
        <p:txBody>
          <a:bodyPr wrap="square" rtlCol="0">
            <a:spAutoFit/>
          </a:bodyPr>
          <a:lstStyle/>
          <a:p>
            <a:r>
              <a:rPr lang="en-MY" dirty="0"/>
              <a:t>Policy Holder validation</a:t>
            </a:r>
          </a:p>
          <a:p>
            <a:pPr marL="285750" indent="-285750">
              <a:buFont typeface="Arial" panose="020B0604020202020204" pitchFamily="34" charset="0"/>
              <a:buChar char="•"/>
            </a:pPr>
            <a:r>
              <a:rPr lang="en-MY" dirty="0"/>
              <a:t>Can’t get any profile with CIF</a:t>
            </a:r>
          </a:p>
          <a:p>
            <a:pPr marL="285750" indent="-285750">
              <a:buFont typeface="Arial" panose="020B0604020202020204" pitchFamily="34" charset="0"/>
              <a:buChar char="•"/>
            </a:pPr>
            <a:r>
              <a:rPr lang="en-MY" dirty="0"/>
              <a:t>Policy information already used by other GETUP account</a:t>
            </a:r>
          </a:p>
          <a:p>
            <a:pPr marL="285750" indent="-285750">
              <a:buFont typeface="Arial" panose="020B0604020202020204" pitchFamily="34" charset="0"/>
              <a:buChar char="•"/>
            </a:pPr>
            <a:r>
              <a:rPr lang="en-MY" dirty="0"/>
              <a:t>Policy not being used in GETUP but used in existing GG/UG with other different email address</a:t>
            </a:r>
          </a:p>
        </p:txBody>
      </p:sp>
      <p:pic>
        <p:nvPicPr>
          <p:cNvPr id="4" name="Picture 3">
            <a:extLst>
              <a:ext uri="{FF2B5EF4-FFF2-40B4-BE49-F238E27FC236}">
                <a16:creationId xmlns:a16="http://schemas.microsoft.com/office/drawing/2014/main" id="{2820FF9C-5287-4D39-B181-B974AF6C112F}"/>
              </a:ext>
            </a:extLst>
          </p:cNvPr>
          <p:cNvPicPr>
            <a:picLocks noChangeAspect="1"/>
          </p:cNvPicPr>
          <p:nvPr/>
        </p:nvPicPr>
        <p:blipFill>
          <a:blip r:embed="rId3"/>
          <a:stretch>
            <a:fillRect/>
          </a:stretch>
        </p:blipFill>
        <p:spPr>
          <a:xfrm>
            <a:off x="8760281" y="852487"/>
            <a:ext cx="2314575" cy="5153025"/>
          </a:xfrm>
          <a:prstGeom prst="rect">
            <a:avLst/>
          </a:prstGeom>
        </p:spPr>
      </p:pic>
      <p:cxnSp>
        <p:nvCxnSpPr>
          <p:cNvPr id="6" name="Straight Arrow Connector 5">
            <a:extLst>
              <a:ext uri="{FF2B5EF4-FFF2-40B4-BE49-F238E27FC236}">
                <a16:creationId xmlns:a16="http://schemas.microsoft.com/office/drawing/2014/main" id="{A03D862E-6DAF-4F79-8847-0812B3E6525F}"/>
              </a:ext>
            </a:extLst>
          </p:cNvPr>
          <p:cNvCxnSpPr/>
          <p:nvPr/>
        </p:nvCxnSpPr>
        <p:spPr>
          <a:xfrm flipH="1">
            <a:off x="2670629" y="1582057"/>
            <a:ext cx="1654628" cy="12627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95B5E7DF-8727-4BAD-9260-51770653954E}"/>
              </a:ext>
            </a:extLst>
          </p:cNvPr>
          <p:cNvCxnSpPr/>
          <p:nvPr/>
        </p:nvCxnSpPr>
        <p:spPr>
          <a:xfrm>
            <a:off x="7491300" y="3280229"/>
            <a:ext cx="1268981"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7228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4855107-8352-4AA6-B7E0-2E4EB5D805BA}"/>
              </a:ext>
            </a:extLst>
          </p:cNvPr>
          <p:cNvPicPr>
            <a:picLocks noChangeAspect="1"/>
          </p:cNvPicPr>
          <p:nvPr/>
        </p:nvPicPr>
        <p:blipFill>
          <a:blip r:embed="rId3"/>
          <a:stretch>
            <a:fillRect/>
          </a:stretch>
        </p:blipFill>
        <p:spPr>
          <a:xfrm>
            <a:off x="3228975" y="566737"/>
            <a:ext cx="5734050" cy="5724525"/>
          </a:xfrm>
          <a:prstGeom prst="rect">
            <a:avLst/>
          </a:prstGeom>
        </p:spPr>
      </p:pic>
    </p:spTree>
    <p:extLst>
      <p:ext uri="{BB962C8B-B14F-4D97-AF65-F5344CB8AC3E}">
        <p14:creationId xmlns:p14="http://schemas.microsoft.com/office/powerpoint/2010/main" val="366198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D33409A-2F3B-4980-8A48-FEEA7A7D3346}"/>
              </a:ext>
            </a:extLst>
          </p:cNvPr>
          <p:cNvPicPr>
            <a:picLocks noChangeAspect="1"/>
          </p:cNvPicPr>
          <p:nvPr/>
        </p:nvPicPr>
        <p:blipFill>
          <a:blip r:embed="rId2"/>
          <a:stretch>
            <a:fillRect/>
          </a:stretch>
        </p:blipFill>
        <p:spPr>
          <a:xfrm>
            <a:off x="1219406" y="823912"/>
            <a:ext cx="5114925" cy="5210175"/>
          </a:xfrm>
          <a:prstGeom prst="rect">
            <a:avLst/>
          </a:prstGeom>
        </p:spPr>
      </p:pic>
      <p:sp>
        <p:nvSpPr>
          <p:cNvPr id="5" name="TextBox 4">
            <a:extLst>
              <a:ext uri="{FF2B5EF4-FFF2-40B4-BE49-F238E27FC236}">
                <a16:creationId xmlns:a16="http://schemas.microsoft.com/office/drawing/2014/main" id="{667B8963-639B-4378-8AB9-97E7C6DBACB2}"/>
              </a:ext>
            </a:extLst>
          </p:cNvPr>
          <p:cNvSpPr txBox="1"/>
          <p:nvPr/>
        </p:nvSpPr>
        <p:spPr>
          <a:xfrm>
            <a:off x="7262192" y="4492487"/>
            <a:ext cx="2221890" cy="369332"/>
          </a:xfrm>
          <a:prstGeom prst="rect">
            <a:avLst/>
          </a:prstGeom>
          <a:noFill/>
        </p:spPr>
        <p:txBody>
          <a:bodyPr wrap="none" rtlCol="0">
            <a:spAutoFit/>
          </a:bodyPr>
          <a:lstStyle/>
          <a:p>
            <a:r>
              <a:rPr lang="en-MY" dirty="0"/>
              <a:t>Country picker screen</a:t>
            </a:r>
          </a:p>
        </p:txBody>
      </p:sp>
      <p:cxnSp>
        <p:nvCxnSpPr>
          <p:cNvPr id="7" name="Straight Arrow Connector 6">
            <a:extLst>
              <a:ext uri="{FF2B5EF4-FFF2-40B4-BE49-F238E27FC236}">
                <a16:creationId xmlns:a16="http://schemas.microsoft.com/office/drawing/2014/main" id="{DCECE4D4-1F3D-4231-9D1D-A1C8A19BCFE6}"/>
              </a:ext>
            </a:extLst>
          </p:cNvPr>
          <p:cNvCxnSpPr/>
          <p:nvPr/>
        </p:nvCxnSpPr>
        <p:spPr>
          <a:xfrm flipH="1">
            <a:off x="5791200" y="4664765"/>
            <a:ext cx="1245704"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9124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A9D5CB3-9CA2-4868-8412-872E40578CDF}"/>
              </a:ext>
            </a:extLst>
          </p:cNvPr>
          <p:cNvPicPr>
            <a:picLocks noChangeAspect="1"/>
          </p:cNvPicPr>
          <p:nvPr/>
        </p:nvPicPr>
        <p:blipFill>
          <a:blip r:embed="rId2"/>
          <a:stretch>
            <a:fillRect/>
          </a:stretch>
        </p:blipFill>
        <p:spPr>
          <a:xfrm>
            <a:off x="3738562" y="681037"/>
            <a:ext cx="4714875" cy="5495925"/>
          </a:xfrm>
          <a:prstGeom prst="rect">
            <a:avLst/>
          </a:prstGeom>
        </p:spPr>
      </p:pic>
      <p:sp>
        <p:nvSpPr>
          <p:cNvPr id="3" name="TextBox 2">
            <a:extLst>
              <a:ext uri="{FF2B5EF4-FFF2-40B4-BE49-F238E27FC236}">
                <a16:creationId xmlns:a16="http://schemas.microsoft.com/office/drawing/2014/main" id="{E22B0EB0-6C72-4291-AAF4-5142D680C395}"/>
              </a:ext>
            </a:extLst>
          </p:cNvPr>
          <p:cNvSpPr txBox="1"/>
          <p:nvPr/>
        </p:nvSpPr>
        <p:spPr>
          <a:xfrm>
            <a:off x="246700" y="4774764"/>
            <a:ext cx="2882900" cy="646331"/>
          </a:xfrm>
          <a:prstGeom prst="rect">
            <a:avLst/>
          </a:prstGeom>
          <a:noFill/>
        </p:spPr>
        <p:txBody>
          <a:bodyPr wrap="square" rtlCol="0">
            <a:spAutoFit/>
          </a:bodyPr>
          <a:lstStyle/>
          <a:p>
            <a:r>
              <a:rPr lang="en-MY" dirty="0"/>
              <a:t>Entered mobile number, and click ‘NEXT’</a:t>
            </a:r>
          </a:p>
        </p:txBody>
      </p:sp>
      <p:cxnSp>
        <p:nvCxnSpPr>
          <p:cNvPr id="4" name="Straight Arrow Connector 3">
            <a:extLst>
              <a:ext uri="{FF2B5EF4-FFF2-40B4-BE49-F238E27FC236}">
                <a16:creationId xmlns:a16="http://schemas.microsoft.com/office/drawing/2014/main" id="{AD6D6441-C689-45F9-AB7A-C890D4F8EDA6}"/>
              </a:ext>
            </a:extLst>
          </p:cNvPr>
          <p:cNvCxnSpPr>
            <a:cxnSpLocks/>
          </p:cNvCxnSpPr>
          <p:nvPr/>
        </p:nvCxnSpPr>
        <p:spPr>
          <a:xfrm>
            <a:off x="3129600" y="4986959"/>
            <a:ext cx="97442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Rounded Corners 4">
            <a:extLst>
              <a:ext uri="{FF2B5EF4-FFF2-40B4-BE49-F238E27FC236}">
                <a16:creationId xmlns:a16="http://schemas.microsoft.com/office/drawing/2014/main" id="{A6D8D40B-4758-48D8-8751-924E9EC28A53}"/>
              </a:ext>
            </a:extLst>
          </p:cNvPr>
          <p:cNvSpPr/>
          <p:nvPr/>
        </p:nvSpPr>
        <p:spPr>
          <a:xfrm>
            <a:off x="6306819" y="3623747"/>
            <a:ext cx="1049020" cy="345777"/>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6" name="Straight Arrow Connector 5">
            <a:extLst>
              <a:ext uri="{FF2B5EF4-FFF2-40B4-BE49-F238E27FC236}">
                <a16:creationId xmlns:a16="http://schemas.microsoft.com/office/drawing/2014/main" id="{57F99623-171A-4A6F-AC34-D639FADA54E5}"/>
              </a:ext>
            </a:extLst>
          </p:cNvPr>
          <p:cNvCxnSpPr>
            <a:cxnSpLocks/>
          </p:cNvCxnSpPr>
          <p:nvPr/>
        </p:nvCxnSpPr>
        <p:spPr>
          <a:xfrm>
            <a:off x="7355839" y="3855463"/>
            <a:ext cx="1170622" cy="2281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Rounded Corners 6">
            <a:extLst>
              <a:ext uri="{FF2B5EF4-FFF2-40B4-BE49-F238E27FC236}">
                <a16:creationId xmlns:a16="http://schemas.microsoft.com/office/drawing/2014/main" id="{E71ADF81-FBD1-46D6-82A1-8B07AEBC8B0C}"/>
              </a:ext>
            </a:extLst>
          </p:cNvPr>
          <p:cNvSpPr/>
          <p:nvPr/>
        </p:nvSpPr>
        <p:spPr>
          <a:xfrm>
            <a:off x="6568279" y="3023176"/>
            <a:ext cx="904241" cy="228123"/>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cxnSp>
        <p:nvCxnSpPr>
          <p:cNvPr id="8" name="Straight Arrow Connector 7">
            <a:extLst>
              <a:ext uri="{FF2B5EF4-FFF2-40B4-BE49-F238E27FC236}">
                <a16:creationId xmlns:a16="http://schemas.microsoft.com/office/drawing/2014/main" id="{3DDC9724-81A9-45BE-96DE-C3BC58F69352}"/>
              </a:ext>
            </a:extLst>
          </p:cNvPr>
          <p:cNvCxnSpPr>
            <a:cxnSpLocks/>
          </p:cNvCxnSpPr>
          <p:nvPr/>
        </p:nvCxnSpPr>
        <p:spPr>
          <a:xfrm flipV="1">
            <a:off x="7546339" y="2424331"/>
            <a:ext cx="980122" cy="74770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E0DDFBD7-64FF-43E6-AF72-DFFA9D972971}"/>
              </a:ext>
            </a:extLst>
          </p:cNvPr>
          <p:cNvSpPr txBox="1"/>
          <p:nvPr/>
        </p:nvSpPr>
        <p:spPr>
          <a:xfrm>
            <a:off x="8543922" y="3620602"/>
            <a:ext cx="3401378" cy="1477328"/>
          </a:xfrm>
          <a:prstGeom prst="rect">
            <a:avLst/>
          </a:prstGeom>
          <a:noFill/>
        </p:spPr>
        <p:txBody>
          <a:bodyPr wrap="square" rtlCol="0">
            <a:spAutoFit/>
          </a:bodyPr>
          <a:lstStyle/>
          <a:p>
            <a:pPr marL="285750" indent="-285750">
              <a:buFont typeface="Arial" panose="020B0604020202020204" pitchFamily="34" charset="0"/>
              <a:buChar char="•"/>
            </a:pPr>
            <a:r>
              <a:rPr lang="en-MY" dirty="0"/>
              <a:t>Next available OTP count down</a:t>
            </a:r>
          </a:p>
          <a:p>
            <a:pPr marL="285750" indent="-285750">
              <a:buFont typeface="Arial" panose="020B0604020202020204" pitchFamily="34" charset="0"/>
              <a:buChar char="•"/>
            </a:pPr>
            <a:r>
              <a:rPr lang="en-MY" dirty="0"/>
              <a:t>Upon reached count down time, ‘Send OTP again’ will be clickable and allow system to send again the mobile OTP</a:t>
            </a:r>
          </a:p>
        </p:txBody>
      </p:sp>
      <p:sp>
        <p:nvSpPr>
          <p:cNvPr id="10" name="TextBox 9">
            <a:extLst>
              <a:ext uri="{FF2B5EF4-FFF2-40B4-BE49-F238E27FC236}">
                <a16:creationId xmlns:a16="http://schemas.microsoft.com/office/drawing/2014/main" id="{A8FD13BB-BC2D-4325-8295-CC3BCFDF3D77}"/>
              </a:ext>
            </a:extLst>
          </p:cNvPr>
          <p:cNvSpPr txBox="1"/>
          <p:nvPr/>
        </p:nvSpPr>
        <p:spPr>
          <a:xfrm>
            <a:off x="8526461" y="2151851"/>
            <a:ext cx="3154680" cy="646331"/>
          </a:xfrm>
          <a:prstGeom prst="rect">
            <a:avLst/>
          </a:prstGeom>
          <a:noFill/>
        </p:spPr>
        <p:txBody>
          <a:bodyPr wrap="square" rtlCol="0">
            <a:spAutoFit/>
          </a:bodyPr>
          <a:lstStyle/>
          <a:p>
            <a:pPr marL="285750" indent="-285750">
              <a:buFont typeface="Arial" panose="020B0604020202020204" pitchFamily="34" charset="0"/>
              <a:buChar char="•"/>
            </a:pPr>
            <a:r>
              <a:rPr lang="en-MY" dirty="0"/>
              <a:t>Mobile number entered previously</a:t>
            </a:r>
          </a:p>
        </p:txBody>
      </p:sp>
      <p:cxnSp>
        <p:nvCxnSpPr>
          <p:cNvPr id="13" name="Straight Arrow Connector 12">
            <a:extLst>
              <a:ext uri="{FF2B5EF4-FFF2-40B4-BE49-F238E27FC236}">
                <a16:creationId xmlns:a16="http://schemas.microsoft.com/office/drawing/2014/main" id="{6250D520-F445-42C0-9083-D9F845264BBD}"/>
              </a:ext>
            </a:extLst>
          </p:cNvPr>
          <p:cNvCxnSpPr>
            <a:cxnSpLocks/>
          </p:cNvCxnSpPr>
          <p:nvPr/>
        </p:nvCxnSpPr>
        <p:spPr>
          <a:xfrm>
            <a:off x="7074477" y="681037"/>
            <a:ext cx="943723"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9EEA55E0-4743-4A43-96C7-EC6292D26630}"/>
              </a:ext>
            </a:extLst>
          </p:cNvPr>
          <p:cNvSpPr/>
          <p:nvPr/>
        </p:nvSpPr>
        <p:spPr>
          <a:xfrm>
            <a:off x="11292114" y="5915704"/>
            <a:ext cx="551543" cy="52251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17" name="TextBox 16">
            <a:extLst>
              <a:ext uri="{FF2B5EF4-FFF2-40B4-BE49-F238E27FC236}">
                <a16:creationId xmlns:a16="http://schemas.microsoft.com/office/drawing/2014/main" id="{328AF200-84D7-4BF0-BF3B-E0F0A0B6FB6B}"/>
              </a:ext>
            </a:extLst>
          </p:cNvPr>
          <p:cNvSpPr txBox="1"/>
          <p:nvPr/>
        </p:nvSpPr>
        <p:spPr>
          <a:xfrm>
            <a:off x="195789" y="2500417"/>
            <a:ext cx="3504108" cy="1754326"/>
          </a:xfrm>
          <a:prstGeom prst="rect">
            <a:avLst/>
          </a:prstGeom>
          <a:noFill/>
        </p:spPr>
        <p:txBody>
          <a:bodyPr wrap="square" rtlCol="0">
            <a:spAutoFit/>
          </a:bodyPr>
          <a:lstStyle/>
          <a:p>
            <a:r>
              <a:rPr lang="en-MY" dirty="0"/>
              <a:t>System check: -</a:t>
            </a:r>
          </a:p>
          <a:p>
            <a:pPr marL="285750" indent="-285750">
              <a:buFont typeface="Arial" panose="020B0604020202020204" pitchFamily="34" charset="0"/>
              <a:buChar char="•"/>
            </a:pPr>
            <a:r>
              <a:rPr lang="en-MY" dirty="0"/>
              <a:t>New mobile number, process with sign up flow</a:t>
            </a:r>
          </a:p>
          <a:p>
            <a:pPr marL="285750" indent="-285750">
              <a:buFont typeface="Arial" panose="020B0604020202020204" pitchFamily="34" charset="0"/>
              <a:buChar char="•"/>
            </a:pPr>
            <a:r>
              <a:rPr lang="en-MY" dirty="0"/>
              <a:t>Existing GETUP mobile number, upon OTP verified direct them to home page</a:t>
            </a:r>
          </a:p>
        </p:txBody>
      </p:sp>
      <p:cxnSp>
        <p:nvCxnSpPr>
          <p:cNvPr id="18" name="Straight Arrow Connector 17">
            <a:extLst>
              <a:ext uri="{FF2B5EF4-FFF2-40B4-BE49-F238E27FC236}">
                <a16:creationId xmlns:a16="http://schemas.microsoft.com/office/drawing/2014/main" id="{C03BB21F-196E-4514-AE36-C5D3EA23197B}"/>
              </a:ext>
            </a:extLst>
          </p:cNvPr>
          <p:cNvCxnSpPr>
            <a:cxnSpLocks/>
          </p:cNvCxnSpPr>
          <p:nvPr/>
        </p:nvCxnSpPr>
        <p:spPr>
          <a:xfrm>
            <a:off x="3251349" y="3251299"/>
            <a:ext cx="974425"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094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AFD61F2-2770-4123-A1E1-4DE9EBCD5E8E}"/>
              </a:ext>
            </a:extLst>
          </p:cNvPr>
          <p:cNvPicPr>
            <a:picLocks noChangeAspect="1"/>
          </p:cNvPicPr>
          <p:nvPr/>
        </p:nvPicPr>
        <p:blipFill>
          <a:blip r:embed="rId2"/>
          <a:stretch>
            <a:fillRect/>
          </a:stretch>
        </p:blipFill>
        <p:spPr>
          <a:xfrm>
            <a:off x="1124354" y="571500"/>
            <a:ext cx="2396113" cy="5715000"/>
          </a:xfrm>
          <a:prstGeom prst="rect">
            <a:avLst/>
          </a:prstGeom>
        </p:spPr>
      </p:pic>
      <p:sp>
        <p:nvSpPr>
          <p:cNvPr id="7" name="TextBox 6">
            <a:extLst>
              <a:ext uri="{FF2B5EF4-FFF2-40B4-BE49-F238E27FC236}">
                <a16:creationId xmlns:a16="http://schemas.microsoft.com/office/drawing/2014/main" id="{C0A1AB5C-CE68-4910-ADB6-AF81862A5A5B}"/>
              </a:ext>
            </a:extLst>
          </p:cNvPr>
          <p:cNvSpPr txBox="1"/>
          <p:nvPr/>
        </p:nvSpPr>
        <p:spPr>
          <a:xfrm>
            <a:off x="3797300" y="1092200"/>
            <a:ext cx="5054600" cy="2862322"/>
          </a:xfrm>
          <a:prstGeom prst="rect">
            <a:avLst/>
          </a:prstGeom>
          <a:noFill/>
        </p:spPr>
        <p:txBody>
          <a:bodyPr wrap="square" rtlCol="0">
            <a:spAutoFit/>
          </a:bodyPr>
          <a:lstStyle/>
          <a:p>
            <a:r>
              <a:rPr lang="en-MY" dirty="0"/>
              <a:t>FE OTP handling</a:t>
            </a:r>
          </a:p>
          <a:p>
            <a:pPr marL="285750" indent="-285750">
              <a:buFont typeface="Arial" panose="020B0604020202020204" pitchFamily="34" charset="0"/>
              <a:buChar char="•"/>
            </a:pPr>
            <a:r>
              <a:rPr lang="en-MY" dirty="0"/>
              <a:t>iOS</a:t>
            </a:r>
          </a:p>
          <a:p>
            <a:pPr marL="742950" lvl="1" indent="-285750">
              <a:buFont typeface="Arial" panose="020B0604020202020204" pitchFamily="34" charset="0"/>
              <a:buChar char="•"/>
            </a:pPr>
            <a:r>
              <a:rPr lang="en-MY" dirty="0"/>
              <a:t>Upon received OTP, populate it on top of the keyboard</a:t>
            </a:r>
          </a:p>
          <a:p>
            <a:pPr marL="742950" lvl="1" indent="-285750">
              <a:buFont typeface="Arial" panose="020B0604020202020204" pitchFamily="34" charset="0"/>
              <a:buChar char="•"/>
            </a:pPr>
            <a:r>
              <a:rPr lang="en-MY" dirty="0"/>
              <a:t>Tap on the OTP auto fill in</a:t>
            </a:r>
          </a:p>
          <a:p>
            <a:pPr marL="742950" lvl="1" indent="-285750">
              <a:buFont typeface="Arial" panose="020B0604020202020204" pitchFamily="34" charset="0"/>
              <a:buChar char="•"/>
            </a:pPr>
            <a:r>
              <a:rPr lang="en-MY" dirty="0"/>
              <a:t>User need to tap on next button to proceed</a:t>
            </a:r>
          </a:p>
          <a:p>
            <a:pPr marL="285750" indent="-285750">
              <a:buFont typeface="Arial" panose="020B0604020202020204" pitchFamily="34" charset="0"/>
              <a:buChar char="•"/>
            </a:pPr>
            <a:r>
              <a:rPr lang="en-MY" dirty="0"/>
              <a:t>Android</a:t>
            </a:r>
          </a:p>
          <a:p>
            <a:pPr marL="742950" lvl="1" indent="-285750">
              <a:buFont typeface="Arial" panose="020B0604020202020204" pitchFamily="34" charset="0"/>
              <a:buChar char="•"/>
            </a:pPr>
            <a:r>
              <a:rPr lang="en-MY" dirty="0"/>
              <a:t>Upon received OTP, auto fill into the field</a:t>
            </a:r>
          </a:p>
          <a:p>
            <a:pPr marL="742950" lvl="1" indent="-285750">
              <a:buFont typeface="Arial" panose="020B0604020202020204" pitchFamily="34" charset="0"/>
              <a:buChar char="•"/>
            </a:pPr>
            <a:r>
              <a:rPr lang="en-MY" dirty="0"/>
              <a:t>User need to tap on the next button </a:t>
            </a:r>
            <a:r>
              <a:rPr lang="en-MY"/>
              <a:t>to proceed</a:t>
            </a:r>
            <a:endParaRPr lang="en-MY" dirty="0"/>
          </a:p>
        </p:txBody>
      </p:sp>
    </p:spTree>
    <p:extLst>
      <p:ext uri="{BB962C8B-B14F-4D97-AF65-F5344CB8AC3E}">
        <p14:creationId xmlns:p14="http://schemas.microsoft.com/office/powerpoint/2010/main" val="3002779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B5C8A653-72E9-4071-9BDB-BCD307DEF98A}"/>
              </a:ext>
            </a:extLst>
          </p:cNvPr>
          <p:cNvPicPr>
            <a:picLocks noChangeAspect="1"/>
          </p:cNvPicPr>
          <p:nvPr/>
        </p:nvPicPr>
        <p:blipFill>
          <a:blip r:embed="rId2"/>
          <a:stretch>
            <a:fillRect/>
          </a:stretch>
        </p:blipFill>
        <p:spPr>
          <a:xfrm>
            <a:off x="3300412" y="519112"/>
            <a:ext cx="5591175" cy="5819775"/>
          </a:xfrm>
          <a:prstGeom prst="rect">
            <a:avLst/>
          </a:prstGeom>
        </p:spPr>
      </p:pic>
      <p:sp>
        <p:nvSpPr>
          <p:cNvPr id="4" name="TextBox 3">
            <a:extLst>
              <a:ext uri="{FF2B5EF4-FFF2-40B4-BE49-F238E27FC236}">
                <a16:creationId xmlns:a16="http://schemas.microsoft.com/office/drawing/2014/main" id="{F9201F11-79B3-4416-834D-1D7816ACDE6D}"/>
              </a:ext>
            </a:extLst>
          </p:cNvPr>
          <p:cNvSpPr txBox="1"/>
          <p:nvPr/>
        </p:nvSpPr>
        <p:spPr>
          <a:xfrm>
            <a:off x="714375" y="974725"/>
            <a:ext cx="2426946" cy="1200329"/>
          </a:xfrm>
          <a:prstGeom prst="rect">
            <a:avLst/>
          </a:prstGeom>
          <a:noFill/>
        </p:spPr>
        <p:txBody>
          <a:bodyPr wrap="none" rtlCol="0">
            <a:spAutoFit/>
          </a:bodyPr>
          <a:lstStyle/>
          <a:p>
            <a:r>
              <a:rPr lang="en-MY" dirty="0"/>
              <a:t>OTP Validation checking</a:t>
            </a:r>
          </a:p>
          <a:p>
            <a:pPr marL="285750" indent="-285750">
              <a:buFont typeface="Arial" panose="020B0604020202020204" pitchFamily="34" charset="0"/>
              <a:buChar char="•"/>
            </a:pPr>
            <a:r>
              <a:rPr lang="en-MY" dirty="0"/>
              <a:t>Invalid OTP</a:t>
            </a:r>
          </a:p>
          <a:p>
            <a:pPr marL="285750" indent="-285750">
              <a:buFont typeface="Arial" panose="020B0604020202020204" pitchFamily="34" charset="0"/>
              <a:buChar char="•"/>
            </a:pPr>
            <a:r>
              <a:rPr lang="en-MY" dirty="0"/>
              <a:t>OTP expired</a:t>
            </a:r>
          </a:p>
          <a:p>
            <a:pPr marL="285750" indent="-285750">
              <a:buFont typeface="Arial" panose="020B0604020202020204" pitchFamily="34" charset="0"/>
              <a:buChar char="•"/>
            </a:pPr>
            <a:endParaRPr lang="en-MY" dirty="0"/>
          </a:p>
        </p:txBody>
      </p:sp>
      <p:sp>
        <p:nvSpPr>
          <p:cNvPr id="2" name="TextBox 1">
            <a:extLst>
              <a:ext uri="{FF2B5EF4-FFF2-40B4-BE49-F238E27FC236}">
                <a16:creationId xmlns:a16="http://schemas.microsoft.com/office/drawing/2014/main" id="{526B0E41-CB2B-4DEE-8B12-4B2B94FF09B3}"/>
              </a:ext>
            </a:extLst>
          </p:cNvPr>
          <p:cNvSpPr txBox="1"/>
          <p:nvPr/>
        </p:nvSpPr>
        <p:spPr>
          <a:xfrm>
            <a:off x="411061" y="2718033"/>
            <a:ext cx="2055302" cy="923330"/>
          </a:xfrm>
          <a:prstGeom prst="rect">
            <a:avLst/>
          </a:prstGeom>
          <a:noFill/>
        </p:spPr>
        <p:txBody>
          <a:bodyPr wrap="square" rtlCol="0">
            <a:spAutoFit/>
          </a:bodyPr>
          <a:lstStyle/>
          <a:p>
            <a:r>
              <a:rPr lang="en-MY" dirty="0"/>
              <a:t>Reset the field to blank if the OTP was invalid</a:t>
            </a:r>
          </a:p>
        </p:txBody>
      </p:sp>
      <p:cxnSp>
        <p:nvCxnSpPr>
          <p:cNvPr id="6" name="Straight Arrow Connector 5">
            <a:extLst>
              <a:ext uri="{FF2B5EF4-FFF2-40B4-BE49-F238E27FC236}">
                <a16:creationId xmlns:a16="http://schemas.microsoft.com/office/drawing/2014/main" id="{DE591B5B-CBD7-493F-A1C3-C53FC0EA440C}"/>
              </a:ext>
            </a:extLst>
          </p:cNvPr>
          <p:cNvCxnSpPr/>
          <p:nvPr/>
        </p:nvCxnSpPr>
        <p:spPr>
          <a:xfrm>
            <a:off x="2298583" y="2969703"/>
            <a:ext cx="1275127"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0714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1B9B368-816B-4FBB-AC89-57D84B69DEB2}"/>
              </a:ext>
            </a:extLst>
          </p:cNvPr>
          <p:cNvPicPr>
            <a:picLocks noChangeAspect="1"/>
          </p:cNvPicPr>
          <p:nvPr/>
        </p:nvPicPr>
        <p:blipFill>
          <a:blip r:embed="rId3"/>
          <a:stretch>
            <a:fillRect/>
          </a:stretch>
        </p:blipFill>
        <p:spPr>
          <a:xfrm>
            <a:off x="3719512" y="1042987"/>
            <a:ext cx="4752975" cy="4772025"/>
          </a:xfrm>
          <a:prstGeom prst="rect">
            <a:avLst/>
          </a:prstGeom>
        </p:spPr>
      </p:pic>
      <p:sp>
        <p:nvSpPr>
          <p:cNvPr id="3" name="TextBox 2">
            <a:extLst>
              <a:ext uri="{FF2B5EF4-FFF2-40B4-BE49-F238E27FC236}">
                <a16:creationId xmlns:a16="http://schemas.microsoft.com/office/drawing/2014/main" id="{3B8A8ED9-3FD7-4B7A-BC9E-EDB3CDCCA8F0}"/>
              </a:ext>
            </a:extLst>
          </p:cNvPr>
          <p:cNvSpPr txBox="1"/>
          <p:nvPr/>
        </p:nvSpPr>
        <p:spPr>
          <a:xfrm>
            <a:off x="537260" y="1122462"/>
            <a:ext cx="2779821" cy="923330"/>
          </a:xfrm>
          <a:prstGeom prst="rect">
            <a:avLst/>
          </a:prstGeom>
          <a:noFill/>
        </p:spPr>
        <p:txBody>
          <a:bodyPr wrap="square" rtlCol="0">
            <a:spAutoFit/>
          </a:bodyPr>
          <a:lstStyle/>
          <a:p>
            <a:r>
              <a:rPr lang="en-MY" dirty="0"/>
              <a:t>Enter valid email format then the ‘Next’ button is clickable. E.g. </a:t>
            </a:r>
            <a:r>
              <a:rPr lang="en-MY" dirty="0" err="1"/>
              <a:t>xxx@xxx.xxx</a:t>
            </a:r>
            <a:endParaRPr lang="en-MY" dirty="0"/>
          </a:p>
        </p:txBody>
      </p:sp>
      <p:cxnSp>
        <p:nvCxnSpPr>
          <p:cNvPr id="8" name="Straight Arrow Connector 7">
            <a:extLst>
              <a:ext uri="{FF2B5EF4-FFF2-40B4-BE49-F238E27FC236}">
                <a16:creationId xmlns:a16="http://schemas.microsoft.com/office/drawing/2014/main" id="{F6B48E50-97C0-49FD-B604-FDE52DB11B42}"/>
              </a:ext>
            </a:extLst>
          </p:cNvPr>
          <p:cNvCxnSpPr>
            <a:cxnSpLocks/>
            <a:stCxn id="3" idx="3"/>
          </p:cNvCxnSpPr>
          <p:nvPr/>
        </p:nvCxnSpPr>
        <p:spPr>
          <a:xfrm>
            <a:off x="3317081" y="1584127"/>
            <a:ext cx="1359694" cy="281642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10" name="Picture 9">
            <a:extLst>
              <a:ext uri="{FF2B5EF4-FFF2-40B4-BE49-F238E27FC236}">
                <a16:creationId xmlns:a16="http://schemas.microsoft.com/office/drawing/2014/main" id="{D2098205-5382-4174-913F-E4F4FAE6981C}"/>
              </a:ext>
            </a:extLst>
          </p:cNvPr>
          <p:cNvPicPr>
            <a:picLocks noChangeAspect="1"/>
          </p:cNvPicPr>
          <p:nvPr/>
        </p:nvPicPr>
        <p:blipFill>
          <a:blip r:embed="rId4"/>
          <a:stretch>
            <a:fillRect/>
          </a:stretch>
        </p:blipFill>
        <p:spPr>
          <a:xfrm>
            <a:off x="537260" y="2297584"/>
            <a:ext cx="2578605" cy="3096051"/>
          </a:xfrm>
          <a:prstGeom prst="rect">
            <a:avLst/>
          </a:prstGeom>
        </p:spPr>
      </p:pic>
      <p:sp>
        <p:nvSpPr>
          <p:cNvPr id="13" name="TextBox 12">
            <a:extLst>
              <a:ext uri="{FF2B5EF4-FFF2-40B4-BE49-F238E27FC236}">
                <a16:creationId xmlns:a16="http://schemas.microsoft.com/office/drawing/2014/main" id="{F785D1F0-CD27-44DD-8A94-8DEF96BA4D0D}"/>
              </a:ext>
            </a:extLst>
          </p:cNvPr>
          <p:cNvSpPr txBox="1"/>
          <p:nvPr/>
        </p:nvSpPr>
        <p:spPr>
          <a:xfrm>
            <a:off x="147095" y="6016487"/>
            <a:ext cx="3358933" cy="369332"/>
          </a:xfrm>
          <a:prstGeom prst="rect">
            <a:avLst/>
          </a:prstGeom>
          <a:noFill/>
        </p:spPr>
        <p:txBody>
          <a:bodyPr wrap="none" rtlCol="0">
            <a:spAutoFit/>
          </a:bodyPr>
          <a:lstStyle/>
          <a:p>
            <a:r>
              <a:rPr lang="en-MY" dirty="0"/>
              <a:t>Email already registered in GETUP</a:t>
            </a:r>
          </a:p>
        </p:txBody>
      </p:sp>
      <p:cxnSp>
        <p:nvCxnSpPr>
          <p:cNvPr id="15" name="Straight Arrow Connector 14">
            <a:extLst>
              <a:ext uri="{FF2B5EF4-FFF2-40B4-BE49-F238E27FC236}">
                <a16:creationId xmlns:a16="http://schemas.microsoft.com/office/drawing/2014/main" id="{1AB5B076-B1A7-4839-9F13-456E444E90FA}"/>
              </a:ext>
            </a:extLst>
          </p:cNvPr>
          <p:cNvCxnSpPr>
            <a:cxnSpLocks/>
          </p:cNvCxnSpPr>
          <p:nvPr/>
        </p:nvCxnSpPr>
        <p:spPr>
          <a:xfrm flipV="1">
            <a:off x="2188369" y="4890052"/>
            <a:ext cx="0" cy="103367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AD40DC7-1E72-4107-9299-5FC88BD4E98D}"/>
              </a:ext>
            </a:extLst>
          </p:cNvPr>
          <p:cNvSpPr txBox="1"/>
          <p:nvPr/>
        </p:nvSpPr>
        <p:spPr>
          <a:xfrm>
            <a:off x="8992334" y="3477220"/>
            <a:ext cx="2497902" cy="923330"/>
          </a:xfrm>
          <a:prstGeom prst="rect">
            <a:avLst/>
          </a:prstGeom>
          <a:noFill/>
        </p:spPr>
        <p:txBody>
          <a:bodyPr wrap="square" rtlCol="0">
            <a:spAutoFit/>
          </a:bodyPr>
          <a:lstStyle/>
          <a:p>
            <a:r>
              <a:rPr lang="en-MY" dirty="0"/>
              <a:t>If validation success, proceed and send email verification </a:t>
            </a:r>
          </a:p>
        </p:txBody>
      </p:sp>
      <p:cxnSp>
        <p:nvCxnSpPr>
          <p:cNvPr id="20" name="Straight Arrow Connector 19">
            <a:extLst>
              <a:ext uri="{FF2B5EF4-FFF2-40B4-BE49-F238E27FC236}">
                <a16:creationId xmlns:a16="http://schemas.microsoft.com/office/drawing/2014/main" id="{F77AB5F1-6809-472B-AF79-7C104E570805}"/>
              </a:ext>
            </a:extLst>
          </p:cNvPr>
          <p:cNvCxnSpPr>
            <a:cxnSpLocks/>
          </p:cNvCxnSpPr>
          <p:nvPr/>
        </p:nvCxnSpPr>
        <p:spPr>
          <a:xfrm flipV="1">
            <a:off x="7895771" y="3938885"/>
            <a:ext cx="979147" cy="676658"/>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679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C1D4CB2-FCA6-49C4-9DF3-F33E8A5A8D35}"/>
              </a:ext>
            </a:extLst>
          </p:cNvPr>
          <p:cNvPicPr>
            <a:picLocks noChangeAspect="1"/>
          </p:cNvPicPr>
          <p:nvPr/>
        </p:nvPicPr>
        <p:blipFill>
          <a:blip r:embed="rId2"/>
          <a:stretch>
            <a:fillRect/>
          </a:stretch>
        </p:blipFill>
        <p:spPr>
          <a:xfrm>
            <a:off x="1289094" y="0"/>
            <a:ext cx="3644811" cy="6858000"/>
          </a:xfrm>
          <a:prstGeom prst="rect">
            <a:avLst/>
          </a:prstGeom>
        </p:spPr>
      </p:pic>
      <p:sp>
        <p:nvSpPr>
          <p:cNvPr id="8" name="TextBox 7">
            <a:extLst>
              <a:ext uri="{FF2B5EF4-FFF2-40B4-BE49-F238E27FC236}">
                <a16:creationId xmlns:a16="http://schemas.microsoft.com/office/drawing/2014/main" id="{E123D1EB-B9C7-4D01-BDE3-6D6D35890BB4}"/>
              </a:ext>
            </a:extLst>
          </p:cNvPr>
          <p:cNvSpPr txBox="1"/>
          <p:nvPr/>
        </p:nvSpPr>
        <p:spPr>
          <a:xfrm>
            <a:off x="5234940" y="3732349"/>
            <a:ext cx="6371772" cy="1200329"/>
          </a:xfrm>
          <a:prstGeom prst="rect">
            <a:avLst/>
          </a:prstGeom>
          <a:noFill/>
        </p:spPr>
        <p:txBody>
          <a:bodyPr wrap="square" rtlCol="0">
            <a:spAutoFit/>
          </a:bodyPr>
          <a:lstStyle/>
          <a:p>
            <a:r>
              <a:rPr lang="en-MY" dirty="0"/>
              <a:t>Email is existing GG/UG user</a:t>
            </a:r>
          </a:p>
          <a:p>
            <a:pPr marL="285750" indent="-285750">
              <a:buFont typeface="Arial" panose="020B0604020202020204" pitchFamily="34" charset="0"/>
              <a:buChar char="•"/>
            </a:pPr>
            <a:r>
              <a:rPr lang="en-MY" dirty="0"/>
              <a:t>Send email verification, before user verify the email no need retrieve the profile</a:t>
            </a:r>
          </a:p>
          <a:p>
            <a:pPr marL="285750" indent="-285750">
              <a:buFont typeface="Arial" panose="020B0604020202020204" pitchFamily="34" charset="0"/>
              <a:buChar char="•"/>
            </a:pPr>
            <a:r>
              <a:rPr lang="en-MY" dirty="0"/>
              <a:t>Direct user to GETUP home page</a:t>
            </a:r>
          </a:p>
        </p:txBody>
      </p:sp>
      <p:sp>
        <p:nvSpPr>
          <p:cNvPr id="9" name="TextBox 8">
            <a:extLst>
              <a:ext uri="{FF2B5EF4-FFF2-40B4-BE49-F238E27FC236}">
                <a16:creationId xmlns:a16="http://schemas.microsoft.com/office/drawing/2014/main" id="{6E05AC49-BB66-4E53-902E-E7C0360C6A5A}"/>
              </a:ext>
            </a:extLst>
          </p:cNvPr>
          <p:cNvSpPr txBox="1"/>
          <p:nvPr/>
        </p:nvSpPr>
        <p:spPr>
          <a:xfrm>
            <a:off x="5195577" y="1880034"/>
            <a:ext cx="4988032" cy="923330"/>
          </a:xfrm>
          <a:prstGeom prst="rect">
            <a:avLst/>
          </a:prstGeom>
          <a:noFill/>
        </p:spPr>
        <p:txBody>
          <a:bodyPr wrap="none" rtlCol="0">
            <a:spAutoFit/>
          </a:bodyPr>
          <a:lstStyle/>
          <a:p>
            <a:r>
              <a:rPr lang="en-MY" dirty="0"/>
              <a:t>New email, not even in GG/UG</a:t>
            </a:r>
          </a:p>
          <a:p>
            <a:pPr marL="285750" indent="-285750">
              <a:buFont typeface="Arial" panose="020B0604020202020204" pitchFamily="34" charset="0"/>
              <a:buChar char="•"/>
            </a:pPr>
            <a:r>
              <a:rPr lang="en-MY" dirty="0"/>
              <a:t>Send email verification</a:t>
            </a:r>
          </a:p>
          <a:p>
            <a:pPr marL="285750" indent="-285750">
              <a:buFont typeface="Arial" panose="020B0604020202020204" pitchFamily="34" charset="0"/>
              <a:buChar char="•"/>
            </a:pPr>
            <a:r>
              <a:rPr lang="en-MY" dirty="0"/>
              <a:t>Direct user to verify as great eastern policy page</a:t>
            </a:r>
          </a:p>
        </p:txBody>
      </p:sp>
      <p:cxnSp>
        <p:nvCxnSpPr>
          <p:cNvPr id="11" name="Straight Arrow Connector 10">
            <a:extLst>
              <a:ext uri="{FF2B5EF4-FFF2-40B4-BE49-F238E27FC236}">
                <a16:creationId xmlns:a16="http://schemas.microsoft.com/office/drawing/2014/main" id="{912EBF61-E3C9-444A-9742-BE64B842F5EC}"/>
              </a:ext>
            </a:extLst>
          </p:cNvPr>
          <p:cNvCxnSpPr>
            <a:cxnSpLocks/>
          </p:cNvCxnSpPr>
          <p:nvPr/>
        </p:nvCxnSpPr>
        <p:spPr>
          <a:xfrm>
            <a:off x="2682240" y="2430780"/>
            <a:ext cx="2383246"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BE4E63B6-009D-4D84-AA93-A17E580EC9DB}"/>
              </a:ext>
            </a:extLst>
          </p:cNvPr>
          <p:cNvCxnSpPr>
            <a:cxnSpLocks/>
          </p:cNvCxnSpPr>
          <p:nvPr/>
        </p:nvCxnSpPr>
        <p:spPr>
          <a:xfrm>
            <a:off x="2659380" y="2781300"/>
            <a:ext cx="2575560" cy="145923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1AD59C29-62AB-445E-A82E-6D619B44C160}"/>
              </a:ext>
            </a:extLst>
          </p:cNvPr>
          <p:cNvSpPr txBox="1"/>
          <p:nvPr/>
        </p:nvSpPr>
        <p:spPr>
          <a:xfrm>
            <a:off x="5268148" y="6268278"/>
            <a:ext cx="5255926" cy="369332"/>
          </a:xfrm>
          <a:prstGeom prst="rect">
            <a:avLst/>
          </a:prstGeom>
          <a:noFill/>
        </p:spPr>
        <p:txBody>
          <a:bodyPr wrap="none" rtlCol="0">
            <a:spAutoFit/>
          </a:bodyPr>
          <a:lstStyle/>
          <a:p>
            <a:r>
              <a:rPr lang="en-MY" dirty="0"/>
              <a:t>#There’s some exceptional case, kindly refer next slide</a:t>
            </a:r>
          </a:p>
        </p:txBody>
      </p:sp>
    </p:spTree>
    <p:extLst>
      <p:ext uri="{BB962C8B-B14F-4D97-AF65-F5344CB8AC3E}">
        <p14:creationId xmlns:p14="http://schemas.microsoft.com/office/powerpoint/2010/main" val="116580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166F450-3E1F-432B-8DA0-D2E7309929A8}"/>
              </a:ext>
            </a:extLst>
          </p:cNvPr>
          <p:cNvSpPr txBox="1"/>
          <p:nvPr/>
        </p:nvSpPr>
        <p:spPr>
          <a:xfrm>
            <a:off x="941004" y="1313913"/>
            <a:ext cx="9978787" cy="3970318"/>
          </a:xfrm>
          <a:prstGeom prst="rect">
            <a:avLst/>
          </a:prstGeom>
          <a:noFill/>
        </p:spPr>
        <p:txBody>
          <a:bodyPr wrap="square" rtlCol="0">
            <a:spAutoFit/>
          </a:bodyPr>
          <a:lstStyle/>
          <a:p>
            <a:r>
              <a:rPr lang="en-MY" dirty="0"/>
              <a:t>Exceptional case need to be handle: -</a:t>
            </a:r>
          </a:p>
          <a:p>
            <a:pPr marL="342900" lvl="0" indent="-342900">
              <a:buFont typeface="+mj-lt"/>
              <a:buAutoNum type="alphaLcPeriod"/>
              <a:tabLst>
                <a:tab pos="457200" algn="l"/>
              </a:tabLst>
            </a:pPr>
            <a:r>
              <a:rPr lang="en-MY" sz="1800" dirty="0">
                <a:solidFill>
                  <a:srgbClr val="201F1E"/>
                </a:solidFill>
                <a:effectLst/>
                <a:latin typeface="Calibri" panose="020F0502020204030204" pitchFamily="34" charset="0"/>
                <a:ea typeface="Times New Roman" panose="02020603050405020304" pitchFamily="18" charset="0"/>
              </a:rPr>
              <a:t>See Liang onboard to GETUP by using mobile number 123, but he enter Chew’s email address (</a:t>
            </a:r>
            <a:r>
              <a:rPr lang="en-MY" sz="1800" u="sng" dirty="0">
                <a:solidFill>
                  <a:srgbClr val="201F1E"/>
                </a:solidFill>
                <a:effectLst/>
                <a:latin typeface="Calibri" panose="020F0502020204030204" pitchFamily="34" charset="0"/>
                <a:ea typeface="Times New Roman" panose="02020603050405020304" pitchFamily="18" charset="0"/>
                <a:hlinkClick r:id="rId2"/>
              </a:rPr>
              <a:t>chew@gmail.com</a:t>
            </a:r>
            <a:r>
              <a:rPr lang="en-MY" sz="1800" dirty="0">
                <a:solidFill>
                  <a:srgbClr val="201F1E"/>
                </a:solidFill>
                <a:effectLst/>
                <a:latin typeface="Calibri" panose="020F0502020204030204" pitchFamily="34" charset="0"/>
                <a:ea typeface="Times New Roman" panose="02020603050405020304" pitchFamily="18" charset="0"/>
              </a:rPr>
              <a:t>)</a:t>
            </a:r>
            <a:endParaRPr lang="en-MY" sz="1800" dirty="0">
              <a:solidFill>
                <a:srgbClr val="201F1E"/>
              </a:solidFill>
              <a:effectLst/>
              <a:latin typeface="Calibri" panose="020F0502020204030204" pitchFamily="34" charset="0"/>
              <a:ea typeface="DengXian" panose="02010600030101010101" pitchFamily="2" charset="-122"/>
            </a:endParaRPr>
          </a:p>
          <a:p>
            <a:pPr marL="342900" lvl="0" indent="-342900">
              <a:buFont typeface="+mj-lt"/>
              <a:buAutoNum type="alphaLcPeriod"/>
              <a:tabLst>
                <a:tab pos="457200" algn="l"/>
              </a:tabLst>
            </a:pPr>
            <a:r>
              <a:rPr lang="en-MY" sz="1800" dirty="0">
                <a:solidFill>
                  <a:srgbClr val="201F1E"/>
                </a:solidFill>
                <a:effectLst/>
                <a:latin typeface="Calibri" panose="020F0502020204030204" pitchFamily="34" charset="0"/>
                <a:ea typeface="Times New Roman" panose="02020603050405020304" pitchFamily="18" charset="0"/>
              </a:rPr>
              <a:t>Due to See Liang don’t have Chew’s email address (</a:t>
            </a:r>
            <a:r>
              <a:rPr lang="en-MY" sz="1800" u="sng" dirty="0">
                <a:solidFill>
                  <a:srgbClr val="201F1E"/>
                </a:solidFill>
                <a:effectLst/>
                <a:latin typeface="Calibri" panose="020F0502020204030204" pitchFamily="34" charset="0"/>
                <a:ea typeface="Times New Roman" panose="02020603050405020304" pitchFamily="18" charset="0"/>
                <a:hlinkClick r:id="rId2"/>
              </a:rPr>
              <a:t>chew@gmail.com</a:t>
            </a:r>
            <a:r>
              <a:rPr lang="en-MY" sz="1800" dirty="0">
                <a:solidFill>
                  <a:srgbClr val="201F1E"/>
                </a:solidFill>
                <a:effectLst/>
                <a:latin typeface="Calibri" panose="020F0502020204030204" pitchFamily="34" charset="0"/>
                <a:ea typeface="Times New Roman" panose="02020603050405020304" pitchFamily="18" charset="0"/>
              </a:rPr>
              <a:t>) access, therefore he unable to verify the email</a:t>
            </a:r>
            <a:endParaRPr lang="en-MY" sz="1800" dirty="0">
              <a:solidFill>
                <a:srgbClr val="201F1E"/>
              </a:solidFill>
              <a:effectLst/>
              <a:latin typeface="Calibri" panose="020F0502020204030204" pitchFamily="34" charset="0"/>
              <a:ea typeface="DengXian" panose="02010600030101010101" pitchFamily="2" charset="-122"/>
            </a:endParaRPr>
          </a:p>
          <a:p>
            <a:pPr marL="342900" lvl="0" indent="-342900">
              <a:buFont typeface="+mj-lt"/>
              <a:buAutoNum type="alphaLcPeriod"/>
              <a:tabLst>
                <a:tab pos="457200" algn="l"/>
              </a:tabLst>
            </a:pPr>
            <a:r>
              <a:rPr lang="en-MY" sz="1800" dirty="0">
                <a:solidFill>
                  <a:srgbClr val="201F1E"/>
                </a:solidFill>
                <a:effectLst/>
                <a:latin typeface="Calibri" panose="020F0502020204030204" pitchFamily="34" charset="0"/>
                <a:ea typeface="Times New Roman" panose="02020603050405020304" pitchFamily="18" charset="0"/>
              </a:rPr>
              <a:t>Now Chew onboard to GETUP by using mobile number 456, and he use his own email address (</a:t>
            </a:r>
            <a:r>
              <a:rPr lang="en-MY" sz="1800" u="sng" dirty="0">
                <a:solidFill>
                  <a:srgbClr val="0563C1"/>
                </a:solidFill>
                <a:effectLst/>
                <a:latin typeface="Calibri" panose="020F0502020204030204" pitchFamily="34" charset="0"/>
                <a:ea typeface="Times New Roman" panose="02020603050405020304" pitchFamily="18" charset="0"/>
                <a:hlinkClick r:id="rId2"/>
              </a:rPr>
              <a:t>chew@gmail.com</a:t>
            </a:r>
            <a:r>
              <a:rPr lang="en-MY" sz="1800" dirty="0">
                <a:solidFill>
                  <a:srgbClr val="201F1E"/>
                </a:solidFill>
                <a:effectLst/>
                <a:latin typeface="Calibri" panose="020F0502020204030204" pitchFamily="34" charset="0"/>
                <a:ea typeface="Times New Roman" panose="02020603050405020304" pitchFamily="18" charset="0"/>
              </a:rPr>
              <a:t>)</a:t>
            </a:r>
          </a:p>
          <a:p>
            <a:pPr marL="342900" lvl="0" indent="-342900">
              <a:buFont typeface="+mj-lt"/>
              <a:buAutoNum type="alphaLcPeriod"/>
              <a:tabLst>
                <a:tab pos="457200" algn="l"/>
              </a:tabLst>
            </a:pPr>
            <a:r>
              <a:rPr lang="en-MY" sz="1800" dirty="0">
                <a:solidFill>
                  <a:srgbClr val="201F1E"/>
                </a:solidFill>
                <a:effectLst/>
                <a:latin typeface="Calibri" panose="020F0502020204030204" pitchFamily="34" charset="0"/>
                <a:ea typeface="Times New Roman" panose="02020603050405020304" pitchFamily="18" charset="0"/>
              </a:rPr>
              <a:t>Upon Chew enter the email and system trigger the email verification to Chew at the same time, previous email verification trigger by See Liang will be invalid by system</a:t>
            </a:r>
            <a:endParaRPr lang="en-MY" sz="1800" dirty="0">
              <a:solidFill>
                <a:srgbClr val="201F1E"/>
              </a:solidFill>
              <a:effectLst/>
              <a:latin typeface="Calibri" panose="020F0502020204030204" pitchFamily="34" charset="0"/>
              <a:ea typeface="DengXian" panose="02010600030101010101" pitchFamily="2" charset="-122"/>
            </a:endParaRPr>
          </a:p>
          <a:p>
            <a:pPr marL="342900" lvl="0" indent="-342900">
              <a:buFont typeface="+mj-lt"/>
              <a:buAutoNum type="alphaLcPeriod"/>
              <a:tabLst>
                <a:tab pos="457200" algn="l"/>
              </a:tabLst>
            </a:pPr>
            <a:r>
              <a:rPr lang="en-MY" sz="1800" dirty="0">
                <a:solidFill>
                  <a:srgbClr val="201F1E"/>
                </a:solidFill>
                <a:effectLst/>
                <a:latin typeface="Calibri" panose="020F0502020204030204" pitchFamily="34" charset="0"/>
                <a:ea typeface="Times New Roman" panose="02020603050405020304" pitchFamily="18" charset="0"/>
              </a:rPr>
              <a:t>Due to See Liang already in GETUP home page, when the system detected Chew verified his email address with his mobile no, upon See Liang launch the App again, he will be request to enter another email address </a:t>
            </a:r>
            <a:r>
              <a:rPr lang="en-MY" sz="1800" dirty="0">
                <a:solidFill>
                  <a:srgbClr val="000000"/>
                </a:solidFill>
                <a:effectLst/>
                <a:latin typeface="Calibri" panose="020F0502020204030204" pitchFamily="34" charset="0"/>
                <a:ea typeface="Times New Roman" panose="02020603050405020304" pitchFamily="18" charset="0"/>
              </a:rPr>
              <a:t> </a:t>
            </a:r>
            <a:endParaRPr lang="en-MY" sz="1800" dirty="0">
              <a:effectLst/>
              <a:latin typeface="Calibri" panose="020F0502020204030204" pitchFamily="34" charset="0"/>
              <a:ea typeface="DengXian" panose="02010600030101010101" pitchFamily="2" charset="-122"/>
            </a:endParaRPr>
          </a:p>
          <a:p>
            <a:endParaRPr lang="en-MY" dirty="0"/>
          </a:p>
          <a:p>
            <a:endParaRPr lang="en-MY" dirty="0"/>
          </a:p>
        </p:txBody>
      </p:sp>
    </p:spTree>
    <p:extLst>
      <p:ext uri="{BB962C8B-B14F-4D97-AF65-F5344CB8AC3E}">
        <p14:creationId xmlns:p14="http://schemas.microsoft.com/office/powerpoint/2010/main" val="217857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1026143-9703-49AD-88A0-BA6D78287C16}"/>
              </a:ext>
            </a:extLst>
          </p:cNvPr>
          <p:cNvPicPr>
            <a:picLocks noChangeAspect="1"/>
          </p:cNvPicPr>
          <p:nvPr/>
        </p:nvPicPr>
        <p:blipFill>
          <a:blip r:embed="rId2"/>
          <a:stretch>
            <a:fillRect/>
          </a:stretch>
        </p:blipFill>
        <p:spPr>
          <a:xfrm>
            <a:off x="1271587" y="1519237"/>
            <a:ext cx="9648825" cy="3819525"/>
          </a:xfrm>
          <a:prstGeom prst="rect">
            <a:avLst/>
          </a:prstGeom>
        </p:spPr>
      </p:pic>
      <p:sp>
        <p:nvSpPr>
          <p:cNvPr id="3" name="TextBox 2">
            <a:extLst>
              <a:ext uri="{FF2B5EF4-FFF2-40B4-BE49-F238E27FC236}">
                <a16:creationId xmlns:a16="http://schemas.microsoft.com/office/drawing/2014/main" id="{9D52C96C-EF89-4C17-9551-B74411B4DD9D}"/>
              </a:ext>
            </a:extLst>
          </p:cNvPr>
          <p:cNvSpPr txBox="1"/>
          <p:nvPr/>
        </p:nvSpPr>
        <p:spPr>
          <a:xfrm>
            <a:off x="1271587" y="493486"/>
            <a:ext cx="10331996" cy="646331"/>
          </a:xfrm>
          <a:prstGeom prst="rect">
            <a:avLst/>
          </a:prstGeom>
          <a:noFill/>
        </p:spPr>
        <p:txBody>
          <a:bodyPr wrap="none" rtlCol="0">
            <a:spAutoFit/>
          </a:bodyPr>
          <a:lstStyle/>
          <a:p>
            <a:r>
              <a:rPr lang="en-MY" dirty="0"/>
              <a:t>For new GETUP user, system will prompt Verify Great Eastern policy holder page for onboarding</a:t>
            </a:r>
          </a:p>
          <a:p>
            <a:pPr marL="285750" indent="-285750">
              <a:buFont typeface="Arial" panose="020B0604020202020204" pitchFamily="34" charset="0"/>
              <a:buChar char="•"/>
            </a:pPr>
            <a:r>
              <a:rPr lang="en-MY" dirty="0"/>
              <a:t>Backend upon received the NRIC and DOB will call CIF system to verify whether is existing GE policy holder</a:t>
            </a:r>
          </a:p>
        </p:txBody>
      </p:sp>
    </p:spTree>
    <p:extLst>
      <p:ext uri="{BB962C8B-B14F-4D97-AF65-F5344CB8AC3E}">
        <p14:creationId xmlns:p14="http://schemas.microsoft.com/office/powerpoint/2010/main" val="1974969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654</Words>
  <Application>Microsoft Office PowerPoint</Application>
  <PresentationFormat>Widescreen</PresentationFormat>
  <Paragraphs>67</Paragraphs>
  <Slides>11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 Zheng Yuan</dc:creator>
  <cp:lastModifiedBy>Tan Zheng Yuan</cp:lastModifiedBy>
  <cp:revision>9</cp:revision>
  <dcterms:created xsi:type="dcterms:W3CDTF">2020-12-04T07:06:18Z</dcterms:created>
  <dcterms:modified xsi:type="dcterms:W3CDTF">2020-12-04T07:32:26Z</dcterms:modified>
</cp:coreProperties>
</file>