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68" autoAdjust="0"/>
    <p:restoredTop sz="94660"/>
  </p:normalViewPr>
  <p:slideViewPr>
    <p:cSldViewPr snapToGrid="0">
      <p:cViewPr>
        <p:scale>
          <a:sx n="80" d="100"/>
          <a:sy n="80" d="100"/>
        </p:scale>
        <p:origin x="77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827D-B933-47FC-AA73-2DAB6618A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583AD-F08E-44BB-AB59-77F2B0935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3045E-8BAC-4266-9E1F-D49CE510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710CA-9978-4A29-A161-74B4A3DEE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B2A24-3962-4B26-8376-4DC6F3B73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204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A4D9F-9375-42E7-8C78-BF2FFB2D1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C81F3B-FCE4-4DAC-91C3-F51C75AD1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D2F80-2B31-4B24-9A6E-604967ADF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898B7-1719-4B74-AEDF-88031B9D7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C56D0-1253-4A3F-A107-ECAE84F7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1485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F9E4-A7EA-4527-8AF4-E70D2DCA5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DFF26C-6C76-4617-8DAF-78A758054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3BE08-EB44-4CBA-B64F-1C46B6F2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7E227-266A-45A1-AD6C-DECF3E4C5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263FA-23DD-4A05-8541-5DCFD02BD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578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6ED-E98F-41E6-A588-C2414D42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E3333-70D8-4C53-ACAA-0BA7BB62E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80671-7ADF-4CE8-9CC6-C418D9D75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E9354-B27F-499B-ACBE-F86D4320E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50E1-3DCA-4CE2-B95B-66A64F7AD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481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33FEC-9B43-44C9-A051-67074C7F9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A2994-C717-4AE1-BEA7-C7AFF782F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78AC3-B279-4D38-AB65-A4D4825DA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D6934-7295-4A5A-9288-5693CF8C0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5C274-9178-435D-B279-394F3BD7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56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B5E78-4A75-4561-A5DC-8956A305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FC3AF-209A-4496-8873-FBFEE2C26D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B1AF1-9D84-43A7-BA48-F343A2760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30578-3185-48E5-8C3A-7CE318C11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097BD-8F26-441D-8F19-8FED66375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0E2CD-DC88-40F3-993F-9A6D1429E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222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CBF5C-0C44-415A-9AD0-D3B139F49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D3D5A-EF53-4AFA-B7BC-3A4CC096E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B2A00-ACA3-4F4C-822F-BFFFE27CF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8D1F29-CE90-44D4-864D-B666F7C889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AE253E-98BA-4A9C-BD99-F36B5EA29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533F6C-88A6-4888-BAEE-86444402C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ABAB7D-164E-4571-A907-552A107B1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FF4E4-BFF1-4678-8DA1-82237EDB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978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FC00C-CE02-4339-8A15-815DE5009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7186C3-B293-48AC-A280-0C7A5E3B1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40C99-D376-48BD-A8FC-448773EC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57C7B-DEF1-4953-AB4D-3B709684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185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56B1B3-8B00-455A-AEF6-CF24B1E9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44689D-FF68-4FCC-A8E2-F7AA692D8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F4C39-117C-4FD6-B4DE-20269FDEB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772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B452-D6BB-4DE6-AD1B-8AA5CA5BE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51941-F450-47B6-83BA-819B8134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E5275-0356-480A-B256-5612D1A99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8B98B-3839-454B-BADF-C151DD6D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C589E-D84D-42F2-85F0-2B18906FF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41EBD-DFF3-4C18-954D-97368D2F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34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7F162-4AB9-4F38-84ED-549785BFF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6B5394-47E6-494B-A1DC-86831DA8D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34E172-A9CC-4706-9DAE-C783330E5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495C1-146D-4914-BFEB-67A7F64B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C297A-A33E-4A70-9AD4-2E205697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3A664-A8EA-4F1C-8106-70102184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239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BCA62-D866-4523-A3AB-122831DD8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1DCAB-F3E6-4790-AE8B-538034C45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DCAE0-A347-4C01-8BC3-81F5CB88A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4859-17E2-4419-BE3C-333785825A82}" type="datetimeFigureOut">
              <a:rPr lang="en-MY" smtClean="0"/>
              <a:t>8/11/2021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109FF-912F-48EE-8625-B19C18BDB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C88DC-D26C-4DB2-B7A9-1354A2A7E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4E1D2-DCC2-4702-88B9-447210B9960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898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3357A-56A1-42F4-AC7E-811F98432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MY" dirty="0"/>
              <a:t>OCBC NISP VELOCITY	</a:t>
            </a:r>
            <a:br>
              <a:rPr lang="en-MY" dirty="0"/>
            </a:br>
            <a:r>
              <a:rPr lang="en-US" altLang="zh-CN" sz="2000" dirty="0"/>
              <a:t>Additional Remark</a:t>
            </a:r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426949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8A4EE94-6A86-4A00-97C9-D6CBCFA71E18}"/>
              </a:ext>
            </a:extLst>
          </p:cNvPr>
          <p:cNvSpPr txBox="1"/>
          <p:nvPr/>
        </p:nvSpPr>
        <p:spPr>
          <a:xfrm>
            <a:off x="5389838" y="4591260"/>
            <a:ext cx="6098058" cy="772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- Copywriting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 </a:t>
            </a: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Additional Remarks (maximum 1000 characters)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 </a:t>
            </a: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Keterangan Tambahan (maksimum 1000 karakter)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775CDD-AA64-437A-8227-039256F94798}"/>
              </a:ext>
            </a:extLst>
          </p:cNvPr>
          <p:cNvSpPr txBox="1"/>
          <p:nvPr/>
        </p:nvSpPr>
        <p:spPr>
          <a:xfrm>
            <a:off x="4561938" y="72486"/>
            <a:ext cx="609805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Additional Remark Field</a:t>
            </a: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---</a:t>
            </a: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Please apply to </a:t>
            </a:r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FUND TRANSFER</a:t>
            </a:r>
            <a:r>
              <a:rPr lang="en-MY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MY" sz="14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OCBC NISP FUND TRANSFER</a:t>
            </a:r>
            <a:endParaRPr lang="en-MY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MY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OAT</a:t>
            </a:r>
          </a:p>
          <a:p>
            <a:pPr marL="742950" lvl="1" indent="-285750">
              <a:buFontTx/>
              <a:buChar char="-"/>
            </a:pPr>
            <a:r>
              <a:rPr lang="en-MY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IFT</a:t>
            </a:r>
            <a:endParaRPr lang="en-MY" sz="14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DOMESTIC TRANSFER</a:t>
            </a:r>
            <a:endParaRPr lang="en-MY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MY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Online</a:t>
            </a:r>
          </a:p>
          <a:p>
            <a:pPr marL="742950" lvl="1" indent="-285750">
              <a:buFontTx/>
              <a:buChar char="-"/>
            </a:pPr>
            <a:r>
              <a:rPr lang="en-MY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RTGS</a:t>
            </a:r>
          </a:p>
          <a:p>
            <a:pPr marL="742950" lvl="1" indent="-285750">
              <a:buFontTx/>
              <a:buChar char="-"/>
            </a:pPr>
            <a:r>
              <a:rPr lang="en-MY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LLG</a:t>
            </a:r>
            <a:endParaRPr lang="en-MY" sz="14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TELEGRAPHIC TRANSFER</a:t>
            </a:r>
            <a:endParaRPr lang="en-MY" sz="14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97450-DE53-45A0-9601-9B6D25273995}"/>
              </a:ext>
            </a:extLst>
          </p:cNvPr>
          <p:cNvSpPr txBox="1"/>
          <p:nvPr/>
        </p:nvSpPr>
        <p:spPr>
          <a:xfrm>
            <a:off x="5389838" y="2331873"/>
            <a:ext cx="6098058" cy="203132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id-ID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After Remarks field, add a new field</a:t>
            </a:r>
            <a:r>
              <a:rPr lang="en-ID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with maximum characters are 1000</a:t>
            </a:r>
            <a:r>
              <a:rPr lang="id-ID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MY" sz="14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MY" sz="1400" dirty="0"/>
          </a:p>
          <a:p>
            <a:r>
              <a:rPr lang="en-US" altLang="zh-CN" sz="1400" dirty="0"/>
              <a:t>FE Request: </a:t>
            </a:r>
            <a:r>
              <a:rPr lang="en-US" altLang="zh-CN" sz="1400" dirty="0" err="1"/>
              <a:t>TransactionFundTransferSubmit</a:t>
            </a:r>
            <a:endParaRPr lang="en-US" altLang="zh-CN" sz="1400" dirty="0"/>
          </a:p>
          <a:p>
            <a:pPr algn="l"/>
            <a:r>
              <a:rPr lang="en-US" sz="1400" dirty="0"/>
              <a:t>- </a:t>
            </a:r>
            <a:r>
              <a:rPr lang="en-US" altLang="zh-CN" sz="1400" dirty="0" err="1"/>
              <a:t>Additional_info</a:t>
            </a:r>
            <a:r>
              <a:rPr lang="en-US" altLang="zh-CN" sz="1400" dirty="0"/>
              <a:t> (additional remark)</a:t>
            </a:r>
            <a:br>
              <a:rPr lang="en-US" altLang="zh-CN" sz="1400" dirty="0"/>
            </a:br>
            <a:r>
              <a:rPr lang="en-US" altLang="zh-CN" sz="1400" dirty="0"/>
              <a:t>-----------------------------------------------------------------------</a:t>
            </a:r>
            <a:br>
              <a:rPr lang="en-US" altLang="zh-CN" sz="1400" dirty="0"/>
            </a:br>
            <a:r>
              <a:rPr lang="en-US" altLang="zh-CN" sz="1400" dirty="0"/>
              <a:t>BE Request: </a:t>
            </a:r>
            <a:r>
              <a:rPr lang="en-MY" sz="1400" dirty="0" err="1"/>
              <a:t>fundstransfer</a:t>
            </a:r>
            <a:r>
              <a:rPr lang="en-MY" sz="1400" dirty="0"/>
              <a:t>/submit 10.12</a:t>
            </a:r>
          </a:p>
          <a:p>
            <a:r>
              <a:rPr lang="en-US" altLang="zh-CN" sz="1400" dirty="0" err="1"/>
              <a:t>Response:TransactionFundTransferSubmit</a:t>
            </a:r>
            <a:endParaRPr lang="en-US" altLang="zh-CN" sz="1400" dirty="0"/>
          </a:p>
          <a:p>
            <a:pPr marL="285750" indent="-285750">
              <a:buFontTx/>
              <a:buChar char="-"/>
            </a:pPr>
            <a:r>
              <a:rPr lang="en-US" altLang="zh-CN" sz="1400" dirty="0" err="1"/>
              <a:t>Additional_info</a:t>
            </a:r>
            <a:r>
              <a:rPr lang="en-US" altLang="zh-CN" sz="1400" dirty="0"/>
              <a:t> (additional remark)</a:t>
            </a:r>
          </a:p>
          <a:p>
            <a:endParaRPr lang="en-MY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1E728C-707A-4775-B27A-9D8F7E035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29" y="419084"/>
            <a:ext cx="3776105" cy="59093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51716E00-FA6C-4278-BE7E-2047B0BCA6CF}"/>
              </a:ext>
            </a:extLst>
          </p:cNvPr>
          <p:cNvCxnSpPr>
            <a:cxnSpLocks/>
            <a:stCxn id="11" idx="0"/>
            <a:endCxn id="18" idx="1"/>
          </p:cNvCxnSpPr>
          <p:nvPr/>
        </p:nvCxnSpPr>
        <p:spPr>
          <a:xfrm rot="16200000" flipH="1">
            <a:off x="3735730" y="1693428"/>
            <a:ext cx="136138" cy="3172078"/>
          </a:xfrm>
          <a:prstGeom prst="bentConnector4">
            <a:avLst>
              <a:gd name="adj1" fmla="val -167918"/>
              <a:gd name="adj2" fmla="val 79727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8F90E4A-2A83-426E-A36A-3F52518FF15B}"/>
              </a:ext>
            </a:extLst>
          </p:cNvPr>
          <p:cNvSpPr txBox="1"/>
          <p:nvPr/>
        </p:nvSpPr>
        <p:spPr>
          <a:xfrm>
            <a:off x="331811" y="3211398"/>
            <a:ext cx="3771897" cy="9076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endParaRPr lang="en-MY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004644-4574-4291-ADFF-A9D27E0D17FA}"/>
              </a:ext>
            </a:extLst>
          </p:cNvPr>
          <p:cNvSpPr txBox="1"/>
          <p:nvPr/>
        </p:nvSpPr>
        <p:spPr>
          <a:xfrm>
            <a:off x="5389838" y="5470784"/>
            <a:ext cx="6098058" cy="541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- Copywriting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 </a:t>
            </a: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Masukkan </a:t>
            </a:r>
            <a:r>
              <a:rPr lang="id-ID" sz="14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Keterangan Tambahan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66BDB930-63E3-41FE-8802-287D30D0119F}"/>
              </a:ext>
            </a:extLst>
          </p:cNvPr>
          <p:cNvCxnSpPr>
            <a:cxnSpLocks/>
            <a:stCxn id="12" idx="1"/>
          </p:cNvCxnSpPr>
          <p:nvPr/>
        </p:nvCxnSpPr>
        <p:spPr>
          <a:xfrm rot="10800000">
            <a:off x="2217760" y="3750168"/>
            <a:ext cx="3172079" cy="1991493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F84A4A5A-44EC-4F98-ACEC-F2B47DDA9DB5}"/>
              </a:ext>
            </a:extLst>
          </p:cNvPr>
          <p:cNvCxnSpPr>
            <a:cxnSpLocks/>
            <a:stCxn id="8" idx="1"/>
          </p:cNvCxnSpPr>
          <p:nvPr/>
        </p:nvCxnSpPr>
        <p:spPr>
          <a:xfrm rot="10800000">
            <a:off x="3453064" y="3373764"/>
            <a:ext cx="1936775" cy="1603629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30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630C4E-5797-409F-9C9A-0BECB376DF57}"/>
              </a:ext>
            </a:extLst>
          </p:cNvPr>
          <p:cNvSpPr txBox="1"/>
          <p:nvPr/>
        </p:nvSpPr>
        <p:spPr>
          <a:xfrm>
            <a:off x="7193037" y="337918"/>
            <a:ext cx="458156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TRANSACTIONS – TRANSACTION SUMMARY – </a:t>
            </a:r>
            <a:r>
              <a:rPr lang="id-ID" sz="1400" b="1" dirty="0">
                <a:solidFill>
                  <a:srgbClr val="FF0000"/>
                </a:solidFill>
                <a:latin typeface="Arial" panose="020B0604020202020204" pitchFamily="34" charset="0"/>
              </a:rPr>
              <a:t>MANUAL</a:t>
            </a:r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– VIEW RECEIPT – DOWNLOAD RECEIPT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&amp;</a:t>
            </a:r>
          </a:p>
          <a:p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TRANSACTIONS – TRANSACTION SUMMARY – </a:t>
            </a:r>
            <a:r>
              <a:rPr lang="id-ID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NON BULK FILE UPLOAD</a:t>
            </a:r>
            <a:r>
              <a:rPr lang="id-ID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– VIEW TRANSACTIONS  - VIEW RECEIPT – DOWNLOAD RECEIPT</a:t>
            </a:r>
            <a:endParaRPr lang="en-MY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39CD72-8FE6-4764-81E0-B5010540CB95}"/>
              </a:ext>
            </a:extLst>
          </p:cNvPr>
          <p:cNvSpPr txBox="1"/>
          <p:nvPr/>
        </p:nvSpPr>
        <p:spPr>
          <a:xfrm>
            <a:off x="5755557" y="3106398"/>
            <a:ext cx="5832389" cy="34375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</a:t>
            </a:r>
            <a:r>
              <a:rPr lang="id-ID" sz="1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a check box</a:t>
            </a: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the </a:t>
            </a: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OPTION</a:t>
            </a: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window: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transaction types are 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(FE will validate against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Prod_cd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below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trx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type are met: (FE checking BE response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RetrieveTaskTransaction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d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Internal Fund Transfer</a:t>
            </a: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IFT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d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Fund Transfer</a:t>
            </a: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OAT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d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LLG/SKN</a:t>
            </a: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LLG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d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RTGS</a:t>
            </a: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RTGS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d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Transfer</a:t>
            </a: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OLT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d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Telegraphic Transfer</a:t>
            </a:r>
            <a:r>
              <a:rPr lang="en-US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TT</a:t>
            </a:r>
            <a:endParaRPr lang="en-MY" sz="1200" dirty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MY" sz="1200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MY" sz="1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with Check box: FE call </a:t>
            </a:r>
            <a:r>
              <a:rPr lang="en-MY" sz="1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RetrieveTransactionReceipt</a:t>
            </a:r>
            <a:r>
              <a:rPr lang="en-MY" sz="1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send </a:t>
            </a:r>
            <a:r>
              <a:rPr lang="en-MY" sz="1200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MY" sz="1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Yes</a:t>
            </a:r>
          </a:p>
          <a:p>
            <a:pPr algn="just">
              <a:lnSpc>
                <a:spcPct val="107000"/>
              </a:lnSpc>
            </a:pPr>
            <a:endParaRPr lang="en-MY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with Check box: FE request: </a:t>
            </a:r>
            <a:r>
              <a:rPr lang="en-MY" sz="12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RetrieveTransactionReceipt</a:t>
            </a:r>
            <a:r>
              <a:rPr lang="en-MY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(Receipt Only)</a:t>
            </a: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Y/N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938BB5-935D-41EB-B73C-76F6E5981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066" y="574294"/>
            <a:ext cx="4136336" cy="248991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8FC9C4-42C0-4DEF-B184-18EA3592E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62" y="167093"/>
            <a:ext cx="1707989" cy="371507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A5A878A-4F9D-4DBC-A02B-59E84A2D502D}"/>
              </a:ext>
            </a:extLst>
          </p:cNvPr>
          <p:cNvSpPr txBox="1"/>
          <p:nvPr/>
        </p:nvSpPr>
        <p:spPr>
          <a:xfrm>
            <a:off x="2482012" y="2663565"/>
            <a:ext cx="213733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81B18853-E93F-4154-B2DC-F001766B1A15}"/>
              </a:ext>
            </a:extLst>
          </p:cNvPr>
          <p:cNvCxnSpPr>
            <a:cxnSpLocks/>
            <a:stCxn id="19" idx="3"/>
            <a:endCxn id="5" idx="0"/>
          </p:cNvCxnSpPr>
          <p:nvPr/>
        </p:nvCxnSpPr>
        <p:spPr>
          <a:xfrm>
            <a:off x="4619344" y="2848231"/>
            <a:ext cx="4052408" cy="2581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C4F4082-6E25-4D85-8208-D2080455DF18}"/>
              </a:ext>
            </a:extLst>
          </p:cNvPr>
          <p:cNvSpPr txBox="1"/>
          <p:nvPr/>
        </p:nvSpPr>
        <p:spPr>
          <a:xfrm>
            <a:off x="457701" y="4245411"/>
            <a:ext cx="4820156" cy="18565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Check box: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True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False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5E28DB-5590-4568-A83B-80877BBEE95D}"/>
              </a:ext>
            </a:extLst>
          </p:cNvPr>
          <p:cNvSpPr txBox="1"/>
          <p:nvPr/>
        </p:nvSpPr>
        <p:spPr>
          <a:xfrm>
            <a:off x="456919" y="6116583"/>
            <a:ext cx="4799232" cy="574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2021.11.08</a:t>
            </a:r>
          </a:p>
          <a:p>
            <a:pPr algn="just">
              <a:lnSpc>
                <a:spcPct val="107000"/>
              </a:lnSpc>
            </a:pPr>
            <a:r>
              <a:rPr lang="en-US" sz="1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CHANGED TO TRUE OR FALSE</a:t>
            </a:r>
          </a:p>
          <a:p>
            <a:pPr algn="just">
              <a:lnSpc>
                <a:spcPct val="107000"/>
              </a:lnSpc>
            </a:pP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needs to pass </a:t>
            </a:r>
            <a:r>
              <a:rPr lang="en-US" sz="1000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true/ false to BE</a:t>
            </a:r>
          </a:p>
        </p:txBody>
      </p:sp>
    </p:spTree>
    <p:extLst>
      <p:ext uri="{BB962C8B-B14F-4D97-AF65-F5344CB8AC3E}">
        <p14:creationId xmlns:p14="http://schemas.microsoft.com/office/powerpoint/2010/main" val="104481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839587-DAC9-42B4-AF46-1A1D9CCCD8DA}"/>
              </a:ext>
            </a:extLst>
          </p:cNvPr>
          <p:cNvSpPr txBox="1"/>
          <p:nvPr/>
        </p:nvSpPr>
        <p:spPr>
          <a:xfrm>
            <a:off x="6096000" y="134599"/>
            <a:ext cx="5832389" cy="10661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Selected - Audit Trail &amp; Check Box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passed Retrieve Details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(But log display Retrieve Details = False)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(BE request retrieve Details = 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98CE3C-6A04-4B64-81EA-4C529938BCCB}"/>
              </a:ext>
            </a:extLst>
          </p:cNvPr>
          <p:cNvSpPr txBox="1"/>
          <p:nvPr/>
        </p:nvSpPr>
        <p:spPr>
          <a:xfrm>
            <a:off x="119444" y="691981"/>
            <a:ext cx="4820156" cy="22518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 – FE Request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Check box: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E216C5-F281-4887-BB26-173C0884A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181" y="1534085"/>
            <a:ext cx="4772025" cy="14668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2066D4-6E6D-4899-A501-49C2DC0B69B7}"/>
              </a:ext>
            </a:extLst>
          </p:cNvPr>
          <p:cNvSpPr txBox="1"/>
          <p:nvPr/>
        </p:nvSpPr>
        <p:spPr>
          <a:xfrm>
            <a:off x="123568" y="3311758"/>
            <a:ext cx="11804821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FE - NB – selected – </a:t>
            </a:r>
            <a:r>
              <a:rPr lang="en-MY" sz="1400" dirty="0">
                <a:highlight>
                  <a:srgbClr val="FFFF00"/>
                </a:highlight>
              </a:rPr>
              <a:t>Audit Trail &amp; check box</a:t>
            </a:r>
            <a:r>
              <a:rPr lang="en-MY" sz="1400" dirty="0"/>
              <a:t> (Checked with iOS – sending </a:t>
            </a:r>
            <a:r>
              <a:rPr lang="en-MY" sz="1400" dirty="0">
                <a:highlight>
                  <a:srgbClr val="00FF00"/>
                </a:highlight>
              </a:rPr>
              <a:t>Y</a:t>
            </a:r>
            <a:r>
              <a:rPr lang="en-MY" sz="1400" dirty="0"/>
              <a:t> </a:t>
            </a:r>
            <a:r>
              <a:rPr lang="en-MY" sz="1400" dirty="0">
                <a:highlight>
                  <a:srgbClr val="00FFFF"/>
                </a:highlight>
              </a:rPr>
              <a:t>but log display False</a:t>
            </a:r>
            <a:r>
              <a:rPr lang="en-MY" sz="1400" dirty="0"/>
              <a:t>)</a:t>
            </a:r>
          </a:p>
          <a:p>
            <a:r>
              <a:rPr lang="en-MY" sz="1400" dirty="0"/>
              <a:t>2021-11-08 10:51:28,541 INFO  [[ACTIVE] </a:t>
            </a:r>
            <a:r>
              <a:rPr lang="en-MY" sz="1400" dirty="0" err="1"/>
              <a:t>ExecuteThread</a:t>
            </a:r>
            <a:r>
              <a:rPr lang="en-MY" sz="1400" dirty="0"/>
              <a:t>: '0'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listerner.MCBSolution:332 - MCB </a:t>
            </a:r>
            <a:r>
              <a:rPr lang="en-MY" sz="1400" dirty="0" err="1"/>
              <a:t>Listerner</a:t>
            </a:r>
            <a:r>
              <a:rPr lang="en-MY" sz="1400" dirty="0"/>
              <a:t> </a:t>
            </a:r>
            <a:r>
              <a:rPr lang="en-MY" sz="1400" dirty="0" err="1"/>
              <a:t>onCall</a:t>
            </a:r>
            <a:r>
              <a:rPr lang="en-MY" sz="1400" dirty="0"/>
              <a:t> :: [ FUNC_MCB_TRANS_RECEIPT ]2021-11-08 10:51:28,542 INFO  [[ACTIVE] </a:t>
            </a:r>
            <a:r>
              <a:rPr lang="en-MY" sz="1400" dirty="0" err="1"/>
              <a:t>ExecuteThread</a:t>
            </a:r>
            <a:r>
              <a:rPr lang="en-MY" sz="1400" dirty="0"/>
              <a:t>: '0'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common.FuncServices:107 - </a:t>
            </a:r>
            <a:r>
              <a:rPr lang="en-MY" sz="1400" dirty="0" err="1"/>
              <a:t>RetrieveTransactionReceipt</a:t>
            </a:r>
            <a:r>
              <a:rPr lang="en-MY" sz="1400" dirty="0"/>
              <a:t> :- REQUEST [00e90d1985a3b0437e878aff466cd4eb3f]  {  "</a:t>
            </a:r>
            <a:r>
              <a:rPr lang="en-MY" sz="1400" dirty="0" err="1"/>
              <a:t>pymtMasterId</a:t>
            </a:r>
            <a:r>
              <a:rPr lang="en-MY" sz="1400" dirty="0"/>
              <a:t>": "668b74bb-347f-479f-abf8-4212e7776f6a",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isRetrieveDetails</a:t>
            </a:r>
            <a:r>
              <a:rPr lang="en-MY" sz="1400" dirty="0"/>
              <a:t>": false, </a:t>
            </a:r>
            <a:r>
              <a:rPr lang="en-MY" sz="1400" dirty="0">
                <a:solidFill>
                  <a:srgbClr val="FF0000"/>
                </a:solidFill>
              </a:rPr>
              <a:t>Incorrect – should display Y (iOS passed Y to BE)</a:t>
            </a:r>
            <a:endParaRPr lang="en-MY" sz="1400" dirty="0"/>
          </a:p>
          <a:p>
            <a:r>
              <a:rPr lang="en-MY" sz="1400" dirty="0"/>
              <a:t>"</a:t>
            </a:r>
            <a:r>
              <a:rPr lang="en-MY" sz="1400" dirty="0" err="1"/>
              <a:t>is_additional_info</a:t>
            </a:r>
            <a:r>
              <a:rPr lang="en-MY" sz="1400" dirty="0"/>
              <a:t>": "Y",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3C4F99-C0B7-407A-AADB-F9974C30C4C5}"/>
              </a:ext>
            </a:extLst>
          </p:cNvPr>
          <p:cNvCxnSpPr>
            <a:cxnSpLocks/>
          </p:cNvCxnSpPr>
          <p:nvPr/>
        </p:nvCxnSpPr>
        <p:spPr>
          <a:xfrm flipH="1" flipV="1">
            <a:off x="2681416" y="2009274"/>
            <a:ext cx="4098326" cy="3659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4170029-C81B-47F7-8D7E-8530F6C4802A}"/>
              </a:ext>
            </a:extLst>
          </p:cNvPr>
          <p:cNvCxnSpPr>
            <a:cxnSpLocks/>
          </p:cNvCxnSpPr>
          <p:nvPr/>
        </p:nvCxnSpPr>
        <p:spPr>
          <a:xfrm flipH="1" flipV="1">
            <a:off x="2681416" y="2153653"/>
            <a:ext cx="4250726" cy="2782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A26C832-23A1-479B-BA7F-B1D9CCD6387E}"/>
              </a:ext>
            </a:extLst>
          </p:cNvPr>
          <p:cNvSpPr txBox="1"/>
          <p:nvPr/>
        </p:nvSpPr>
        <p:spPr>
          <a:xfrm>
            <a:off x="119444" y="102023"/>
            <a:ext cx="4820156" cy="275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iOS – Audit Trail &amp; check Box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A7953D8-2948-4D20-BFF2-1AFBD043887F}"/>
              </a:ext>
            </a:extLst>
          </p:cNvPr>
          <p:cNvSpPr txBox="1"/>
          <p:nvPr/>
        </p:nvSpPr>
        <p:spPr>
          <a:xfrm>
            <a:off x="123568" y="5054849"/>
            <a:ext cx="1180482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BE request – </a:t>
            </a:r>
            <a:r>
              <a:rPr lang="en-MY" sz="1400" dirty="0">
                <a:solidFill>
                  <a:srgbClr val="FF0000"/>
                </a:solidFill>
              </a:rPr>
              <a:t>Incorrect (could be due to the display of false </a:t>
            </a:r>
            <a:r>
              <a:rPr lang="zh-CN" altLang="en-US" sz="1400" b="1" dirty="0">
                <a:solidFill>
                  <a:srgbClr val="FF0000"/>
                </a:solidFill>
              </a:rPr>
              <a:t>↑</a:t>
            </a:r>
            <a:endParaRPr lang="en-MY" sz="1400" b="1" dirty="0">
              <a:solidFill>
                <a:srgbClr val="FF0000"/>
              </a:solidFill>
            </a:endParaRPr>
          </a:p>
          <a:p>
            <a:r>
              <a:rPr lang="en-MY" sz="1400" dirty="0"/>
              <a:t>2021-11-08 10:51:28,551 INFO  [[ACTIVE] </a:t>
            </a:r>
            <a:r>
              <a:rPr lang="en-MY" sz="1400" dirty="0" err="1"/>
              <a:t>ExecuteThread</a:t>
            </a:r>
            <a:r>
              <a:rPr lang="en-MY" sz="1400" dirty="0"/>
              <a:t>: '0'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common.VCRestService:89 - com.silverlake.mleb.mcb.module.vc.common.VCGenericService-transaction/receipt :- [****0ED13E3288E294A6B62EE1] REQUEST  {  "</a:t>
            </a:r>
            <a:r>
              <a:rPr lang="en-MY" sz="1400" dirty="0" err="1"/>
              <a:t>pymt_master_id</a:t>
            </a:r>
            <a:r>
              <a:rPr lang="en-MY" sz="1400" dirty="0"/>
              <a:t>": "668b74bb-347f-479f-abf8-4212e7776f6a",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is_detail</a:t>
            </a:r>
            <a:r>
              <a:rPr lang="en-MY" sz="1400" dirty="0"/>
              <a:t>": "N",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is_additional_info</a:t>
            </a:r>
            <a:r>
              <a:rPr lang="en-MY" sz="1400" dirty="0"/>
              <a:t>": "Y", 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50899D-CF68-444C-831D-FE7316A4F6B2}"/>
              </a:ext>
            </a:extLst>
          </p:cNvPr>
          <p:cNvSpPr txBox="1"/>
          <p:nvPr/>
        </p:nvSpPr>
        <p:spPr>
          <a:xfrm>
            <a:off x="7108233" y="6438004"/>
            <a:ext cx="4820156" cy="275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has been passing Y or N for </a:t>
            </a:r>
            <a:r>
              <a:rPr lang="en-US" sz="1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0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21D7FE-28D0-40EE-BDCA-4CDA06F56FD4}"/>
              </a:ext>
            </a:extLst>
          </p:cNvPr>
          <p:cNvSpPr txBox="1"/>
          <p:nvPr/>
        </p:nvSpPr>
        <p:spPr>
          <a:xfrm>
            <a:off x="119444" y="3060503"/>
            <a:ext cx="11804821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FE - NB – selected – </a:t>
            </a:r>
            <a:r>
              <a:rPr lang="en-MY" sz="1400" dirty="0">
                <a:highlight>
                  <a:srgbClr val="FFFF00"/>
                </a:highlight>
              </a:rPr>
              <a:t>Audit Trail &amp; check box</a:t>
            </a:r>
            <a:r>
              <a:rPr lang="en-MY" sz="1400" dirty="0"/>
              <a:t> (Checked with iOS – sending </a:t>
            </a:r>
            <a:r>
              <a:rPr lang="en-MY" sz="1400" dirty="0">
                <a:highlight>
                  <a:srgbClr val="00FF00"/>
                </a:highlight>
              </a:rPr>
              <a:t>Y</a:t>
            </a:r>
            <a:r>
              <a:rPr lang="en-MY" sz="1400" dirty="0"/>
              <a:t> </a:t>
            </a:r>
            <a:r>
              <a:rPr lang="en-MY" sz="1400" dirty="0">
                <a:highlight>
                  <a:srgbClr val="00FFFF"/>
                </a:highlight>
              </a:rPr>
              <a:t>but log display False</a:t>
            </a:r>
            <a:r>
              <a:rPr lang="en-MY" sz="1400" dirty="0"/>
              <a:t>)</a:t>
            </a:r>
          </a:p>
          <a:p>
            <a:r>
              <a:rPr lang="en-MY" sz="1400" dirty="0"/>
              <a:t>2021-11-08 12:28:58,251 INFO  [[ACTIVE] </a:t>
            </a:r>
            <a:r>
              <a:rPr lang="en-MY" sz="1400" dirty="0" err="1"/>
              <a:t>ExecuteThread</a:t>
            </a:r>
            <a:r>
              <a:rPr lang="en-MY" sz="1400" dirty="0"/>
              <a:t>: '3'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listerner.MCBSolution:332 - MCB </a:t>
            </a:r>
            <a:r>
              <a:rPr lang="en-MY" sz="1400" dirty="0" err="1"/>
              <a:t>Listerner</a:t>
            </a:r>
            <a:r>
              <a:rPr lang="en-MY" sz="1400" dirty="0"/>
              <a:t> </a:t>
            </a:r>
            <a:r>
              <a:rPr lang="en-MY" sz="1400" dirty="0" err="1"/>
              <a:t>onCall</a:t>
            </a:r>
            <a:r>
              <a:rPr lang="en-MY" sz="1400" dirty="0"/>
              <a:t> :: [ FUNC_MCB_TRANS_RECEIPT ]2021-11-08 12:28:58,253 INFO  [[ACTIVE] </a:t>
            </a:r>
            <a:r>
              <a:rPr lang="en-MY" sz="1400" dirty="0" err="1"/>
              <a:t>ExecuteThread</a:t>
            </a:r>
            <a:r>
              <a:rPr lang="en-MY" sz="1400" dirty="0"/>
              <a:t>: '3'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common.FuncServices:107 - </a:t>
            </a:r>
            <a:r>
              <a:rPr lang="en-MY" sz="1400" dirty="0" err="1"/>
              <a:t>RetrieveTransactionReceipt</a:t>
            </a:r>
            <a:r>
              <a:rPr lang="en-MY" sz="1400" dirty="0"/>
              <a:t> :- REQUEST [006e8e852a861a4b6faae8aca772811fd7]  {  "</a:t>
            </a:r>
            <a:r>
              <a:rPr lang="en-MY" sz="1400" dirty="0" err="1"/>
              <a:t>pymtMasterId</a:t>
            </a:r>
            <a:r>
              <a:rPr lang="en-MY" sz="1400" dirty="0"/>
              <a:t>": "34541d74-7dde-46d7-8473-706aa3029a2f",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isRetrieveDetails</a:t>
            </a:r>
            <a:r>
              <a:rPr lang="en-MY" sz="1400" dirty="0"/>
              <a:t>": false, </a:t>
            </a:r>
          </a:p>
          <a:p>
            <a:r>
              <a:rPr lang="en-MY" sz="1400" dirty="0"/>
              <a:t>  "</a:t>
            </a:r>
            <a:r>
              <a:rPr lang="en-MY" sz="1400" dirty="0" err="1"/>
              <a:t>is_additional_info</a:t>
            </a:r>
            <a:r>
              <a:rPr lang="en-MY" sz="1400" dirty="0"/>
              <a:t>": "Y",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FD6001-BD46-43C3-A017-1CC54F43DA62}"/>
              </a:ext>
            </a:extLst>
          </p:cNvPr>
          <p:cNvSpPr txBox="1"/>
          <p:nvPr/>
        </p:nvSpPr>
        <p:spPr>
          <a:xfrm>
            <a:off x="119444" y="102023"/>
            <a:ext cx="4820156" cy="275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iOS – Receipt &amp; check Box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CAA85-D32B-4541-BA8E-EC734BE79918}"/>
              </a:ext>
            </a:extLst>
          </p:cNvPr>
          <p:cNvSpPr txBox="1"/>
          <p:nvPr/>
        </p:nvSpPr>
        <p:spPr>
          <a:xfrm>
            <a:off x="119444" y="691981"/>
            <a:ext cx="4820156" cy="20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 – FE Request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Check box: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E76C2D-3F8A-4047-BA95-556F776A6CB8}"/>
              </a:ext>
            </a:extLst>
          </p:cNvPr>
          <p:cNvSpPr txBox="1"/>
          <p:nvPr/>
        </p:nvSpPr>
        <p:spPr>
          <a:xfrm>
            <a:off x="119443" y="4748896"/>
            <a:ext cx="1180482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BE Request - </a:t>
            </a:r>
            <a:r>
              <a:rPr lang="en-MY" sz="1400" dirty="0">
                <a:highlight>
                  <a:srgbClr val="00FF00"/>
                </a:highlight>
              </a:rPr>
              <a:t>Correct</a:t>
            </a:r>
          </a:p>
          <a:p>
            <a:r>
              <a:rPr lang="en-MY" sz="1400" dirty="0"/>
              <a:t>2021-11-08 12:28:58,261 INFO  [[ACTIVE] </a:t>
            </a:r>
            <a:r>
              <a:rPr lang="en-MY" sz="1400" dirty="0" err="1"/>
              <a:t>ExecuteThread</a:t>
            </a:r>
            <a:r>
              <a:rPr lang="en-MY" sz="1400" dirty="0"/>
              <a:t>: '3'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common.VCRestService:89 - com.silverlake.mleb.mcb.module.vc.common.VCGenericService-transaction/receipt :- [****67F1EDB082589D329D9E3B] REQUEST  {  "</a:t>
            </a:r>
            <a:r>
              <a:rPr lang="en-MY" sz="1400" dirty="0" err="1"/>
              <a:t>pymt_master_id</a:t>
            </a:r>
            <a:r>
              <a:rPr lang="en-MY" sz="1400" dirty="0"/>
              <a:t>": "34541d74-7dde-46d7-8473-706aa3029a2f",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is_detail</a:t>
            </a:r>
            <a:r>
              <a:rPr lang="en-MY" sz="1400" dirty="0"/>
              <a:t>": "N",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is_additional_info</a:t>
            </a:r>
            <a:r>
              <a:rPr lang="en-MY" sz="1400" dirty="0"/>
              <a:t>": "Y", </a:t>
            </a:r>
          </a:p>
        </p:txBody>
      </p:sp>
    </p:spTree>
    <p:extLst>
      <p:ext uri="{BB962C8B-B14F-4D97-AF65-F5344CB8AC3E}">
        <p14:creationId xmlns:p14="http://schemas.microsoft.com/office/powerpoint/2010/main" val="37672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8FD6001-BD46-43C3-A017-1CC54F43DA62}"/>
              </a:ext>
            </a:extLst>
          </p:cNvPr>
          <p:cNvSpPr txBox="1"/>
          <p:nvPr/>
        </p:nvSpPr>
        <p:spPr>
          <a:xfrm>
            <a:off x="119444" y="102023"/>
            <a:ext cx="4820156" cy="275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Android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Audit &amp; check Box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CAA85-D32B-4541-BA8E-EC734BE79918}"/>
              </a:ext>
            </a:extLst>
          </p:cNvPr>
          <p:cNvSpPr txBox="1"/>
          <p:nvPr/>
        </p:nvSpPr>
        <p:spPr>
          <a:xfrm>
            <a:off x="119444" y="691981"/>
            <a:ext cx="4820156" cy="20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 – FE Request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Check box: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E76C2D-3F8A-4047-BA95-556F776A6CB8}"/>
              </a:ext>
            </a:extLst>
          </p:cNvPr>
          <p:cNvSpPr txBox="1"/>
          <p:nvPr/>
        </p:nvSpPr>
        <p:spPr>
          <a:xfrm>
            <a:off x="119443" y="4748896"/>
            <a:ext cx="1180482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BE request – </a:t>
            </a:r>
            <a:r>
              <a:rPr lang="en-MY" sz="1400" dirty="0">
                <a:highlight>
                  <a:srgbClr val="00FF00"/>
                </a:highlight>
              </a:rPr>
              <a:t>Correct</a:t>
            </a:r>
            <a:r>
              <a:rPr lang="en-MY" sz="1400" dirty="0"/>
              <a:t> </a:t>
            </a:r>
          </a:p>
          <a:p>
            <a:r>
              <a:rPr lang="en-MY" sz="1400" dirty="0"/>
              <a:t>2021-11-08 12:43:20,428 INFO  [[ACTIVE] </a:t>
            </a:r>
            <a:r>
              <a:rPr lang="en-MY" sz="1400" dirty="0" err="1"/>
              <a:t>ExecuteThread</a:t>
            </a:r>
            <a:r>
              <a:rPr lang="en-MY" sz="1400" dirty="0"/>
              <a:t>: '0'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common.VCRestService:89 - com.silverlake.mleb.mcb.module.vc.common.VCGenericService-transaction/receipt :- [****43F5622A78C938FDC81C69] REQUEST  {  "</a:t>
            </a:r>
            <a:r>
              <a:rPr lang="en-MY" sz="1400" dirty="0" err="1"/>
              <a:t>pymt_master_id</a:t>
            </a:r>
            <a:r>
              <a:rPr lang="en-MY" sz="1400" dirty="0"/>
              <a:t>": "668b74bb-347f-479f-abf8-4212e7776f6a",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is_detail</a:t>
            </a:r>
            <a:r>
              <a:rPr lang="en-MY" sz="1400" dirty="0"/>
              <a:t>": "Y",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is_additional_info</a:t>
            </a:r>
            <a:r>
              <a:rPr lang="en-MY" sz="1400" dirty="0"/>
              <a:t>": "Y",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89C457-B140-4309-B082-FBAFC1ED7A2B}"/>
              </a:ext>
            </a:extLst>
          </p:cNvPr>
          <p:cNvSpPr txBox="1"/>
          <p:nvPr/>
        </p:nvSpPr>
        <p:spPr>
          <a:xfrm>
            <a:off x="119442" y="3021185"/>
            <a:ext cx="11804821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FE - NB – selected – </a:t>
            </a:r>
            <a:r>
              <a:rPr lang="en-MY" sz="1400" dirty="0">
                <a:highlight>
                  <a:srgbClr val="FFFF00"/>
                </a:highlight>
              </a:rPr>
              <a:t>Audit Trail &amp; check box</a:t>
            </a:r>
            <a:r>
              <a:rPr lang="en-MY" sz="1400" dirty="0"/>
              <a:t> (</a:t>
            </a:r>
            <a:r>
              <a:rPr lang="en-MY" sz="1400" dirty="0">
                <a:solidFill>
                  <a:srgbClr val="FF0000"/>
                </a:solidFill>
              </a:rPr>
              <a:t>not </a:t>
            </a:r>
            <a:r>
              <a:rPr lang="en-MY" sz="1400" dirty="0" err="1">
                <a:solidFill>
                  <a:srgbClr val="FF0000"/>
                </a:solidFill>
              </a:rPr>
              <a:t>includig</a:t>
            </a:r>
            <a:r>
              <a:rPr lang="en-MY" sz="1400" dirty="0">
                <a:solidFill>
                  <a:srgbClr val="FF0000"/>
                </a:solidFill>
              </a:rPr>
              <a:t> </a:t>
            </a:r>
            <a:r>
              <a:rPr lang="en-MY" sz="1400" dirty="0" err="1">
                <a:solidFill>
                  <a:srgbClr val="FF0000"/>
                </a:solidFill>
              </a:rPr>
              <a:t>isdetails</a:t>
            </a:r>
            <a:r>
              <a:rPr lang="en-MY" sz="1400" dirty="0">
                <a:solidFill>
                  <a:srgbClr val="FF0000"/>
                </a:solidFill>
              </a:rPr>
              <a:t>= Y due to not mandatory? </a:t>
            </a:r>
            <a:endParaRPr lang="en-MY" sz="1400" dirty="0"/>
          </a:p>
          <a:p>
            <a:r>
              <a:rPr lang="en-MY" sz="1400" dirty="0"/>
              <a:t>2021-11-08 12:43:20,419 INFO  [[ACTIVE] </a:t>
            </a:r>
            <a:r>
              <a:rPr lang="en-MY" sz="1400" dirty="0" err="1"/>
              <a:t>ExecuteThread</a:t>
            </a:r>
            <a:r>
              <a:rPr lang="en-MY" sz="1400" dirty="0"/>
              <a:t>: '0'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listerner.MCBSolution:332 - MCB </a:t>
            </a:r>
            <a:r>
              <a:rPr lang="en-MY" sz="1400" dirty="0" err="1"/>
              <a:t>Listerner</a:t>
            </a:r>
            <a:r>
              <a:rPr lang="en-MY" sz="1400" dirty="0"/>
              <a:t> </a:t>
            </a:r>
            <a:r>
              <a:rPr lang="en-MY" sz="1400" dirty="0" err="1"/>
              <a:t>onCall</a:t>
            </a:r>
            <a:r>
              <a:rPr lang="en-MY" sz="1400" dirty="0"/>
              <a:t> :: [ FUNC_MCB_TRANS_RECEIPT ]2021-11-08 12:43:20,421 INFO  [[ACTIVE] </a:t>
            </a:r>
            <a:r>
              <a:rPr lang="en-MY" sz="1400" dirty="0" err="1"/>
              <a:t>ExecuteThread</a:t>
            </a:r>
            <a:r>
              <a:rPr lang="en-MY" sz="1400" dirty="0"/>
              <a:t>: '0'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common.FuncServices:107 - </a:t>
            </a:r>
            <a:r>
              <a:rPr lang="en-MY" sz="1400" dirty="0" err="1"/>
              <a:t>RetrieveTransactionReceipt</a:t>
            </a:r>
            <a:r>
              <a:rPr lang="en-MY" sz="1400" dirty="0"/>
              <a:t> :- REQUEST [00964d98d797374336acc96c02a993454d]  {  "</a:t>
            </a:r>
            <a:r>
              <a:rPr lang="en-MY" sz="1400" dirty="0" err="1"/>
              <a:t>pymtMasterId</a:t>
            </a:r>
            <a:r>
              <a:rPr lang="en-MY" sz="1400" dirty="0"/>
              <a:t>": "668b74bb-347f-479f-abf8-4212e7776f6a",  </a:t>
            </a:r>
          </a:p>
          <a:p>
            <a:r>
              <a:rPr lang="en-MY" altLang="zh-CN" sz="1400" dirty="0">
                <a:solidFill>
                  <a:srgbClr val="FF0000"/>
                </a:solidFill>
              </a:rPr>
              <a:t>“</a:t>
            </a:r>
            <a:r>
              <a:rPr lang="en-MY" altLang="zh-CN" sz="1400" dirty="0" err="1">
                <a:solidFill>
                  <a:srgbClr val="FF0000"/>
                </a:solidFill>
              </a:rPr>
              <a:t>isRetrieveDetail</a:t>
            </a:r>
            <a:r>
              <a:rPr lang="en-MY" altLang="zh-CN" sz="1400" dirty="0">
                <a:solidFill>
                  <a:srgbClr val="FF0000"/>
                </a:solidFill>
              </a:rPr>
              <a:t> – missing – shouldn’t be an issue but (Will add)</a:t>
            </a:r>
            <a:endParaRPr lang="en-MY" sz="1400" dirty="0">
              <a:solidFill>
                <a:srgbClr val="FF0000"/>
              </a:solidFill>
            </a:endParaRPr>
          </a:p>
          <a:p>
            <a:r>
              <a:rPr lang="en-MY" sz="1400" dirty="0"/>
              <a:t>"</a:t>
            </a:r>
            <a:r>
              <a:rPr lang="en-MY" sz="1400" dirty="0" err="1"/>
              <a:t>is_additional_info</a:t>
            </a:r>
            <a:r>
              <a:rPr lang="en-MY" sz="1400" dirty="0"/>
              <a:t>": "Y",</a:t>
            </a:r>
          </a:p>
        </p:txBody>
      </p:sp>
    </p:spTree>
    <p:extLst>
      <p:ext uri="{BB962C8B-B14F-4D97-AF65-F5344CB8AC3E}">
        <p14:creationId xmlns:p14="http://schemas.microsoft.com/office/powerpoint/2010/main" val="364596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8FD6001-BD46-43C3-A017-1CC54F43DA62}"/>
              </a:ext>
            </a:extLst>
          </p:cNvPr>
          <p:cNvSpPr txBox="1"/>
          <p:nvPr/>
        </p:nvSpPr>
        <p:spPr>
          <a:xfrm>
            <a:off x="119444" y="102023"/>
            <a:ext cx="4820156" cy="275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Android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Receipt &amp; check Box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CAA85-D32B-4541-BA8E-EC734BE79918}"/>
              </a:ext>
            </a:extLst>
          </p:cNvPr>
          <p:cNvSpPr txBox="1"/>
          <p:nvPr/>
        </p:nvSpPr>
        <p:spPr>
          <a:xfrm>
            <a:off x="119444" y="691981"/>
            <a:ext cx="4820156" cy="20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 – FE Request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Check box: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Trail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</a:p>
          <a:p>
            <a:pPr algn="just">
              <a:lnSpc>
                <a:spcPct val="107000"/>
              </a:lnSpc>
            </a:pPr>
            <a:endParaRPr lang="en-US" sz="12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Receipt Only – </a:t>
            </a:r>
            <a:r>
              <a:rPr lang="en-US" sz="12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isRetrieveDetails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</a:t>
            </a:r>
          </a:p>
          <a:p>
            <a:pPr algn="just">
              <a:lnSpc>
                <a:spcPct val="107000"/>
              </a:lnSpc>
            </a:pP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is_additional_info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Y</a:t>
            </a: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E76C2D-3F8A-4047-BA95-556F776A6CB8}"/>
              </a:ext>
            </a:extLst>
          </p:cNvPr>
          <p:cNvSpPr txBox="1"/>
          <p:nvPr/>
        </p:nvSpPr>
        <p:spPr>
          <a:xfrm>
            <a:off x="119443" y="4748896"/>
            <a:ext cx="1180482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BE request – </a:t>
            </a:r>
            <a:r>
              <a:rPr lang="en-MY" sz="1400" dirty="0">
                <a:highlight>
                  <a:srgbClr val="00FF00"/>
                </a:highlight>
              </a:rPr>
              <a:t>Correct</a:t>
            </a:r>
            <a:r>
              <a:rPr lang="en-MY" sz="1400" dirty="0"/>
              <a:t> </a:t>
            </a:r>
          </a:p>
          <a:p>
            <a:r>
              <a:rPr lang="en-MY" sz="1400" dirty="0"/>
              <a:t>2021-11-08 12:44:02,789 INFO  [[ACTIVE] </a:t>
            </a:r>
            <a:r>
              <a:rPr lang="en-MY" sz="1400" dirty="0" err="1"/>
              <a:t>ExecuteThread</a:t>
            </a:r>
            <a:r>
              <a:rPr lang="en-MY" sz="1400" dirty="0"/>
              <a:t>: '10'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common.VCRestService:89 - com.silverlake.mleb.mcb.module.vc.common.VCGenericService-transaction/receipt :- [****43F5622A78C938FDC81C69] REQUEST  {  "</a:t>
            </a:r>
            <a:r>
              <a:rPr lang="en-MY" sz="1400" dirty="0" err="1"/>
              <a:t>pymt_master_id</a:t>
            </a:r>
            <a:r>
              <a:rPr lang="en-MY" sz="1400" dirty="0"/>
              <a:t>": "668b74bb-347f-479f-abf8-4212e7776f6a",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is_detail</a:t>
            </a:r>
            <a:r>
              <a:rPr lang="en-MY" sz="1400" dirty="0"/>
              <a:t>": "N", 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is_additional_info</a:t>
            </a:r>
            <a:r>
              <a:rPr lang="en-MY" sz="1400" dirty="0"/>
              <a:t>": "Y",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89C457-B140-4309-B082-FBAFC1ED7A2B}"/>
              </a:ext>
            </a:extLst>
          </p:cNvPr>
          <p:cNvSpPr txBox="1"/>
          <p:nvPr/>
        </p:nvSpPr>
        <p:spPr>
          <a:xfrm>
            <a:off x="119442" y="3285881"/>
            <a:ext cx="1180482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FE - NB – selected – </a:t>
            </a:r>
            <a:r>
              <a:rPr lang="en-MY" sz="1400" dirty="0">
                <a:highlight>
                  <a:srgbClr val="FFFF00"/>
                </a:highlight>
              </a:rPr>
              <a:t>Receipt &amp; check box</a:t>
            </a:r>
            <a:r>
              <a:rPr lang="en-MY" sz="1400" dirty="0"/>
              <a:t> (this one - </a:t>
            </a:r>
            <a:r>
              <a:rPr lang="en-MY" sz="1400" dirty="0" err="1">
                <a:solidFill>
                  <a:srgbClr val="FF0000"/>
                </a:solidFill>
              </a:rPr>
              <a:t>includig</a:t>
            </a:r>
            <a:r>
              <a:rPr lang="en-MY" sz="1400" dirty="0">
                <a:solidFill>
                  <a:srgbClr val="FF0000"/>
                </a:solidFill>
              </a:rPr>
              <a:t> </a:t>
            </a:r>
            <a:r>
              <a:rPr lang="en-MY" sz="1400" dirty="0" err="1">
                <a:solidFill>
                  <a:srgbClr val="FF0000"/>
                </a:solidFill>
              </a:rPr>
              <a:t>isdetails</a:t>
            </a:r>
            <a:r>
              <a:rPr lang="en-MY" sz="1400" dirty="0">
                <a:solidFill>
                  <a:srgbClr val="FF0000"/>
                </a:solidFill>
              </a:rPr>
              <a:t> = Y (confirm with android if sending </a:t>
            </a:r>
            <a:r>
              <a:rPr lang="en-MY" sz="1400" dirty="0" err="1">
                <a:solidFill>
                  <a:srgbClr val="FF0000"/>
                </a:solidFill>
              </a:rPr>
              <a:t>isRetrieveDetails</a:t>
            </a:r>
            <a:r>
              <a:rPr lang="en-MY" sz="1400" dirty="0">
                <a:solidFill>
                  <a:srgbClr val="FF0000"/>
                </a:solidFill>
              </a:rPr>
              <a:t>  Y?) </a:t>
            </a:r>
          </a:p>
          <a:p>
            <a:r>
              <a:rPr lang="en-MY" sz="1400" dirty="0"/>
              <a:t>2021-11-08 12:44:02,781 INFO  [[ACTIVE] </a:t>
            </a:r>
            <a:r>
              <a:rPr lang="en-MY" sz="1400" dirty="0" err="1"/>
              <a:t>ExecuteThread</a:t>
            </a:r>
            <a:r>
              <a:rPr lang="en-MY" sz="1400" dirty="0"/>
              <a:t>: '10' for queue: '</a:t>
            </a:r>
            <a:r>
              <a:rPr lang="en-MY" sz="1400" dirty="0" err="1"/>
              <a:t>weblogic.kernel.Default</a:t>
            </a:r>
            <a:r>
              <a:rPr lang="en-MY" sz="1400" dirty="0"/>
              <a:t> (self-tuning)'] common.FuncServices:107 - </a:t>
            </a:r>
            <a:r>
              <a:rPr lang="en-MY" sz="1400" dirty="0" err="1"/>
              <a:t>RetrieveTransactionReceipt</a:t>
            </a:r>
            <a:r>
              <a:rPr lang="en-MY" sz="1400" dirty="0"/>
              <a:t> :- REQUEST [00cbb5c23e779941eb90ba4f395fc45247]  {  "</a:t>
            </a:r>
            <a:r>
              <a:rPr lang="en-MY" sz="1400" dirty="0" err="1"/>
              <a:t>pymtMasterId</a:t>
            </a:r>
            <a:r>
              <a:rPr lang="en-MY" sz="1400" dirty="0"/>
              <a:t>": "668b74bb-347f-479f-abf8-4212e7776f6a",  "</a:t>
            </a:r>
            <a:r>
              <a:rPr lang="en-MY" sz="1400" dirty="0" err="1"/>
              <a:t>isRetrieveDetails</a:t>
            </a:r>
            <a:r>
              <a:rPr lang="en-MY" sz="1400" dirty="0"/>
              <a:t>": false, </a:t>
            </a:r>
            <a:r>
              <a:rPr lang="en-MY" sz="1400" dirty="0">
                <a:solidFill>
                  <a:srgbClr val="FF0000"/>
                </a:solidFill>
              </a:rPr>
              <a:t>Incorrect display – should display Y.</a:t>
            </a:r>
          </a:p>
          <a:p>
            <a:r>
              <a:rPr lang="en-MY" sz="1400" dirty="0"/>
              <a:t> "</a:t>
            </a:r>
            <a:r>
              <a:rPr lang="en-MY" sz="1400" dirty="0" err="1"/>
              <a:t>is_additional_info</a:t>
            </a:r>
            <a:r>
              <a:rPr lang="en-MY" sz="1400" dirty="0"/>
              <a:t>": "Y",</a:t>
            </a:r>
          </a:p>
        </p:txBody>
      </p:sp>
    </p:spTree>
    <p:extLst>
      <p:ext uri="{BB962C8B-B14F-4D97-AF65-F5344CB8AC3E}">
        <p14:creationId xmlns:p14="http://schemas.microsoft.com/office/powerpoint/2010/main" val="4019680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597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1367</Words>
  <Application>Microsoft Office PowerPoint</Application>
  <PresentationFormat>Widescreen</PresentationFormat>
  <Paragraphs>134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OCBC NISP VELOCITY  Additional Remark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63</cp:revision>
  <dcterms:created xsi:type="dcterms:W3CDTF">2021-11-02T02:37:32Z</dcterms:created>
  <dcterms:modified xsi:type="dcterms:W3CDTF">2021-11-09T00:22:52Z</dcterms:modified>
</cp:coreProperties>
</file>