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5"/>
  </p:notesMasterIdLst>
  <p:sldIdLst>
    <p:sldId id="433" r:id="rId2"/>
    <p:sldId id="447" r:id="rId3"/>
    <p:sldId id="44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5C6"/>
    <a:srgbClr val="0099FF"/>
    <a:srgbClr val="0099CC"/>
    <a:srgbClr val="336699"/>
    <a:srgbClr val="FFFFCC"/>
    <a:srgbClr val="059ADD"/>
    <a:srgbClr val="0087E2"/>
    <a:srgbClr val="0066CC"/>
    <a:srgbClr val="3366FF"/>
    <a:srgbClr val="27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F60BB-802C-47FB-AEE5-DF250B6A8843}">
  <a:tblStyle styleId="{566F60BB-802C-47FB-AEE5-DF250B6A884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667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0616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5611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7056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125C8-BFDE-4D9B-9C61-2DC6DD7E6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2EFB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F2EFB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C1DB8-A165-452B-881D-DE9A9126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2EFB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F2EFB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>
                <a:solidFill>
                  <a:schemeClr val="bg2">
                    <a:lumMod val="50000"/>
                  </a:schemeClr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 dirty="0"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DA15A-7453-4846-B6C5-A23D8DB34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1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116174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34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45"/>
          <p:cNvSpPr txBox="1">
            <a:spLocks noGrp="1"/>
          </p:cNvSpPr>
          <p:nvPr>
            <p:ph type="body" idx="1"/>
          </p:nvPr>
        </p:nvSpPr>
        <p:spPr>
          <a:xfrm>
            <a:off x="694481" y="1736332"/>
            <a:ext cx="10776030" cy="443245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3A4D5D-9D14-4D88-92EF-D51FE5160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50"/>
            <a:ext cx="1077603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45"/>
          <p:cNvSpPr txBox="1">
            <a:spLocks noGrp="1"/>
          </p:cNvSpPr>
          <p:nvPr>
            <p:ph type="body" idx="1"/>
          </p:nvPr>
        </p:nvSpPr>
        <p:spPr>
          <a:xfrm>
            <a:off x="694481" y="1736332"/>
            <a:ext cx="10776030" cy="44281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7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02849" y="0"/>
            <a:ext cx="6089151" cy="6753225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94480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84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6088825" cy="675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 hasCustomPrompt="1"/>
          </p:nvPr>
        </p:nvSpPr>
        <p:spPr>
          <a:xfrm>
            <a:off x="694480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r>
              <a:rPr lang="en-US" dirty="0" err="1"/>
              <a:t>Gfhggh</a:t>
            </a:r>
            <a:endParaRPr lang="en-US" dirty="0"/>
          </a:p>
          <a:p>
            <a:r>
              <a:rPr lang="en-US" dirty="0" err="1"/>
              <a:t>ghghgh</a:t>
            </a:r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B3C38-81EA-4B28-B16A-21D8D7C83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9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26" y="1876"/>
            <a:ext cx="6089151" cy="6753225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19727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719726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30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103189" y="0"/>
            <a:ext cx="6088825" cy="675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19727" y="274649"/>
            <a:ext cx="4750823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719726" y="3010328"/>
            <a:ext cx="4750823" cy="33596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8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344614"/>
            <a:ext cx="10363200" cy="302455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7"/>
            <a:ext cx="6955599" cy="69277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4742357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74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89700" y="0"/>
            <a:ext cx="4530725" cy="6753225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94481" y="274649"/>
            <a:ext cx="5305627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694480" y="3010328"/>
            <a:ext cx="5305627" cy="35575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61672" y="274649"/>
            <a:ext cx="4438436" cy="24685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45"/>
          <p:cNvSpPr txBox="1">
            <a:spLocks noGrp="1"/>
          </p:cNvSpPr>
          <p:nvPr>
            <p:ph type="body" idx="1"/>
          </p:nvPr>
        </p:nvSpPr>
        <p:spPr>
          <a:xfrm>
            <a:off x="1561671" y="3010328"/>
            <a:ext cx="4438436" cy="35575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82880" lvl="0" indent="-182880" rtl="0">
              <a:spcBef>
                <a:spcPts val="0"/>
              </a:spcBef>
              <a:buSzPct val="100000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68" y="3010328"/>
            <a:ext cx="2789368" cy="9002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95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 background">
    <p:bg>
      <p:bgPr>
        <a:solidFill>
          <a:srgbClr val="F2F7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D7D87-A455-401C-8838-726C2F289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8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 color background">
    <p:bg>
      <p:bgPr>
        <a:solidFill>
          <a:srgbClr val="F2F7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74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color background">
    <p:bg>
      <p:bgPr>
        <a:solidFill>
          <a:srgbClr val="F2EFB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C6D60-26A6-44EB-9843-9AB4015F5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6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 color background">
    <p:bg>
      <p:bgPr>
        <a:solidFill>
          <a:srgbClr val="F2EFB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44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color background">
    <p:bg>
      <p:bgPr>
        <a:solidFill>
          <a:srgbClr val="A0ED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D6EE9-3354-4176-935B-8215A5FF8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 color background">
    <p:bg>
      <p:bgPr>
        <a:solidFill>
          <a:srgbClr val="A0ED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rgbClr val="94A2AA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rgbClr val="94A2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4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or background">
    <p:bg>
      <p:bgPr>
        <a:solidFill>
          <a:srgbClr val="0EA5C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38BCE4-6A4D-43A8-955F-89A6106BC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4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 color background">
    <p:bg>
      <p:bgPr>
        <a:solidFill>
          <a:srgbClr val="0EA5C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45" y="6063009"/>
            <a:ext cx="1643200" cy="5303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5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344613"/>
            <a:ext cx="10363200" cy="342314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7"/>
            <a:ext cx="6955599" cy="69277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4" name="Shape 17"/>
          <p:cNvSpPr txBox="1">
            <a:spLocks noGrp="1"/>
          </p:cNvSpPr>
          <p:nvPr>
            <p:ph type="subTitle" idx="1"/>
          </p:nvPr>
        </p:nvSpPr>
        <p:spPr>
          <a:xfrm>
            <a:off x="961899" y="4505310"/>
            <a:ext cx="6955599" cy="5450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0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132778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07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color background">
    <p:bg>
      <p:bgPr>
        <a:solidFill>
          <a:srgbClr val="07468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63A80-E0D8-4E6F-B3A3-68963390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 color background">
    <p:bg>
      <p:bgPr>
        <a:solidFill>
          <a:srgbClr val="07468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32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33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34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45" y="6063009"/>
            <a:ext cx="1643200" cy="530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470549" y="6462556"/>
            <a:ext cx="452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439CFB-F7B8-4A90-9D8B-18C1CA080CCB}" type="slidenum">
              <a:rPr lang="en-US" sz="11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550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4181582"/>
            <a:ext cx="9596063" cy="1847142"/>
            <a:chOff x="0" y="4181582"/>
            <a:chExt cx="7352399" cy="1847142"/>
          </a:xfrm>
        </p:grpSpPr>
        <p:sp>
          <p:nvSpPr>
            <p:cNvPr id="2" name="Shape 151"/>
            <p:cNvSpPr/>
            <p:nvPr userDrawn="1"/>
          </p:nvSpPr>
          <p:spPr>
            <a:xfrm>
              <a:off x="0" y="4181582"/>
              <a:ext cx="7352399" cy="1744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4"/>
            <p:cNvSpPr/>
            <p:nvPr userDrawn="1"/>
          </p:nvSpPr>
          <p:spPr>
            <a:xfrm>
              <a:off x="3675952" y="5925825"/>
              <a:ext cx="1837800" cy="102899"/>
            </a:xfrm>
            <a:prstGeom prst="rect">
              <a:avLst/>
            </a:prstGeom>
            <a:solidFill>
              <a:srgbClr val="F2EFB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55"/>
            <p:cNvSpPr/>
            <p:nvPr userDrawn="1"/>
          </p:nvSpPr>
          <p:spPr>
            <a:xfrm>
              <a:off x="5512086" y="5925825"/>
              <a:ext cx="1837800" cy="102899"/>
            </a:xfrm>
            <a:prstGeom prst="rect">
              <a:avLst/>
            </a:prstGeom>
            <a:solidFill>
              <a:srgbClr val="A0ED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6"/>
            <p:cNvSpPr/>
            <p:nvPr userDrawn="1"/>
          </p:nvSpPr>
          <p:spPr>
            <a:xfrm>
              <a:off x="0" y="5925825"/>
              <a:ext cx="1837800" cy="102899"/>
            </a:xfrm>
            <a:prstGeom prst="rect">
              <a:avLst/>
            </a:prstGeom>
            <a:solidFill>
              <a:srgbClr val="0746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57"/>
            <p:cNvSpPr/>
            <p:nvPr userDrawn="1"/>
          </p:nvSpPr>
          <p:spPr>
            <a:xfrm>
              <a:off x="1838038" y="5925825"/>
              <a:ext cx="1837800" cy="102899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hape 152"/>
          <p:cNvSpPr txBox="1">
            <a:spLocks noGrp="1"/>
          </p:cNvSpPr>
          <p:nvPr>
            <p:ph type="title"/>
          </p:nvPr>
        </p:nvSpPr>
        <p:spPr>
          <a:xfrm>
            <a:off x="924125" y="4565698"/>
            <a:ext cx="7952748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 sz="4000">
                <a:solidFill>
                  <a:srgbClr val="0EA5C6"/>
                </a:solidFill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" name="Shape 153"/>
          <p:cNvSpPr txBox="1">
            <a:spLocks noGrp="1"/>
          </p:cNvSpPr>
          <p:nvPr>
            <p:ph type="body" idx="1"/>
          </p:nvPr>
        </p:nvSpPr>
        <p:spPr>
          <a:xfrm>
            <a:off x="924125" y="5151268"/>
            <a:ext cx="7952748" cy="520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94F8EA-88D1-4EA4-B6A6-E6300B1D1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4181582"/>
            <a:ext cx="9596063" cy="1847142"/>
            <a:chOff x="0" y="4181582"/>
            <a:chExt cx="7352399" cy="1847142"/>
          </a:xfrm>
        </p:grpSpPr>
        <p:sp>
          <p:nvSpPr>
            <p:cNvPr id="4" name="Shape 151"/>
            <p:cNvSpPr/>
            <p:nvPr userDrawn="1"/>
          </p:nvSpPr>
          <p:spPr>
            <a:xfrm>
              <a:off x="0" y="4181582"/>
              <a:ext cx="7352399" cy="1744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154"/>
            <p:cNvSpPr/>
            <p:nvPr userDrawn="1"/>
          </p:nvSpPr>
          <p:spPr>
            <a:xfrm>
              <a:off x="3675952" y="5925825"/>
              <a:ext cx="1837800" cy="102899"/>
            </a:xfrm>
            <a:prstGeom prst="rect">
              <a:avLst/>
            </a:prstGeom>
            <a:solidFill>
              <a:srgbClr val="F2EFB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55"/>
            <p:cNvSpPr/>
            <p:nvPr userDrawn="1"/>
          </p:nvSpPr>
          <p:spPr>
            <a:xfrm>
              <a:off x="5512086" y="5925825"/>
              <a:ext cx="1837800" cy="102899"/>
            </a:xfrm>
            <a:prstGeom prst="rect">
              <a:avLst/>
            </a:prstGeom>
            <a:solidFill>
              <a:srgbClr val="A0ED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56"/>
            <p:cNvSpPr/>
            <p:nvPr userDrawn="1"/>
          </p:nvSpPr>
          <p:spPr>
            <a:xfrm>
              <a:off x="0" y="5925825"/>
              <a:ext cx="1837800" cy="102899"/>
            </a:xfrm>
            <a:prstGeom prst="rect">
              <a:avLst/>
            </a:prstGeom>
            <a:solidFill>
              <a:srgbClr val="07468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57"/>
            <p:cNvSpPr/>
            <p:nvPr userDrawn="1"/>
          </p:nvSpPr>
          <p:spPr>
            <a:xfrm>
              <a:off x="1838038" y="5925825"/>
              <a:ext cx="1837800" cy="102899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152"/>
          <p:cNvSpPr txBox="1">
            <a:spLocks noGrp="1"/>
          </p:cNvSpPr>
          <p:nvPr>
            <p:ph type="title"/>
          </p:nvPr>
        </p:nvSpPr>
        <p:spPr>
          <a:xfrm>
            <a:off x="924125" y="4565698"/>
            <a:ext cx="7952748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>
              <a:defRPr sz="4000">
                <a:solidFill>
                  <a:srgbClr val="0EA5C6"/>
                </a:solidFill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" name="Shape 153"/>
          <p:cNvSpPr txBox="1">
            <a:spLocks noGrp="1"/>
          </p:cNvSpPr>
          <p:nvPr>
            <p:ph type="body" idx="1"/>
          </p:nvPr>
        </p:nvSpPr>
        <p:spPr>
          <a:xfrm>
            <a:off x="924125" y="5151268"/>
            <a:ext cx="7952748" cy="5200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10" y="5302197"/>
            <a:ext cx="1941121" cy="6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303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6099869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346FB7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409044" y="6349036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1333">
                <a:latin typeface="+mn-lt"/>
                <a:ea typeface="Nunito Sans" charset="0"/>
                <a:cs typeface="Nunito Sans" charset="0"/>
              </a:defRPr>
            </a:lvl1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>
                <a:latin typeface="+mn-lt"/>
              </a:defRPr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728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9473-536F-4003-BF49-714C286B5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3FE3-36A9-44B7-AB0C-38A81A63C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32F6-2CE8-43B6-99B6-A55A4F4B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76F89-11DE-4607-97D3-B5B7FB4551BF}" type="datetimeFigureOut">
              <a:rPr lang="en-AU" smtClean="0"/>
              <a:t>21/12/2021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D98D-0E94-44A0-8365-57BEFFC9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CA86C-7007-4834-856E-50EC31F0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C98ED-F5BC-476E-B8A8-4B955BAD74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7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344614"/>
            <a:ext cx="10363200" cy="3692772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3776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329565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62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344613"/>
            <a:ext cx="10363200" cy="4056187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3776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4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92" y="2693086"/>
            <a:ext cx="1941121" cy="626508"/>
          </a:xfrm>
          <a:prstGeom prst="rect">
            <a:avLst/>
          </a:prstGeom>
        </p:spPr>
      </p:pic>
      <p:sp>
        <p:nvSpPr>
          <p:cNvPr id="14" name="Shape 17"/>
          <p:cNvSpPr txBox="1">
            <a:spLocks noGrp="1"/>
          </p:cNvSpPr>
          <p:nvPr>
            <p:ph type="subTitle" idx="1"/>
          </p:nvPr>
        </p:nvSpPr>
        <p:spPr>
          <a:xfrm>
            <a:off x="961899" y="5162852"/>
            <a:ext cx="6955599" cy="5450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0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45"/>
          <p:cNvSpPr txBox="1">
            <a:spLocks noGrp="1"/>
          </p:cNvSpPr>
          <p:nvPr>
            <p:ph type="body" idx="10"/>
          </p:nvPr>
        </p:nvSpPr>
        <p:spPr>
          <a:xfrm>
            <a:off x="961899" y="5759498"/>
            <a:ext cx="6955599" cy="38248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Tx/>
              <a:buNone/>
              <a:defRPr sz="1400">
                <a:solidFill>
                  <a:srgbClr val="94A2AA"/>
                </a:solidFill>
                <a:latin typeface="Avenir LT Std 35 Light" panose="020B0402020203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F7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5545A-D882-4329-8BBD-CA81B93BB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DFB09-F7A7-4921-8018-182118B1F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>
              <a:solidFill>
                <a:srgbClr val="0EA5C6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0EA5C6"/>
                </a:solidFill>
                <a:latin typeface="Avenir LT Std 45 Book" panose="020B05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0">
                <a:solidFill>
                  <a:srgbClr val="0EA5C6"/>
                </a:solidFill>
                <a:latin typeface="Avenir LT Std 35 Light" panose="020B0402020203020204" pitchFamily="34" charset="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4063604" y="5323801"/>
            <a:ext cx="4063600" cy="102899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9" name="Shape 19"/>
          <p:cNvSpPr/>
          <p:nvPr/>
        </p:nvSpPr>
        <p:spPr>
          <a:xfrm>
            <a:off x="8128360" y="5323801"/>
            <a:ext cx="4063600" cy="102899"/>
          </a:xfrm>
          <a:prstGeom prst="rect">
            <a:avLst/>
          </a:prstGeom>
          <a:solidFill>
            <a:srgbClr val="A0EDF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4063600" cy="102899"/>
          </a:xfrm>
          <a:prstGeom prst="rect">
            <a:avLst/>
          </a:prstGeom>
          <a:solidFill>
            <a:srgbClr val="0746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0" y="6063009"/>
            <a:ext cx="1653710" cy="5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544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83" r:id="rId3"/>
    <p:sldLayoutId id="2147483693" r:id="rId4"/>
    <p:sldLayoutId id="2147483682" r:id="rId5"/>
    <p:sldLayoutId id="2147483663" r:id="rId6"/>
    <p:sldLayoutId id="2147483669" r:id="rId7"/>
    <p:sldLayoutId id="2147483649" r:id="rId8"/>
    <p:sldLayoutId id="2147483670" r:id="rId9"/>
    <p:sldLayoutId id="2147483664" r:id="rId10"/>
    <p:sldLayoutId id="2147483671" r:id="rId11"/>
    <p:sldLayoutId id="2147483668" r:id="rId12"/>
    <p:sldLayoutId id="2147483672" r:id="rId13"/>
    <p:sldLayoutId id="2147483685" r:id="rId14"/>
    <p:sldLayoutId id="2147483686" r:id="rId15"/>
    <p:sldLayoutId id="2147483666" r:id="rId16"/>
    <p:sldLayoutId id="2147483692" r:id="rId17"/>
    <p:sldLayoutId id="2147483690" r:id="rId18"/>
    <p:sldLayoutId id="2147483691" r:id="rId19"/>
    <p:sldLayoutId id="2147483688" r:id="rId20"/>
    <p:sldLayoutId id="2147483680" r:id="rId21"/>
    <p:sldLayoutId id="2147483659" r:id="rId22"/>
    <p:sldLayoutId id="2147483678" r:id="rId23"/>
    <p:sldLayoutId id="2147483673" r:id="rId24"/>
    <p:sldLayoutId id="2147483679" r:id="rId25"/>
    <p:sldLayoutId id="2147483662" r:id="rId26"/>
    <p:sldLayoutId id="2147483676" r:id="rId27"/>
    <p:sldLayoutId id="2147483660" r:id="rId28"/>
    <p:sldLayoutId id="2147483675" r:id="rId29"/>
    <p:sldLayoutId id="2147483661" r:id="rId30"/>
    <p:sldLayoutId id="2147483674" r:id="rId31"/>
    <p:sldLayoutId id="2147483665" r:id="rId32"/>
    <p:sldLayoutId id="2147483687" r:id="rId33"/>
    <p:sldLayoutId id="2147483684" r:id="rId34"/>
    <p:sldLayoutId id="2147483695" r:id="rId35"/>
    <p:sldLayoutId id="2147483696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EA5C6"/>
          </a:solidFill>
          <a:latin typeface="+mj-lt"/>
          <a:ea typeface="Avenir LT Std 45 Book" panose="020B05020202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venir LT Std 35 Light" panose="020B04020202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Term Deposit onboarding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A00CF3-7DDD-4A19-AE99-9C8849BD0691}"/>
              </a:ext>
            </a:extLst>
          </p:cNvPr>
          <p:cNvSpPr/>
          <p:nvPr/>
        </p:nvSpPr>
        <p:spPr>
          <a:xfrm>
            <a:off x="101123" y="1532262"/>
            <a:ext cx="1691327" cy="4998745"/>
          </a:xfrm>
          <a:prstGeom prst="rect">
            <a:avLst/>
          </a:prstGeom>
          <a:solidFill>
            <a:srgbClr val="F2E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Out-of-Box Solution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Customer On Board </a:t>
            </a: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eKYC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&amp; Credit Assessment)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Instant Product Issuance</a:t>
            </a:r>
          </a:p>
          <a:p>
            <a:pPr marL="176213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Real-time access </a:t>
            </a:r>
          </a:p>
          <a:p>
            <a:pPr marL="176213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information</a:t>
            </a:r>
            <a:endParaRPr lang="en-AU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9E44EC-04CB-4143-84B1-CF955D458BB4}"/>
              </a:ext>
            </a:extLst>
          </p:cNvPr>
          <p:cNvCxnSpPr>
            <a:cxnSpLocks/>
            <a:stCxn id="58" idx="3"/>
            <a:endCxn id="9" idx="1"/>
          </p:cNvCxnSpPr>
          <p:nvPr/>
        </p:nvCxnSpPr>
        <p:spPr>
          <a:xfrm flipV="1">
            <a:off x="8230682" y="2035072"/>
            <a:ext cx="259905" cy="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328F27-B038-40A8-BACF-2E00CD1ABD05}"/>
              </a:ext>
            </a:extLst>
          </p:cNvPr>
          <p:cNvCxnSpPr>
            <a:stCxn id="8" idx="3"/>
            <a:endCxn id="58" idx="1"/>
          </p:cNvCxnSpPr>
          <p:nvPr/>
        </p:nvCxnSpPr>
        <p:spPr>
          <a:xfrm>
            <a:off x="6347440" y="2035092"/>
            <a:ext cx="297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E7C1CCA-7D9C-4F1F-BEBC-0CEBFBC9B032}"/>
              </a:ext>
            </a:extLst>
          </p:cNvPr>
          <p:cNvSpPr/>
          <p:nvPr/>
        </p:nvSpPr>
        <p:spPr>
          <a:xfrm>
            <a:off x="2884866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Product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A6DFD-9BBF-44EF-B57C-DDF751FCB7C3}"/>
              </a:ext>
            </a:extLst>
          </p:cNvPr>
          <p:cNvSpPr/>
          <p:nvPr/>
        </p:nvSpPr>
        <p:spPr>
          <a:xfrm>
            <a:off x="4761339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Customer Registration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421C1-119B-45A2-8419-26C36BB7B53C}"/>
              </a:ext>
            </a:extLst>
          </p:cNvPr>
          <p:cNvSpPr/>
          <p:nvPr/>
        </p:nvSpPr>
        <p:spPr>
          <a:xfrm>
            <a:off x="8490587" y="1744126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Online Credentials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81E283-394B-4526-93E3-376DF9A9272A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4470967" y="2035092"/>
            <a:ext cx="290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905894-FA5E-40BB-B3F0-BA3145969374}"/>
              </a:ext>
            </a:extLst>
          </p:cNvPr>
          <p:cNvSpPr/>
          <p:nvPr/>
        </p:nvSpPr>
        <p:spPr>
          <a:xfrm>
            <a:off x="2884865" y="2558384"/>
            <a:ext cx="1586103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Access App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854D5A-A6C6-4B8E-9B55-CD870EFB660A}"/>
              </a:ext>
            </a:extLst>
          </p:cNvPr>
          <p:cNvSpPr/>
          <p:nvPr/>
        </p:nvSpPr>
        <p:spPr>
          <a:xfrm>
            <a:off x="2884865" y="3757368"/>
            <a:ext cx="1586103" cy="48600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Terms &amp; Conditions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D709E9-B875-46BA-A435-5F40638B251A}"/>
              </a:ext>
            </a:extLst>
          </p:cNvPr>
          <p:cNvSpPr/>
          <p:nvPr/>
        </p:nvSpPr>
        <p:spPr>
          <a:xfrm>
            <a:off x="2884865" y="3157876"/>
            <a:ext cx="1586103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Select Product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DF234A-78BE-4C73-BF74-75C3951B4595}"/>
              </a:ext>
            </a:extLst>
          </p:cNvPr>
          <p:cNvSpPr/>
          <p:nvPr/>
        </p:nvSpPr>
        <p:spPr>
          <a:xfrm>
            <a:off x="4761340" y="2562472"/>
            <a:ext cx="1586100" cy="493906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Capture Customer Details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95E4EF-5286-470A-9FFE-6F3B6DAABCB8}"/>
              </a:ext>
            </a:extLst>
          </p:cNvPr>
          <p:cNvSpPr/>
          <p:nvPr/>
        </p:nvSpPr>
        <p:spPr>
          <a:xfrm>
            <a:off x="6641559" y="2562472"/>
            <a:ext cx="1592145" cy="36714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err="1">
                <a:solidFill>
                  <a:schemeClr val="tx1"/>
                </a:solidFill>
              </a:rPr>
              <a:t>eKYC</a:t>
            </a:r>
            <a:r>
              <a:rPr lang="en-AU" sz="1200" dirty="0">
                <a:solidFill>
                  <a:schemeClr val="tx1"/>
                </a:solidFill>
              </a:rPr>
              <a:t> (CTOS)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283699-1410-4C37-B695-B86DC1F25F5E}"/>
              </a:ext>
            </a:extLst>
          </p:cNvPr>
          <p:cNvSpPr/>
          <p:nvPr/>
        </p:nvSpPr>
        <p:spPr>
          <a:xfrm>
            <a:off x="4756579" y="3333612"/>
            <a:ext cx="1590860" cy="525338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Apply Verification Code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B4F9E2-8822-4D87-AEB3-CD61E6C436D0}"/>
              </a:ext>
            </a:extLst>
          </p:cNvPr>
          <p:cNvSpPr/>
          <p:nvPr/>
        </p:nvSpPr>
        <p:spPr>
          <a:xfrm>
            <a:off x="6641559" y="3701445"/>
            <a:ext cx="1592145" cy="466115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3418C8-C41C-45B1-AF09-6FCE2094C28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3677917" y="2326037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B0D55F-2DCE-4E08-BBDE-D4F6AA41E52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3677917" y="2925529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E13268-5B1C-4BFF-937D-70D39C9D42E0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3677917" y="3525021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4F15707-23B0-4A01-8E90-A5143DEA861E}"/>
              </a:ext>
            </a:extLst>
          </p:cNvPr>
          <p:cNvSpPr txBox="1"/>
          <p:nvPr/>
        </p:nvSpPr>
        <p:spPr>
          <a:xfrm>
            <a:off x="1761861" y="2475137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Customer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FF1129-FD88-4737-B6F5-96F3A8671A5D}"/>
              </a:ext>
            </a:extLst>
          </p:cNvPr>
          <p:cNvCxnSpPr>
            <a:endCxn id="4" idx="1"/>
          </p:cNvCxnSpPr>
          <p:nvPr/>
        </p:nvCxnSpPr>
        <p:spPr>
          <a:xfrm>
            <a:off x="2546056" y="2035092"/>
            <a:ext cx="338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4CC36D2-FE44-4A40-926C-DDD6B53AEE60}"/>
              </a:ext>
            </a:extLst>
          </p:cNvPr>
          <p:cNvSpPr/>
          <p:nvPr/>
        </p:nvSpPr>
        <p:spPr>
          <a:xfrm>
            <a:off x="8498033" y="2562472"/>
            <a:ext cx="1689168" cy="45303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Create Digital Login ID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22F0D3-6726-40B2-B78F-8A8DF755D9D7}"/>
              </a:ext>
            </a:extLst>
          </p:cNvPr>
          <p:cNvCxnSpPr>
            <a:cxnSpLocks/>
          </p:cNvCxnSpPr>
          <p:nvPr/>
        </p:nvCxnSpPr>
        <p:spPr>
          <a:xfrm flipH="1">
            <a:off x="5554385" y="3081710"/>
            <a:ext cx="2" cy="251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6FD24D1-291C-4F60-9F44-9AAA6308ED6E}"/>
              </a:ext>
            </a:extLst>
          </p:cNvPr>
          <p:cNvCxnSpPr>
            <a:stCxn id="8" idx="2"/>
          </p:cNvCxnSpPr>
          <p:nvPr/>
        </p:nvCxnSpPr>
        <p:spPr>
          <a:xfrm flipH="1">
            <a:off x="5554387" y="2326037"/>
            <a:ext cx="3" cy="25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3D3448-AC50-47BD-86DA-5B19643A13F3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7437220" y="2326037"/>
            <a:ext cx="412" cy="2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936F01-2DE8-4ADB-B4D9-99A159896509}"/>
              </a:ext>
            </a:extLst>
          </p:cNvPr>
          <p:cNvCxnSpPr>
            <a:cxnSpLocks/>
          </p:cNvCxnSpPr>
          <p:nvPr/>
        </p:nvCxnSpPr>
        <p:spPr>
          <a:xfrm>
            <a:off x="7437221" y="2950828"/>
            <a:ext cx="4171" cy="750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4A7F889-9947-44B2-92EF-C6AC3C0BC1D9}"/>
              </a:ext>
            </a:extLst>
          </p:cNvPr>
          <p:cNvSpPr/>
          <p:nvPr/>
        </p:nvSpPr>
        <p:spPr>
          <a:xfrm>
            <a:off x="6388968" y="3076276"/>
            <a:ext cx="2097326" cy="4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ID Document Verification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Facial Verification - 4 sec Selfie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Authentication Questions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896664-164B-47E9-8CB8-5BD60918D70C}"/>
              </a:ext>
            </a:extLst>
          </p:cNvPr>
          <p:cNvSpPr/>
          <p:nvPr/>
        </p:nvSpPr>
        <p:spPr>
          <a:xfrm>
            <a:off x="6221205" y="4276563"/>
            <a:ext cx="2432852" cy="50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Employment &amp; Income info (EPF)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Credit Rating Data References (CTOS)</a:t>
            </a:r>
          </a:p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Underwriting</a:t>
            </a:r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920A4749-93F1-4896-8C62-636584B5F8B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339873" y="2326017"/>
            <a:ext cx="2745" cy="25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B7D5190-6BA1-4AFD-9C83-E3F0FE48D042}"/>
              </a:ext>
            </a:extLst>
          </p:cNvPr>
          <p:cNvSpPr/>
          <p:nvPr/>
        </p:nvSpPr>
        <p:spPr>
          <a:xfrm>
            <a:off x="6644581" y="1744146"/>
            <a:ext cx="158610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Onboarding</a:t>
            </a:r>
          </a:p>
        </p:txBody>
      </p:sp>
      <p:pic>
        <p:nvPicPr>
          <p:cNvPr id="1026" name="Picture 2" descr="Hand holding Smart phone showing screen isolated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b="17579"/>
          <a:stretch/>
        </p:blipFill>
        <p:spPr bwMode="auto">
          <a:xfrm>
            <a:off x="1886445" y="1595005"/>
            <a:ext cx="647451" cy="8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edometer Flat Icon Sign Colorful Speedometer Vector Icon For Web Design  Mobile And Infographics Stock Illustration - Download Image Now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6722" r="7293" b="31931"/>
          <a:stretch/>
        </p:blipFill>
        <p:spPr bwMode="auto">
          <a:xfrm>
            <a:off x="6686811" y="3803530"/>
            <a:ext cx="544155" cy="3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5D09758-30B4-482C-8216-929BF35AE2CC}"/>
              </a:ext>
            </a:extLst>
          </p:cNvPr>
          <p:cNvSpPr txBox="1"/>
          <p:nvPr/>
        </p:nvSpPr>
        <p:spPr>
          <a:xfrm>
            <a:off x="7278835" y="3709971"/>
            <a:ext cx="1363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CR Assessment </a:t>
            </a:r>
          </a:p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(CTOS)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8C6149-4C46-46D6-A3E4-E36137460160}"/>
              </a:ext>
            </a:extLst>
          </p:cNvPr>
          <p:cNvSpPr txBox="1"/>
          <p:nvPr/>
        </p:nvSpPr>
        <p:spPr>
          <a:xfrm>
            <a:off x="594816" y="730874"/>
            <a:ext cx="1076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12529"/>
                </a:solidFill>
                <a:latin typeface="+mj-lt"/>
              </a:rPr>
              <a:t>Easier, simplified and real-time onboarding applying available authentication, verification and validation capabilities to determine instant approvals</a:t>
            </a:r>
            <a:endParaRPr lang="en-AU" sz="2000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6E2E6C-7CD1-434D-B70F-10954070959C}"/>
              </a:ext>
            </a:extLst>
          </p:cNvPr>
          <p:cNvSpPr/>
          <p:nvPr/>
        </p:nvSpPr>
        <p:spPr>
          <a:xfrm>
            <a:off x="10399591" y="1746457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Fund Term Deposit</a:t>
            </a:r>
          </a:p>
        </p:txBody>
      </p:sp>
      <p:sp>
        <p:nvSpPr>
          <p:cNvPr id="45" name="Rectangle: Rounded Corners 14">
            <a:extLst>
              <a:ext uri="{FF2B5EF4-FFF2-40B4-BE49-F238E27FC236}">
                <a16:creationId xmlns:a16="http://schemas.microsoft.com/office/drawing/2014/main" id="{4A0473DB-A8C9-4A98-A2C7-29542C4637A0}"/>
              </a:ext>
            </a:extLst>
          </p:cNvPr>
          <p:cNvSpPr/>
          <p:nvPr/>
        </p:nvSpPr>
        <p:spPr>
          <a:xfrm>
            <a:off x="10407421" y="2562472"/>
            <a:ext cx="1688400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9E07DC-65E3-45D2-A5E2-7F01CF6AB4DD}"/>
              </a:ext>
            </a:extLst>
          </p:cNvPr>
          <p:cNvCxnSpPr>
            <a:stCxn id="9" idx="3"/>
            <a:endCxn id="44" idx="1"/>
          </p:cNvCxnSpPr>
          <p:nvPr/>
        </p:nvCxnSpPr>
        <p:spPr>
          <a:xfrm>
            <a:off x="10194648" y="2035072"/>
            <a:ext cx="204943" cy="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8AD35B-4291-4742-9DFC-B31ABF81EABB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 flipH="1">
            <a:off x="11251621" y="2328348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39">
            <a:extLst>
              <a:ext uri="{FF2B5EF4-FFF2-40B4-BE49-F238E27FC236}">
                <a16:creationId xmlns:a16="http://schemas.microsoft.com/office/drawing/2014/main" id="{5D643E0A-3451-45D0-B920-FBC8B5FF9296}"/>
              </a:ext>
            </a:extLst>
          </p:cNvPr>
          <p:cNvSpPr/>
          <p:nvPr/>
        </p:nvSpPr>
        <p:spPr>
          <a:xfrm>
            <a:off x="10414484" y="3175741"/>
            <a:ext cx="1689168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Transfer fund to FD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5DA5D5-CA05-481B-ABE5-F232439A60D6}"/>
              </a:ext>
            </a:extLst>
          </p:cNvPr>
          <p:cNvSpPr/>
          <p:nvPr/>
        </p:nvSpPr>
        <p:spPr>
          <a:xfrm>
            <a:off x="10390555" y="3789159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Term Deposit Account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01361D-77F9-4A1C-92CE-77C8FFD87E88}"/>
              </a:ext>
            </a:extLst>
          </p:cNvPr>
          <p:cNvCxnSpPr>
            <a:stCxn id="45" idx="2"/>
            <a:endCxn id="60" idx="0"/>
          </p:cNvCxnSpPr>
          <p:nvPr/>
        </p:nvCxnSpPr>
        <p:spPr>
          <a:xfrm>
            <a:off x="11251621" y="3016072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17">
            <a:extLst>
              <a:ext uri="{FF2B5EF4-FFF2-40B4-BE49-F238E27FC236}">
                <a16:creationId xmlns:a16="http://schemas.microsoft.com/office/drawing/2014/main" id="{3B7C3D9D-B4AC-49C9-9A4D-BEE669F1C005}"/>
              </a:ext>
            </a:extLst>
          </p:cNvPr>
          <p:cNvSpPr/>
          <p:nvPr/>
        </p:nvSpPr>
        <p:spPr>
          <a:xfrm>
            <a:off x="2884865" y="4475718"/>
            <a:ext cx="1586103" cy="486003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Loan Amount &amp; Tenure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60CCCC-D83F-4022-8F80-4D7E7768EE87}"/>
              </a:ext>
            </a:extLst>
          </p:cNvPr>
          <p:cNvCxnSpPr>
            <a:stCxn id="18" idx="2"/>
            <a:endCxn id="65" idx="0"/>
          </p:cNvCxnSpPr>
          <p:nvPr/>
        </p:nvCxnSpPr>
        <p:spPr>
          <a:xfrm>
            <a:off x="3677917" y="4243371"/>
            <a:ext cx="0" cy="23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3">
            <a:extLst>
              <a:ext uri="{FF2B5EF4-FFF2-40B4-BE49-F238E27FC236}">
                <a16:creationId xmlns:a16="http://schemas.microsoft.com/office/drawing/2014/main" id="{DB1E8436-5BA1-48BD-A77D-25E253BF0A9D}"/>
              </a:ext>
            </a:extLst>
          </p:cNvPr>
          <p:cNvSpPr/>
          <p:nvPr/>
        </p:nvSpPr>
        <p:spPr>
          <a:xfrm>
            <a:off x="8498417" y="3190764"/>
            <a:ext cx="1688400" cy="476931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CIF Creation (Account Open)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F4520B-AE56-42B0-B853-51505B0CBB6F}"/>
              </a:ext>
            </a:extLst>
          </p:cNvPr>
          <p:cNvCxnSpPr>
            <a:cxnSpLocks/>
            <a:stCxn id="40" idx="2"/>
            <a:endCxn id="70" idx="0"/>
          </p:cNvCxnSpPr>
          <p:nvPr/>
        </p:nvCxnSpPr>
        <p:spPr>
          <a:xfrm>
            <a:off x="9342617" y="3015505"/>
            <a:ext cx="0" cy="175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Term Deposit onboarding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3B5D9-D3F4-4A56-9779-7D8FEA5D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38" y="995631"/>
            <a:ext cx="2395576" cy="4258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5A1B54-6B78-4150-BE38-C3B97F8BE8EC}"/>
              </a:ext>
            </a:extLst>
          </p:cNvPr>
          <p:cNvSpPr/>
          <p:nvPr/>
        </p:nvSpPr>
        <p:spPr>
          <a:xfrm>
            <a:off x="186836" y="995631"/>
            <a:ext cx="1704061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Fund Term Deposit</a:t>
            </a:r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id="{73F820AC-AC91-47FE-9B8F-403F426A0F39}"/>
              </a:ext>
            </a:extLst>
          </p:cNvPr>
          <p:cNvSpPr/>
          <p:nvPr/>
        </p:nvSpPr>
        <p:spPr>
          <a:xfrm>
            <a:off x="110246" y="1811646"/>
            <a:ext cx="1857240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rgbClr val="FF0000"/>
                </a:solidFill>
              </a:rPr>
              <a:t>Login to App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918C56-6DE5-4D22-83EE-E57124CD2E00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flipH="1">
            <a:off x="1038866" y="1577522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BC4E215-0125-4FCD-B69A-E20EB44059E6}"/>
              </a:ext>
            </a:extLst>
          </p:cNvPr>
          <p:cNvSpPr/>
          <p:nvPr/>
        </p:nvSpPr>
        <p:spPr>
          <a:xfrm>
            <a:off x="201729" y="2424915"/>
            <a:ext cx="1689168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Transfer fund to FD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0ABCC-36EC-4DA3-AA89-68F76258635E}"/>
              </a:ext>
            </a:extLst>
          </p:cNvPr>
          <p:cNvSpPr/>
          <p:nvPr/>
        </p:nvSpPr>
        <p:spPr>
          <a:xfrm>
            <a:off x="177800" y="3038333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dirty="0">
                <a:solidFill>
                  <a:schemeClr val="tx1"/>
                </a:solidFill>
              </a:rPr>
              <a:t>FPX Transfer from account in another Bank to Term Deposit Account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A0735E-3F15-4175-8983-151198FC461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1038866" y="2265246"/>
            <a:ext cx="7447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20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816" y="248249"/>
            <a:ext cx="10764000" cy="612000"/>
          </a:xfrm>
        </p:spPr>
        <p:txBody>
          <a:bodyPr/>
          <a:lstStyle/>
          <a:p>
            <a:r>
              <a:rPr lang="en-US" dirty="0"/>
              <a:t>Term Deposit onboarding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3E114-B38F-4BCC-B60A-90308891ADC8}"/>
              </a:ext>
            </a:extLst>
          </p:cNvPr>
          <p:cNvSpPr/>
          <p:nvPr/>
        </p:nvSpPr>
        <p:spPr>
          <a:xfrm>
            <a:off x="187375" y="995631"/>
            <a:ext cx="1408315" cy="581891"/>
          </a:xfrm>
          <a:prstGeom prst="rect">
            <a:avLst/>
          </a:prstGeom>
          <a:solidFill>
            <a:srgbClr val="0E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+mj-lt"/>
              </a:rPr>
              <a:t>Fund Term Deposit</a:t>
            </a: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F2B3C637-EDAB-4D40-98C1-6B48AE0C4A3C}"/>
              </a:ext>
            </a:extLst>
          </p:cNvPr>
          <p:cNvSpPr/>
          <p:nvPr/>
        </p:nvSpPr>
        <p:spPr>
          <a:xfrm>
            <a:off x="193846" y="1811646"/>
            <a:ext cx="1395372" cy="45360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Login to App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4469E7-2F16-4624-AE1F-3617668A7CD1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891532" y="1577522"/>
            <a:ext cx="1" cy="23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90306A92-C2CA-4152-ABC9-9E3B525BF5EF}"/>
              </a:ext>
            </a:extLst>
          </p:cNvPr>
          <p:cNvSpPr/>
          <p:nvPr/>
        </p:nvSpPr>
        <p:spPr>
          <a:xfrm>
            <a:off x="131176" y="2424915"/>
            <a:ext cx="1535607" cy="548170"/>
          </a:xfrm>
          <a:prstGeom prst="rect">
            <a:avLst/>
          </a:prstGeom>
          <a:noFill/>
          <a:ln w="12700">
            <a:solidFill>
              <a:srgbClr val="0E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rgbClr val="FF0000"/>
                </a:solidFill>
              </a:rPr>
              <a:t>Transfer Fund to FD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C68E05-E17B-469C-9059-F5074957A4B1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891532" y="2265246"/>
            <a:ext cx="7448" cy="15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2968955-11E9-49A9-8587-B523CF263741}"/>
              </a:ext>
            </a:extLst>
          </p:cNvPr>
          <p:cNvGrpSpPr/>
          <p:nvPr/>
        </p:nvGrpSpPr>
        <p:grpSpPr>
          <a:xfrm>
            <a:off x="4379555" y="1004388"/>
            <a:ext cx="2395023" cy="4257818"/>
            <a:chOff x="4379555" y="1004388"/>
            <a:chExt cx="2395023" cy="42578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B5CAAB-E565-477E-BCDA-FA6E98974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9555" y="1004388"/>
              <a:ext cx="2395023" cy="42578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082757-0111-474A-AB92-447F00941645}"/>
                </a:ext>
              </a:extLst>
            </p:cNvPr>
            <p:cNvSpPr/>
            <p:nvPr/>
          </p:nvSpPr>
          <p:spPr>
            <a:xfrm>
              <a:off x="4672647" y="1811533"/>
              <a:ext cx="1477827" cy="2760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b="1" dirty="0"/>
                <a:t>Hi, Lim Beng Ching</a:t>
              </a:r>
              <a:endParaRPr lang="en-MY" sz="800" b="1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CDE72D9-10C4-40D1-A5E9-7DCF44673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31" y="1004388"/>
            <a:ext cx="2395575" cy="4258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00B3CC-003B-462F-8117-A406CC46C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49" y="995631"/>
            <a:ext cx="2395575" cy="425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903B38-715A-4AB4-A802-2C3A7A1D8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765" y="1012668"/>
            <a:ext cx="2395575" cy="4258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0DE751-6CE5-48A3-B662-6A0B4AD7E59F}"/>
              </a:ext>
            </a:extLst>
          </p:cNvPr>
          <p:cNvSpPr/>
          <p:nvPr/>
        </p:nvSpPr>
        <p:spPr>
          <a:xfrm>
            <a:off x="24868" y="3001796"/>
            <a:ext cx="1733327" cy="54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AU" sz="1000" b="1" dirty="0">
                <a:solidFill>
                  <a:srgbClr val="FF0000"/>
                </a:solidFill>
              </a:rPr>
              <a:t>FPX Transfer from account in another Bank to Term Deposit Account</a:t>
            </a:r>
          </a:p>
        </p:txBody>
      </p:sp>
    </p:spTree>
    <p:extLst>
      <p:ext uri="{BB962C8B-B14F-4D97-AF65-F5344CB8AC3E}">
        <p14:creationId xmlns:p14="http://schemas.microsoft.com/office/powerpoint/2010/main" val="1228996843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venir LT Std 45 Book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 algn="l"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7299</TotalTime>
  <Words>183</Words>
  <Application>Microsoft Office PowerPoint</Application>
  <PresentationFormat>Widescreen</PresentationFormat>
  <Paragraphs>48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LT Std 35 Light</vt:lpstr>
      <vt:lpstr>Avenir LT Std 45 Book</vt:lpstr>
      <vt:lpstr>Calibri</vt:lpstr>
      <vt:lpstr>Lato</vt:lpstr>
      <vt:lpstr>Raleway</vt:lpstr>
      <vt:lpstr>Antonio template</vt:lpstr>
      <vt:lpstr>Term Deposit onboarding</vt:lpstr>
      <vt:lpstr>Term Deposit onboarding</vt:lpstr>
      <vt:lpstr>Term Deposit onboarding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 BANK</dc:title>
  <dc:creator>SILSB</dc:creator>
  <cp:lastModifiedBy>KHOR KEAT SAN</cp:lastModifiedBy>
  <cp:revision>809</cp:revision>
  <dcterms:modified xsi:type="dcterms:W3CDTF">2021-12-21T09:52:50Z</dcterms:modified>
</cp:coreProperties>
</file>