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94660"/>
  </p:normalViewPr>
  <p:slideViewPr>
    <p:cSldViewPr snapToGrid="0">
      <p:cViewPr>
        <p:scale>
          <a:sx n="70" d="100"/>
          <a:sy n="70" d="100"/>
        </p:scale>
        <p:origin x="113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2EFC-ACCA-4BBB-B923-ED9937947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70CEF-69B1-4525-9940-185B5F3E6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9ED58-FA54-4D82-A9D3-967CEB9B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93E8-0738-41AC-9CB5-36DFEEAD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0CBC-32A9-4100-B2F5-D59EC495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186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DD33-4A88-43C9-86AE-8641FD32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6898A-4E73-44C8-8F9A-9C77C0A08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00CE-2CBE-4E5F-B43F-A15DD6BE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FD698-F0C7-4E4F-AF1A-29358585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A6CA9-F8B0-4172-8E85-63E8C460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985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918F8-14D7-4208-AD23-33E55C792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76FF5-D752-471F-8F0C-38F228848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32B22-0BE0-4B51-8395-4B5AB758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A16BA-7AF9-4DB1-AA8D-716E809D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7835-F0DE-4A20-86AA-3E9CDA33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346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B8F0-81B2-42E7-BBCB-F7EDF4B4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C099-6212-4654-B899-B5743AFBE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1778-E54A-4AEE-8042-D1BCE9B5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66720-8A9F-412E-A6B5-5B4E69AC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560F0-9F8E-48CD-AE57-02B3F577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397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DC42-27EA-492A-BFDC-4E557469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E2D6C-4E5D-4C6F-AED8-818BB78F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F10E0-A1F4-4A62-89CF-B3EEBC8D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E8BA-30A2-4B56-9D96-FE4C00D0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02124-27B5-4A01-8F5E-A8EE3827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67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7089-7DA6-4DF7-BEED-CD6719A6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5D0-BA2D-424C-90C5-DAD341065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61DD3-E844-42D6-958B-910F8D897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7831-332A-45B4-A4F0-C17FF526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0F966-EB98-4DE6-AD20-49E7CD36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84702-7B7B-4BEB-97B8-3B7264E6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980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F3CE-1526-4253-8BD0-A8175B36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A3424-70EA-41F6-8843-C4785EBA4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4A4E-DC46-4316-9A66-D402ECE19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8606B-BA10-4CEB-9F7A-92C47021D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19C0C-270D-4FDF-B582-8BF3E6E8B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0A221-CEC0-4BDC-89A9-AD26B184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9A812-9ACB-4D60-9C22-87B427B8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43D95-250E-488B-BF26-6AEEAB92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765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923C-1D5A-4D96-B101-1BF6AA6E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A3883-459A-41EA-876D-96BEB896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FE0D1-1AB6-48CF-B2C6-7E8BDC76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008DB-C6CC-4724-A2AB-66433E58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47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EDDE7-84F3-4A6F-8C07-FCECBB8B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163BB-BA76-4A65-A774-6C990D8B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F857E-7E88-40C6-85C5-57199A69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411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879A-C903-48A9-AF17-908AA84D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837EA-D918-4F62-8803-45E1A871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7B028-FFA5-4D59-9867-C0562700D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BC8A1-4D2C-4437-9A3F-69C95979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67D6-6267-4DBB-89CF-2551DDD9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BF544-8805-4BC0-8222-9643BC22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36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9F41-365C-40C4-90B5-71302D1A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9B2BC-0A74-4026-B5B6-105AE7EF4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4D6F2-0FD4-4280-87B4-A50CA88EF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3A0B5-018E-4D16-913E-75FE241B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83579-DD5F-4375-8D1D-0E86719F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6EF0E-C855-44F9-B2FA-01107BDD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991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7D8A9-1807-453E-A318-01AA0666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33509-DA0C-4172-910F-B61A38052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F37A-D649-4662-94FB-988CC750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7031-9C6C-4177-9236-80080007E135}" type="datetimeFigureOut">
              <a:rPr lang="en-MY" smtClean="0"/>
              <a:t>28/1/2022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2C094-2DF8-46CD-8303-0B9648E6D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21BD-F732-4B58-92A1-1463806F2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68EA-B0F5-4131-8D9A-4C0DBC3AD1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959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F2D336-B87B-4FC0-8F37-DEA267E47F2A}"/>
              </a:ext>
            </a:extLst>
          </p:cNvPr>
          <p:cNvGrpSpPr/>
          <p:nvPr/>
        </p:nvGrpSpPr>
        <p:grpSpPr>
          <a:xfrm>
            <a:off x="684231" y="1049613"/>
            <a:ext cx="2179486" cy="4447280"/>
            <a:chOff x="703552" y="367328"/>
            <a:chExt cx="2179486" cy="4447280"/>
          </a:xfrm>
        </p:grpSpPr>
        <p:pic>
          <p:nvPicPr>
            <p:cNvPr id="33" name="Google Shape;1019;p87" descr="Image result for iphone transparent background">
              <a:extLst>
                <a:ext uri="{FF2B5EF4-FFF2-40B4-BE49-F238E27FC236}">
                  <a16:creationId xmlns:a16="http://schemas.microsoft.com/office/drawing/2014/main" id="{990F6DE5-DE2E-421C-8CF2-1D2049C2C97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973"/>
            <a:stretch/>
          </p:blipFill>
          <p:spPr>
            <a:xfrm>
              <a:off x="703552" y="367328"/>
              <a:ext cx="2179486" cy="4447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29;p87">
              <a:extLst>
                <a:ext uri="{FF2B5EF4-FFF2-40B4-BE49-F238E27FC236}">
                  <a16:creationId xmlns:a16="http://schemas.microsoft.com/office/drawing/2014/main" id="{9F4A8D30-F5B7-40EE-AEDE-E4C3DE90448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8423" t="12980" r="39885" b="17521"/>
            <a:stretch/>
          </p:blipFill>
          <p:spPr>
            <a:xfrm>
              <a:off x="822666" y="882394"/>
              <a:ext cx="1925042" cy="3436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2410BE-82E9-48E4-891D-103D18BC23AC}"/>
                </a:ext>
              </a:extLst>
            </p:cNvPr>
            <p:cNvSpPr/>
            <p:nvPr/>
          </p:nvSpPr>
          <p:spPr>
            <a:xfrm>
              <a:off x="1045029" y="1079863"/>
              <a:ext cx="452845" cy="1393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37C560-BF78-400A-B3BF-5935363BBEAA}"/>
                </a:ext>
              </a:extLst>
            </p:cNvPr>
            <p:cNvSpPr txBox="1"/>
            <p:nvPr/>
          </p:nvSpPr>
          <p:spPr>
            <a:xfrm>
              <a:off x="1171232" y="1041809"/>
              <a:ext cx="12279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800" dirty="0">
                  <a:solidFill>
                    <a:schemeClr val="bg1"/>
                  </a:solidFill>
                </a:rPr>
                <a:t>Choose your credit card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B50BDA-5D7D-4223-96F7-687B1548EB5F}"/>
                </a:ext>
              </a:extLst>
            </p:cNvPr>
            <p:cNvSpPr/>
            <p:nvPr/>
          </p:nvSpPr>
          <p:spPr>
            <a:xfrm>
              <a:off x="941780" y="1451113"/>
              <a:ext cx="1641860" cy="21544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C214E1-45E8-44DF-983E-70F9A2675554}"/>
                </a:ext>
              </a:extLst>
            </p:cNvPr>
            <p:cNvSpPr txBox="1"/>
            <p:nvPr/>
          </p:nvSpPr>
          <p:spPr>
            <a:xfrm>
              <a:off x="1005169" y="1413060"/>
              <a:ext cx="15762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 dirty="0">
                  <a:solidFill>
                    <a:schemeClr val="bg1"/>
                  </a:solidFill>
                </a:rPr>
                <a:t>Choose preferred card type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BFE410-E69E-4958-A91A-F111A9299CC7}"/>
                </a:ext>
              </a:extLst>
            </p:cNvPr>
            <p:cNvSpPr/>
            <p:nvPr/>
          </p:nvSpPr>
          <p:spPr>
            <a:xfrm>
              <a:off x="909755" y="2158958"/>
              <a:ext cx="1758755" cy="436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93DDC1-1D0C-49A7-B862-ED7268ABED07}"/>
                </a:ext>
              </a:extLst>
            </p:cNvPr>
            <p:cNvSpPr txBox="1"/>
            <p:nvPr/>
          </p:nvSpPr>
          <p:spPr>
            <a:xfrm>
              <a:off x="909755" y="2212611"/>
              <a:ext cx="17652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900" dirty="0"/>
                <a:t>What sort of cards do you prefer?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A3A648D-B3FB-4658-84F4-10356368E4A1}"/>
                </a:ext>
              </a:extLst>
            </p:cNvPr>
            <p:cNvSpPr/>
            <p:nvPr/>
          </p:nvSpPr>
          <p:spPr>
            <a:xfrm>
              <a:off x="941780" y="2690949"/>
              <a:ext cx="469009" cy="165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F5443D-70E4-4673-A8C4-FF65E9FC7DF8}"/>
                </a:ext>
              </a:extLst>
            </p:cNvPr>
            <p:cNvSpPr/>
            <p:nvPr/>
          </p:nvSpPr>
          <p:spPr>
            <a:xfrm>
              <a:off x="936727" y="2951830"/>
              <a:ext cx="469009" cy="165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7995FE7-72E2-47DB-AF3C-039DF2B31FE4}"/>
                </a:ext>
              </a:extLst>
            </p:cNvPr>
            <p:cNvSpPr/>
            <p:nvPr/>
          </p:nvSpPr>
          <p:spPr>
            <a:xfrm>
              <a:off x="936727" y="3215796"/>
              <a:ext cx="469009" cy="165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48DCD42-6B5D-49BC-AD08-5D89C3AA69F8}"/>
                </a:ext>
              </a:extLst>
            </p:cNvPr>
            <p:cNvSpPr/>
            <p:nvPr/>
          </p:nvSpPr>
          <p:spPr>
            <a:xfrm>
              <a:off x="936726" y="3473968"/>
              <a:ext cx="469009" cy="165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EFD6698-0F02-479F-A9BB-A5223C633CE4}"/>
                </a:ext>
              </a:extLst>
            </p:cNvPr>
            <p:cNvSpPr/>
            <p:nvPr/>
          </p:nvSpPr>
          <p:spPr>
            <a:xfrm>
              <a:off x="936725" y="3749041"/>
              <a:ext cx="469009" cy="165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5EAE92-357D-403B-88B4-B42FDB6B1000}"/>
                </a:ext>
              </a:extLst>
            </p:cNvPr>
            <p:cNvSpPr txBox="1"/>
            <p:nvPr/>
          </p:nvSpPr>
          <p:spPr>
            <a:xfrm>
              <a:off x="909755" y="2648807"/>
              <a:ext cx="14107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 dirty="0"/>
                <a:t>Rewards me with airmiles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C49A8D-7CD8-43CF-AD2E-5A2C36E52329}"/>
                </a:ext>
              </a:extLst>
            </p:cNvPr>
            <p:cNvSpPr txBox="1"/>
            <p:nvPr/>
          </p:nvSpPr>
          <p:spPr>
            <a:xfrm>
              <a:off x="896827" y="2940573"/>
              <a:ext cx="14107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 dirty="0">
                  <a:solidFill>
                    <a:srgbClr val="FF5050"/>
                  </a:solidFill>
                </a:rPr>
                <a:t>Cash back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9840A5-AEBD-4A83-88A1-3373A0FC69BD}"/>
                </a:ext>
              </a:extLst>
            </p:cNvPr>
            <p:cNvSpPr txBox="1"/>
            <p:nvPr/>
          </p:nvSpPr>
          <p:spPr>
            <a:xfrm>
              <a:off x="896827" y="3198168"/>
              <a:ext cx="14107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 dirty="0">
                  <a:solidFill>
                    <a:srgbClr val="FF5050"/>
                  </a:solidFill>
                </a:rPr>
                <a:t>Reward points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5D6794-E0ED-4115-B493-913B39DC251D}"/>
                </a:ext>
              </a:extLst>
            </p:cNvPr>
            <p:cNvSpPr txBox="1"/>
            <p:nvPr/>
          </p:nvSpPr>
          <p:spPr>
            <a:xfrm>
              <a:off x="890623" y="3463404"/>
              <a:ext cx="14107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 dirty="0">
                  <a:solidFill>
                    <a:srgbClr val="FF5050"/>
                  </a:solidFill>
                </a:rPr>
                <a:t>Zero Annual Fees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E14E30-A2DB-4BFB-B880-E60530423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639" y="460571"/>
            <a:ext cx="1636871" cy="3342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5F24B-DBF9-4C41-A64E-54947A0BE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062" y="489041"/>
            <a:ext cx="1636871" cy="3342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E8F85F-776A-4B62-8479-44BF97BB079C}"/>
              </a:ext>
            </a:extLst>
          </p:cNvPr>
          <p:cNvGrpSpPr/>
          <p:nvPr/>
        </p:nvGrpSpPr>
        <p:grpSpPr>
          <a:xfrm>
            <a:off x="8861233" y="1153829"/>
            <a:ext cx="2179486" cy="4447280"/>
            <a:chOff x="9427938" y="1556157"/>
            <a:chExt cx="2179486" cy="44472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273657-7F9D-4C69-B96A-A482BA8CCD60}"/>
                </a:ext>
              </a:extLst>
            </p:cNvPr>
            <p:cNvGrpSpPr/>
            <p:nvPr/>
          </p:nvGrpSpPr>
          <p:grpSpPr>
            <a:xfrm>
              <a:off x="9427938" y="1556157"/>
              <a:ext cx="2179486" cy="4447280"/>
              <a:chOff x="703552" y="367328"/>
              <a:chExt cx="2179486" cy="4447280"/>
            </a:xfrm>
          </p:grpSpPr>
          <p:pic>
            <p:nvPicPr>
              <p:cNvPr id="17" name="Google Shape;1019;p87" descr="Image result for iphone transparent background">
                <a:extLst>
                  <a:ext uri="{FF2B5EF4-FFF2-40B4-BE49-F238E27FC236}">
                    <a16:creationId xmlns:a16="http://schemas.microsoft.com/office/drawing/2014/main" id="{F3F47998-E5FA-400A-80B1-EDC9D4F13771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b="2973"/>
              <a:stretch/>
            </p:blipFill>
            <p:spPr>
              <a:xfrm>
                <a:off x="703552" y="367328"/>
                <a:ext cx="2179486" cy="4447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1029;p87">
                <a:extLst>
                  <a:ext uri="{FF2B5EF4-FFF2-40B4-BE49-F238E27FC236}">
                    <a16:creationId xmlns:a16="http://schemas.microsoft.com/office/drawing/2014/main" id="{039995E6-3661-4366-A0C8-CBC1CBE47A0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38423" t="12980" r="39885" b="17521"/>
              <a:stretch/>
            </p:blipFill>
            <p:spPr>
              <a:xfrm>
                <a:off x="822666" y="882394"/>
                <a:ext cx="1925042" cy="34360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F3C383-BD7A-407A-99B1-2425B7114836}"/>
                  </a:ext>
                </a:extLst>
              </p:cNvPr>
              <p:cNvSpPr/>
              <p:nvPr/>
            </p:nvSpPr>
            <p:spPr>
              <a:xfrm>
                <a:off x="1045029" y="1079863"/>
                <a:ext cx="452845" cy="1393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3522E4-8737-40E5-ADFA-A044327DB02D}"/>
                  </a:ext>
                </a:extLst>
              </p:cNvPr>
              <p:cNvSpPr txBox="1"/>
              <p:nvPr/>
            </p:nvSpPr>
            <p:spPr>
              <a:xfrm>
                <a:off x="1171232" y="1041809"/>
                <a:ext cx="12279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800" dirty="0">
                    <a:solidFill>
                      <a:schemeClr val="bg1"/>
                    </a:solidFill>
                  </a:rPr>
                  <a:t>Your selection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D69B6B-3EEE-46DE-B36D-E3A977E07603}"/>
                  </a:ext>
                </a:extLst>
              </p:cNvPr>
              <p:cNvSpPr/>
              <p:nvPr/>
            </p:nvSpPr>
            <p:spPr>
              <a:xfrm>
                <a:off x="941780" y="1451113"/>
                <a:ext cx="1641860" cy="21544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B3889F-CE11-448F-B30B-EC17DA0017DA}"/>
                  </a:ext>
                </a:extLst>
              </p:cNvPr>
              <p:cNvSpPr/>
              <p:nvPr/>
            </p:nvSpPr>
            <p:spPr>
              <a:xfrm>
                <a:off x="909755" y="2158958"/>
                <a:ext cx="1758755" cy="4361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614ED5-DAF4-4C2F-A670-3D1E84F67391}"/>
                  </a:ext>
                </a:extLst>
              </p:cNvPr>
              <p:cNvSpPr txBox="1"/>
              <p:nvPr/>
            </p:nvSpPr>
            <p:spPr>
              <a:xfrm>
                <a:off x="909755" y="2212611"/>
                <a:ext cx="17652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MY" sz="900" dirty="0"/>
                  <a:t>What sort of cards do you prefer?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687A9FD-D8AD-4343-8675-6D08FDB7DB90}"/>
                  </a:ext>
                </a:extLst>
              </p:cNvPr>
              <p:cNvSpPr/>
              <p:nvPr/>
            </p:nvSpPr>
            <p:spPr>
              <a:xfrm>
                <a:off x="941780" y="2690949"/>
                <a:ext cx="469009" cy="165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DB0A1A-FD78-4D55-942C-90A454AE88C4}"/>
                  </a:ext>
                </a:extLst>
              </p:cNvPr>
              <p:cNvSpPr/>
              <p:nvPr/>
            </p:nvSpPr>
            <p:spPr>
              <a:xfrm>
                <a:off x="936727" y="2951830"/>
                <a:ext cx="469009" cy="165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9FA023-EFF4-4EF1-AA8F-8392D6711EA1}"/>
                  </a:ext>
                </a:extLst>
              </p:cNvPr>
              <p:cNvSpPr/>
              <p:nvPr/>
            </p:nvSpPr>
            <p:spPr>
              <a:xfrm>
                <a:off x="936727" y="3215796"/>
                <a:ext cx="469009" cy="165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705863-29E9-44D5-89BD-67042C102391}"/>
                  </a:ext>
                </a:extLst>
              </p:cNvPr>
              <p:cNvSpPr/>
              <p:nvPr/>
            </p:nvSpPr>
            <p:spPr>
              <a:xfrm>
                <a:off x="936726" y="3473968"/>
                <a:ext cx="469009" cy="165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2D58D76-029B-4B2E-BA5D-8D9EE10C6A0C}"/>
                  </a:ext>
                </a:extLst>
              </p:cNvPr>
              <p:cNvSpPr/>
              <p:nvPr/>
            </p:nvSpPr>
            <p:spPr>
              <a:xfrm>
                <a:off x="936725" y="3749041"/>
                <a:ext cx="469009" cy="165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6876F7-7ED9-4859-BDFE-1561AB84FDBA}"/>
                  </a:ext>
                </a:extLst>
              </p:cNvPr>
              <p:cNvSpPr txBox="1"/>
              <p:nvPr/>
            </p:nvSpPr>
            <p:spPr>
              <a:xfrm>
                <a:off x="909755" y="2648807"/>
                <a:ext cx="141078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900" dirty="0"/>
                  <a:t>Rewards me with airmiles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5168A2-0567-4B5E-8898-6262B967574B}"/>
                  </a:ext>
                </a:extLst>
              </p:cNvPr>
              <p:cNvSpPr txBox="1"/>
              <p:nvPr/>
            </p:nvSpPr>
            <p:spPr>
              <a:xfrm>
                <a:off x="896827" y="2940573"/>
                <a:ext cx="141078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900" dirty="0">
                    <a:solidFill>
                      <a:srgbClr val="FF5050"/>
                    </a:solidFill>
                  </a:rPr>
                  <a:t>Cash back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341AA2-CD8E-4D36-B007-4680DC33F4D7}"/>
                  </a:ext>
                </a:extLst>
              </p:cNvPr>
              <p:cNvSpPr txBox="1"/>
              <p:nvPr/>
            </p:nvSpPr>
            <p:spPr>
              <a:xfrm>
                <a:off x="896827" y="3198168"/>
                <a:ext cx="141078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900" dirty="0">
                    <a:solidFill>
                      <a:srgbClr val="FF5050"/>
                    </a:solidFill>
                  </a:rPr>
                  <a:t>Reward points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67FCC9-DCA5-47E1-8AA8-0E198B21C06C}"/>
                  </a:ext>
                </a:extLst>
              </p:cNvPr>
              <p:cNvSpPr txBox="1"/>
              <p:nvPr/>
            </p:nvSpPr>
            <p:spPr>
              <a:xfrm>
                <a:off x="890623" y="3463404"/>
                <a:ext cx="141078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MY" sz="900" dirty="0">
                    <a:solidFill>
                      <a:srgbClr val="FF5050"/>
                    </a:solidFill>
                  </a:rPr>
                  <a:t>Zero Annual Fees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C80A4A-329B-4BE8-B008-153F6CA822C6}"/>
                </a:ext>
              </a:extLst>
            </p:cNvPr>
            <p:cNvSpPr/>
            <p:nvPr/>
          </p:nvSpPr>
          <p:spPr>
            <a:xfrm>
              <a:off x="9556724" y="3249130"/>
              <a:ext cx="1927274" cy="778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2E8FF8-75D7-44BC-80D8-DD2C3E351257}"/>
                </a:ext>
              </a:extLst>
            </p:cNvPr>
            <p:cNvSpPr/>
            <p:nvPr/>
          </p:nvSpPr>
          <p:spPr>
            <a:xfrm>
              <a:off x="9615009" y="3991146"/>
              <a:ext cx="1784359" cy="1089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EAC939-9B2B-495D-AAC3-5135A25F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7213" y="2539870"/>
              <a:ext cx="1936785" cy="12399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71512B-AA28-40D2-9F0A-B8B632D9F0EB}"/>
                </a:ext>
              </a:extLst>
            </p:cNvPr>
            <p:cNvSpPr txBox="1"/>
            <p:nvPr/>
          </p:nvSpPr>
          <p:spPr>
            <a:xfrm>
              <a:off x="9583162" y="3913569"/>
              <a:ext cx="1848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MY" sz="700" dirty="0"/>
                <a:t>8x Reward points on contactless spend</a:t>
              </a:r>
            </a:p>
            <a:p>
              <a:pPr marL="285750" indent="-285750">
                <a:buFontTx/>
                <a:buChar char="-"/>
              </a:pPr>
              <a:r>
                <a:rPr lang="en-MY" sz="700" dirty="0"/>
                <a:t>5x Reward points on online, groceries and Overseas spending</a:t>
              </a:r>
            </a:p>
            <a:p>
              <a:pPr marL="285750" indent="-285750">
                <a:buFontTx/>
                <a:buChar char="-"/>
              </a:pPr>
              <a:r>
                <a:rPr lang="en-MY" sz="700" dirty="0"/>
                <a:t>1% contribution on charity spend</a:t>
              </a:r>
            </a:p>
            <a:p>
              <a:pPr marL="285750" indent="-285750">
                <a:buFontTx/>
                <a:buChar char="-"/>
              </a:pPr>
              <a:r>
                <a:rPr lang="en-MY" sz="700" dirty="0"/>
                <a:t>Made from 85% recycled plastic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4F1AC47F-FD62-43A6-B950-5CE656299F9D}"/>
              </a:ext>
            </a:extLst>
          </p:cNvPr>
          <p:cNvSpPr/>
          <p:nvPr/>
        </p:nvSpPr>
        <p:spPr>
          <a:xfrm>
            <a:off x="3164213" y="1831816"/>
            <a:ext cx="320529" cy="49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1C6AB64-143F-4833-9A66-F45B5DC5842A}"/>
              </a:ext>
            </a:extLst>
          </p:cNvPr>
          <p:cNvSpPr/>
          <p:nvPr/>
        </p:nvSpPr>
        <p:spPr>
          <a:xfrm>
            <a:off x="5724463" y="1828310"/>
            <a:ext cx="320529" cy="49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8C3B33F-2AC0-4521-B40F-861BE016A9BA}"/>
              </a:ext>
            </a:extLst>
          </p:cNvPr>
          <p:cNvSpPr/>
          <p:nvPr/>
        </p:nvSpPr>
        <p:spPr>
          <a:xfrm>
            <a:off x="8073494" y="1828310"/>
            <a:ext cx="320529" cy="49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0DF965-38AB-41D3-905D-57B820275C7B}"/>
              </a:ext>
            </a:extLst>
          </p:cNvPr>
          <p:cNvSpPr/>
          <p:nvPr/>
        </p:nvSpPr>
        <p:spPr>
          <a:xfrm>
            <a:off x="9045526" y="4797083"/>
            <a:ext cx="1786597" cy="267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</a:t>
            </a:r>
            <a:endParaRPr lang="en-MY" dirty="0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33BC4D7F-2F2F-46E3-A445-ED863D904C23}"/>
              </a:ext>
            </a:extLst>
          </p:cNvPr>
          <p:cNvSpPr/>
          <p:nvPr/>
        </p:nvSpPr>
        <p:spPr>
          <a:xfrm rot="5400000">
            <a:off x="4554700" y="2160904"/>
            <a:ext cx="903114" cy="77099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C50DEA-7ABC-44C9-81EB-A3F677D70BD8}"/>
              </a:ext>
            </a:extLst>
          </p:cNvPr>
          <p:cNvSpPr txBox="1"/>
          <p:nvPr/>
        </p:nvSpPr>
        <p:spPr>
          <a:xfrm>
            <a:off x="3757460" y="6212763"/>
            <a:ext cx="399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Questionairie</a:t>
            </a:r>
            <a:r>
              <a:rPr lang="en-US" dirty="0"/>
              <a:t> , please see next slide</a:t>
            </a:r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4FC87-C799-4132-812A-89EE2C738A86}"/>
              </a:ext>
            </a:extLst>
          </p:cNvPr>
          <p:cNvSpPr txBox="1"/>
          <p:nvPr/>
        </p:nvSpPr>
        <p:spPr>
          <a:xfrm>
            <a:off x="3554471" y="4443951"/>
            <a:ext cx="451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We want a </a:t>
            </a:r>
            <a:r>
              <a:rPr lang="en-MY" dirty="0" err="1"/>
              <a:t>questionare</a:t>
            </a:r>
            <a:r>
              <a:rPr lang="en-MY" dirty="0"/>
              <a:t> to guide the user</a:t>
            </a:r>
          </a:p>
        </p:txBody>
      </p:sp>
    </p:spTree>
    <p:extLst>
      <p:ext uri="{BB962C8B-B14F-4D97-AF65-F5344CB8AC3E}">
        <p14:creationId xmlns:p14="http://schemas.microsoft.com/office/powerpoint/2010/main" val="37859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0E5FD-D302-4353-9A56-BDEC105C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4" y="204715"/>
            <a:ext cx="2760601" cy="6134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9E3D1-808A-4BDB-A205-5814FEB06F8D}"/>
              </a:ext>
            </a:extLst>
          </p:cNvPr>
          <p:cNvSpPr txBox="1"/>
          <p:nvPr/>
        </p:nvSpPr>
        <p:spPr>
          <a:xfrm>
            <a:off x="5090615" y="450376"/>
            <a:ext cx="5895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On the showroom app, modify this page to include a “Card recommendation” button . Button would appear at the very top.</a:t>
            </a:r>
          </a:p>
          <a:p>
            <a:r>
              <a:rPr lang="en-MY" dirty="0"/>
              <a:t>Please use the same button shape, font and blue colour as Apply Now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C39498-41C8-4E8B-8F94-E199A76365F1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028155" y="1373707"/>
            <a:ext cx="2062460" cy="230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EBA75D-96EF-4AC4-BE09-783BFAD29AA5}"/>
              </a:ext>
            </a:extLst>
          </p:cNvPr>
          <p:cNvSpPr/>
          <p:nvPr/>
        </p:nvSpPr>
        <p:spPr>
          <a:xfrm>
            <a:off x="267554" y="1473958"/>
            <a:ext cx="2760601" cy="486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87690-5BA0-4130-B380-F5BD7105D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4" y="1835371"/>
            <a:ext cx="2760601" cy="469833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C175D0-4275-42BA-8295-D89EAF71BF9E}"/>
              </a:ext>
            </a:extLst>
          </p:cNvPr>
          <p:cNvSpPr/>
          <p:nvPr/>
        </p:nvSpPr>
        <p:spPr>
          <a:xfrm>
            <a:off x="692511" y="1423832"/>
            <a:ext cx="1910686" cy="361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Card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26841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E2BF77-7B08-4CB4-8786-1A23AFC74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43" y="45003"/>
            <a:ext cx="2182557" cy="4450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2BAC1-5E67-4AE7-B808-EE8B8F7D7816}"/>
              </a:ext>
            </a:extLst>
          </p:cNvPr>
          <p:cNvSpPr txBox="1"/>
          <p:nvPr/>
        </p:nvSpPr>
        <p:spPr>
          <a:xfrm>
            <a:off x="4999460" y="204715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What type of Credit card are you looking for?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582E3-8842-483B-94BF-B79FB687CE87}"/>
              </a:ext>
            </a:extLst>
          </p:cNvPr>
          <p:cNvSpPr txBox="1"/>
          <p:nvPr/>
        </p:nvSpPr>
        <p:spPr>
          <a:xfrm>
            <a:off x="4999460" y="1849056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What type of usage is the credit card for?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0A5C3-82C4-4459-97F3-7FEF0B9F9EE0}"/>
              </a:ext>
            </a:extLst>
          </p:cNvPr>
          <p:cNvSpPr txBox="1"/>
          <p:nvPr/>
        </p:nvSpPr>
        <p:spPr>
          <a:xfrm>
            <a:off x="4999460" y="4598697"/>
            <a:ext cx="472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How do you want to be rewarded? </a:t>
            </a:r>
          </a:p>
          <a:p>
            <a:endParaRPr lang="en-US" sz="1100" dirty="0"/>
          </a:p>
          <a:p>
            <a:pPr marL="285750" indent="-285750">
              <a:buFontTx/>
              <a:buChar char="-"/>
            </a:pP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CC7B2E-D391-4321-8CCD-FF9BF4DDA6DB}"/>
              </a:ext>
            </a:extLst>
          </p:cNvPr>
          <p:cNvSpPr/>
          <p:nvPr/>
        </p:nvSpPr>
        <p:spPr>
          <a:xfrm>
            <a:off x="4999460" y="637612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Islamic Credit Card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E42DF1-2CEE-404E-AB34-C9BE06391493}"/>
              </a:ext>
            </a:extLst>
          </p:cNvPr>
          <p:cNvSpPr/>
          <p:nvPr/>
        </p:nvSpPr>
        <p:spPr>
          <a:xfrm>
            <a:off x="4999460" y="1047524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Non - Islamic Credit Card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52330-8078-485A-BB93-981B41B91066}"/>
              </a:ext>
            </a:extLst>
          </p:cNvPr>
          <p:cNvSpPr/>
          <p:nvPr/>
        </p:nvSpPr>
        <p:spPr>
          <a:xfrm>
            <a:off x="5022208" y="2254807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Travel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4F742-87A4-46D1-A4F7-03E4DEF2B139}"/>
              </a:ext>
            </a:extLst>
          </p:cNvPr>
          <p:cNvSpPr/>
          <p:nvPr/>
        </p:nvSpPr>
        <p:spPr>
          <a:xfrm>
            <a:off x="5022207" y="2664719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Grocery Shopping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98563-9FB2-4D7E-9C8E-198870BAF8EA}"/>
              </a:ext>
            </a:extLst>
          </p:cNvPr>
          <p:cNvSpPr/>
          <p:nvPr/>
        </p:nvSpPr>
        <p:spPr>
          <a:xfrm>
            <a:off x="5022207" y="3078630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Online Shopping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19E32-A8D1-44E7-921F-7E801B571E5B}"/>
              </a:ext>
            </a:extLst>
          </p:cNvPr>
          <p:cNvSpPr/>
          <p:nvPr/>
        </p:nvSpPr>
        <p:spPr>
          <a:xfrm>
            <a:off x="5022206" y="3551870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Driving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F55F0C-E866-4ECB-8446-4E6774D63A55}"/>
              </a:ext>
            </a:extLst>
          </p:cNvPr>
          <p:cNvSpPr/>
          <p:nvPr/>
        </p:nvSpPr>
        <p:spPr>
          <a:xfrm>
            <a:off x="5022206" y="5045028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Cash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2C4389-376A-447B-B8D0-09A1D3CD788B}"/>
              </a:ext>
            </a:extLst>
          </p:cNvPr>
          <p:cNvSpPr/>
          <p:nvPr/>
        </p:nvSpPr>
        <p:spPr>
          <a:xfrm>
            <a:off x="5022205" y="5410390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Reward Points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3D10EC-4B22-47D5-AE64-1C1C61C2B916}"/>
              </a:ext>
            </a:extLst>
          </p:cNvPr>
          <p:cNvSpPr/>
          <p:nvPr/>
        </p:nvSpPr>
        <p:spPr>
          <a:xfrm>
            <a:off x="5022205" y="5775752"/>
            <a:ext cx="3241885" cy="28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/>
              <a:t>Lounge Access at airports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E75B3-7758-4242-84F6-D46191303349}"/>
              </a:ext>
            </a:extLst>
          </p:cNvPr>
          <p:cNvSpPr/>
          <p:nvPr/>
        </p:nvSpPr>
        <p:spPr>
          <a:xfrm>
            <a:off x="4843053" y="113241"/>
            <a:ext cx="3591263" cy="148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1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B247D6-9BD4-416C-B7A9-1FF09FDD9A5C}"/>
              </a:ext>
            </a:extLst>
          </p:cNvPr>
          <p:cNvSpPr/>
          <p:nvPr/>
        </p:nvSpPr>
        <p:spPr>
          <a:xfrm>
            <a:off x="4843053" y="1874724"/>
            <a:ext cx="3591264" cy="2219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1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7CCE-B8E9-41CB-8B16-EA7D63503017}"/>
              </a:ext>
            </a:extLst>
          </p:cNvPr>
          <p:cNvSpPr/>
          <p:nvPr/>
        </p:nvSpPr>
        <p:spPr>
          <a:xfrm>
            <a:off x="4843053" y="4426250"/>
            <a:ext cx="3612550" cy="1930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1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C60492-4090-4D28-B280-0BB1DA6603DC}"/>
              </a:ext>
            </a:extLst>
          </p:cNvPr>
          <p:cNvSpPr txBox="1"/>
          <p:nvPr/>
        </p:nvSpPr>
        <p:spPr>
          <a:xfrm>
            <a:off x="2770227" y="1171947"/>
            <a:ext cx="1692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/>
              <a:t>Replace the question with the following.</a:t>
            </a:r>
          </a:p>
          <a:p>
            <a:endParaRPr lang="en-MY" sz="1100" dirty="0"/>
          </a:p>
          <a:p>
            <a:r>
              <a:rPr lang="en-MY" sz="1100" dirty="0"/>
              <a:t>The button is single select only.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ED76B99-278B-404E-91A3-B7C8E383DAD7}"/>
              </a:ext>
            </a:extLst>
          </p:cNvPr>
          <p:cNvSpPr/>
          <p:nvPr/>
        </p:nvSpPr>
        <p:spPr>
          <a:xfrm>
            <a:off x="454923" y="3588154"/>
            <a:ext cx="1865195" cy="36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Next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4F3395-3B9D-4A7A-B2FB-B626A4E42156}"/>
              </a:ext>
            </a:extLst>
          </p:cNvPr>
          <p:cNvSpPr txBox="1"/>
          <p:nvPr/>
        </p:nvSpPr>
        <p:spPr>
          <a:xfrm>
            <a:off x="46951" y="5748787"/>
            <a:ext cx="2911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The blue button is standardized . Please use the same font, colour for button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1CEA2C-CAB8-4A34-BE0A-624350B64F7F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1387520" y="3772399"/>
            <a:ext cx="115193" cy="1976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5FE68C-B205-4A6B-BA9E-31CE1B75C115}"/>
              </a:ext>
            </a:extLst>
          </p:cNvPr>
          <p:cNvCxnSpPr>
            <a:cxnSpLocks/>
            <a:stCxn id="21" idx="1"/>
            <a:endCxn id="4" idx="3"/>
          </p:cNvCxnSpPr>
          <p:nvPr/>
        </p:nvCxnSpPr>
        <p:spPr>
          <a:xfrm flipH="1">
            <a:off x="2478800" y="1641307"/>
            <a:ext cx="291427" cy="62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326011-F961-4622-AD6E-E56C424CC1AB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453382" y="854286"/>
            <a:ext cx="389671" cy="475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Down 29">
            <a:extLst>
              <a:ext uri="{FF2B5EF4-FFF2-40B4-BE49-F238E27FC236}">
                <a16:creationId xmlns:a16="http://schemas.microsoft.com/office/drawing/2014/main" id="{36C729D7-AFED-4886-BEA3-4B816B2E9C60}"/>
              </a:ext>
            </a:extLst>
          </p:cNvPr>
          <p:cNvSpPr/>
          <p:nvPr/>
        </p:nvSpPr>
        <p:spPr>
          <a:xfrm>
            <a:off x="8144995" y="1515528"/>
            <a:ext cx="259308" cy="331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10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4E6D8133-FB1D-49DB-A751-3F39F39F6DE1}"/>
              </a:ext>
            </a:extLst>
          </p:cNvPr>
          <p:cNvSpPr/>
          <p:nvPr/>
        </p:nvSpPr>
        <p:spPr>
          <a:xfrm>
            <a:off x="8111691" y="3983955"/>
            <a:ext cx="259308" cy="331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1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6F967A-DFC4-4DF6-8D5B-B1187DA16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847" y="114833"/>
            <a:ext cx="2372589" cy="5436528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A43274-FA47-452C-B3A5-4A8EADBD57A9}"/>
              </a:ext>
            </a:extLst>
          </p:cNvPr>
          <p:cNvSpPr/>
          <p:nvPr/>
        </p:nvSpPr>
        <p:spPr>
          <a:xfrm>
            <a:off x="5645625" y="1378124"/>
            <a:ext cx="1865195" cy="36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Next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71549A6-3618-45D0-9FD1-1D259DD8305F}"/>
              </a:ext>
            </a:extLst>
          </p:cNvPr>
          <p:cNvSpPr/>
          <p:nvPr/>
        </p:nvSpPr>
        <p:spPr>
          <a:xfrm>
            <a:off x="5630109" y="3947387"/>
            <a:ext cx="1865195" cy="36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Next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1C1C9A5-5244-4BBC-AD36-2852F0C6FE96}"/>
              </a:ext>
            </a:extLst>
          </p:cNvPr>
          <p:cNvSpPr/>
          <p:nvPr/>
        </p:nvSpPr>
        <p:spPr>
          <a:xfrm>
            <a:off x="5716730" y="6195596"/>
            <a:ext cx="1865195" cy="36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dirty="0"/>
              <a:t>Next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3AA0C651-2D4B-4DFE-9330-3A76292E8E4C}"/>
              </a:ext>
            </a:extLst>
          </p:cNvPr>
          <p:cNvCxnSpPr>
            <a:cxnSpLocks/>
            <a:stCxn id="41" idx="3"/>
            <a:endCxn id="38" idx="1"/>
          </p:cNvCxnSpPr>
          <p:nvPr/>
        </p:nvCxnSpPr>
        <p:spPr>
          <a:xfrm flipV="1">
            <a:off x="7581925" y="2833097"/>
            <a:ext cx="1738922" cy="3546744"/>
          </a:xfrm>
          <a:prstGeom prst="bentConnector3">
            <a:avLst>
              <a:gd name="adj1" fmla="val 774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DD41509-EA3C-44D2-AE72-0241A3FA3CAE}"/>
              </a:ext>
            </a:extLst>
          </p:cNvPr>
          <p:cNvSpPr txBox="1"/>
          <p:nvPr/>
        </p:nvSpPr>
        <p:spPr>
          <a:xfrm>
            <a:off x="9310510" y="5692333"/>
            <a:ext cx="23725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/>
              <a:t>On the last “ Next” button, display a single Card , with the same more details and apply now. This page, can copy exactly 1 card from the card listing page</a:t>
            </a:r>
          </a:p>
        </p:txBody>
      </p:sp>
    </p:spTree>
    <p:extLst>
      <p:ext uri="{BB962C8B-B14F-4D97-AF65-F5344CB8AC3E}">
        <p14:creationId xmlns:p14="http://schemas.microsoft.com/office/powerpoint/2010/main" val="147716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8670CB-5E17-428B-9452-D02DA1735D6D}"/>
              </a:ext>
            </a:extLst>
          </p:cNvPr>
          <p:cNvGrpSpPr/>
          <p:nvPr/>
        </p:nvGrpSpPr>
        <p:grpSpPr>
          <a:xfrm>
            <a:off x="267554" y="204715"/>
            <a:ext cx="2760601" cy="6328986"/>
            <a:chOff x="267554" y="204715"/>
            <a:chExt cx="2760601" cy="632898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2A008F4-CE6B-4561-B49C-501E310AE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554" y="204715"/>
              <a:ext cx="2760601" cy="613466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77AD1C-CA2D-4112-8690-C417B973FCAD}"/>
                </a:ext>
              </a:extLst>
            </p:cNvPr>
            <p:cNvSpPr/>
            <p:nvPr/>
          </p:nvSpPr>
          <p:spPr>
            <a:xfrm>
              <a:off x="267554" y="1473958"/>
              <a:ext cx="2760601" cy="4865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63359F-AB81-420C-A924-1421EFF36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554" y="1835371"/>
              <a:ext cx="2760601" cy="469833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AC4F72B-1AE1-4848-B068-0ACC0FCBB3D2}"/>
                </a:ext>
              </a:extLst>
            </p:cNvPr>
            <p:cNvSpPr/>
            <p:nvPr/>
          </p:nvSpPr>
          <p:spPr>
            <a:xfrm>
              <a:off x="267554" y="3429000"/>
              <a:ext cx="2760601" cy="2780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C2B5DC2-1CC2-4B3C-B2FB-6DC5A0223AFB}"/>
                </a:ext>
              </a:extLst>
            </p:cNvPr>
            <p:cNvSpPr/>
            <p:nvPr/>
          </p:nvSpPr>
          <p:spPr>
            <a:xfrm>
              <a:off x="1770684" y="3538181"/>
              <a:ext cx="1091819" cy="3684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200" dirty="0"/>
                <a:t>Apply Now</a:t>
              </a:r>
              <a:endParaRPr lang="en-MY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BB85E17-F223-4212-9105-0BFF59BEE404}"/>
                </a:ext>
              </a:extLst>
            </p:cNvPr>
            <p:cNvSpPr/>
            <p:nvPr/>
          </p:nvSpPr>
          <p:spPr>
            <a:xfrm>
              <a:off x="473210" y="3538181"/>
              <a:ext cx="1091819" cy="3684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100" dirty="0">
                  <a:solidFill>
                    <a:schemeClr val="tx1"/>
                  </a:solidFill>
                </a:rPr>
                <a:t>More details</a:t>
              </a:r>
              <a:endParaRPr lang="en-MY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63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878EDF-12F5-4D20-8864-279C5C4F6024}"/>
              </a:ext>
            </a:extLst>
          </p:cNvPr>
          <p:cNvSpPr txBox="1"/>
          <p:nvPr/>
        </p:nvSpPr>
        <p:spPr>
          <a:xfrm>
            <a:off x="266700" y="32385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type of Credit card are you looking for?</a:t>
            </a:r>
          </a:p>
          <a:p>
            <a:endParaRPr lang="en-US" dirty="0"/>
          </a:p>
          <a:p>
            <a:r>
              <a:rPr lang="en-US" dirty="0"/>
              <a:t> - Islamic Credit card</a:t>
            </a:r>
          </a:p>
          <a:p>
            <a:r>
              <a:rPr lang="en-MY" dirty="0"/>
              <a:t>- Non Islamic Credit card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59B551-84DE-4A38-BC4D-864F5E6086D6}"/>
              </a:ext>
            </a:extLst>
          </p:cNvPr>
          <p:cNvSpPr txBox="1"/>
          <p:nvPr/>
        </p:nvSpPr>
        <p:spPr>
          <a:xfrm>
            <a:off x="6400800" y="32385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type of usage is the credit card for?</a:t>
            </a:r>
          </a:p>
          <a:p>
            <a:endParaRPr lang="en-US" dirty="0"/>
          </a:p>
          <a:p>
            <a:r>
              <a:rPr lang="en-US" dirty="0"/>
              <a:t> -   Travel</a:t>
            </a:r>
          </a:p>
          <a:p>
            <a:pPr marL="285750" indent="-285750">
              <a:buFontTx/>
              <a:buChar char="-"/>
            </a:pPr>
            <a:r>
              <a:rPr lang="en-US" dirty="0"/>
              <a:t>Grocery Shopping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Online Shopping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Driving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654019-B950-48CF-A330-ED4C5DA637BE}"/>
              </a:ext>
            </a:extLst>
          </p:cNvPr>
          <p:cNvSpPr txBox="1"/>
          <p:nvPr/>
        </p:nvSpPr>
        <p:spPr>
          <a:xfrm>
            <a:off x="6629400" y="3902662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you want to be rewarded? </a:t>
            </a:r>
          </a:p>
          <a:p>
            <a:endParaRPr lang="en-US" dirty="0"/>
          </a:p>
          <a:p>
            <a:r>
              <a:rPr lang="en-US" dirty="0"/>
              <a:t> -   Cash back</a:t>
            </a:r>
          </a:p>
          <a:p>
            <a:pPr marL="285750" indent="-285750">
              <a:buFontTx/>
              <a:buChar char="-"/>
            </a:pPr>
            <a:r>
              <a:rPr lang="en-US" dirty="0"/>
              <a:t>Reward Points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Lounge Access at airports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8BF48B0-F8A0-49CE-B8CD-6212E2116FD9}"/>
              </a:ext>
            </a:extLst>
          </p:cNvPr>
          <p:cNvSpPr/>
          <p:nvPr/>
        </p:nvSpPr>
        <p:spPr>
          <a:xfrm>
            <a:off x="4620126" y="1122947"/>
            <a:ext cx="850232" cy="561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E908114C-4531-4E7E-9EEB-63EE2A25C95D}"/>
              </a:ext>
            </a:extLst>
          </p:cNvPr>
          <p:cNvSpPr/>
          <p:nvPr/>
        </p:nvSpPr>
        <p:spPr>
          <a:xfrm rot="5400000">
            <a:off x="7660105" y="2880444"/>
            <a:ext cx="850232" cy="561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11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309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N4757 N4757</dc:creator>
  <cp:lastModifiedBy>N4757 N4757</cp:lastModifiedBy>
  <cp:revision>17</cp:revision>
  <dcterms:created xsi:type="dcterms:W3CDTF">2022-01-19T03:22:12Z</dcterms:created>
  <dcterms:modified xsi:type="dcterms:W3CDTF">2022-01-28T07:20:27Z</dcterms:modified>
</cp:coreProperties>
</file>