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D1AC-1971-4460-94FE-F8BFD5196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25BC5072-AE26-42C8-A1FC-655BA8A875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24E90F25-3CB0-480B-975D-721EAAD208C3}"/>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5" name="Footer Placeholder 4">
            <a:extLst>
              <a:ext uri="{FF2B5EF4-FFF2-40B4-BE49-F238E27FC236}">
                <a16:creationId xmlns:a16="http://schemas.microsoft.com/office/drawing/2014/main" id="{25756443-CEE3-426A-8820-4C38ED91562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8C3A023-B707-497D-91C8-18118F0C73ED}"/>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360756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EEE2-8243-4158-838B-73D7BD2E75C7}"/>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0F7FB1EB-0854-40DB-A330-D8D2215E65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0BBC4A5-7EF3-440E-9501-8F7FBB7AB90E}"/>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5" name="Footer Placeholder 4">
            <a:extLst>
              <a:ext uri="{FF2B5EF4-FFF2-40B4-BE49-F238E27FC236}">
                <a16:creationId xmlns:a16="http://schemas.microsoft.com/office/drawing/2014/main" id="{9B36CEC4-B678-40F9-B24E-7FE09B0DFA2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B8BF960-4057-46E4-A8F7-EE12789A2003}"/>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211778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57437-3448-429C-87AB-8F96605E5E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C0C31CF-F165-425E-898A-801BE24D5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E3EAD05-1012-4225-8157-7B87BD56D6EC}"/>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5" name="Footer Placeholder 4">
            <a:extLst>
              <a:ext uri="{FF2B5EF4-FFF2-40B4-BE49-F238E27FC236}">
                <a16:creationId xmlns:a16="http://schemas.microsoft.com/office/drawing/2014/main" id="{AF543B26-2B9C-4E0C-80F8-9B456D7E541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B88EA69-3B0A-4F2A-BA8A-79DB56AA5C12}"/>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292371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58BE-D6E8-405F-A678-53CDDE230DE6}"/>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8EFE059-9DD6-4849-B5D4-094F54EE2E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101B4FB-2E16-401E-9FA9-9ED5C19D622F}"/>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5" name="Footer Placeholder 4">
            <a:extLst>
              <a:ext uri="{FF2B5EF4-FFF2-40B4-BE49-F238E27FC236}">
                <a16:creationId xmlns:a16="http://schemas.microsoft.com/office/drawing/2014/main" id="{47B8040D-BAC0-469A-914D-052C9A86A10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F32762C-8056-48AD-A268-5D6E4AFC2CBE}"/>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124879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E175-7FE4-49E3-B746-02862FEA20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927BD891-6F85-44D9-AC43-29D6B3193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5C123B-FF12-48DA-91A3-23F7904D4B6A}"/>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5" name="Footer Placeholder 4">
            <a:extLst>
              <a:ext uri="{FF2B5EF4-FFF2-40B4-BE49-F238E27FC236}">
                <a16:creationId xmlns:a16="http://schemas.microsoft.com/office/drawing/2014/main" id="{7B2E0EFC-2CD1-42BF-ADBA-7EC0BD16536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A1D4615-0D96-4097-8629-8BD4259911F5}"/>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116037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C0FA-B5B2-41B9-B3BA-3DC13917EAE4}"/>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479E732D-CC08-40C4-A7FF-AFFE84F50E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B150317E-9B61-461C-8EEB-90C98E10E3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CFB5949A-527A-4923-BBBA-042D022810A3}"/>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6" name="Footer Placeholder 5">
            <a:extLst>
              <a:ext uri="{FF2B5EF4-FFF2-40B4-BE49-F238E27FC236}">
                <a16:creationId xmlns:a16="http://schemas.microsoft.com/office/drawing/2014/main" id="{D3560625-CEB3-4E2E-9E9F-C75B6FC68752}"/>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5EFD8BC-CF17-4447-96C0-A67CA209911A}"/>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398519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0694-28AB-448C-AC94-4B1E9B02F670}"/>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BFB11A0-552F-4E15-A3E8-FAC58CBB1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973677-53D4-443D-A3A2-86A6AAF869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DB75E096-429A-48C4-802A-BFF4ECD7D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761AE0-95A9-4D17-A97F-5083D6040B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A50A29A-841B-4D44-9FC1-38B067DFA0BF}"/>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8" name="Footer Placeholder 7">
            <a:extLst>
              <a:ext uri="{FF2B5EF4-FFF2-40B4-BE49-F238E27FC236}">
                <a16:creationId xmlns:a16="http://schemas.microsoft.com/office/drawing/2014/main" id="{4E7842BB-B09C-4E0A-9F60-BC51AABC70E1}"/>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2D358364-49DE-4683-B1E0-2647F33F2F7C}"/>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288803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F29B-4968-4C60-9DD7-34A5BD89C1AC}"/>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3D4F6033-8846-407A-99F4-842215F80377}"/>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4" name="Footer Placeholder 3">
            <a:extLst>
              <a:ext uri="{FF2B5EF4-FFF2-40B4-BE49-F238E27FC236}">
                <a16:creationId xmlns:a16="http://schemas.microsoft.com/office/drawing/2014/main" id="{74762350-495C-4949-9FC2-26C8C446DFBB}"/>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F2239331-C77C-4753-A2F0-F96F6003AA41}"/>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121166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75624-7032-434C-BC19-2DCAE261AA06}"/>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3" name="Footer Placeholder 2">
            <a:extLst>
              <a:ext uri="{FF2B5EF4-FFF2-40B4-BE49-F238E27FC236}">
                <a16:creationId xmlns:a16="http://schemas.microsoft.com/office/drawing/2014/main" id="{ADD602A2-6C84-49C4-BC1D-CA9388F94C39}"/>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9FBC1E88-6E8F-408C-8A8B-2D43C726B268}"/>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380517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828C-70DE-4965-9D1D-2A52AB3F7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6EB99B67-6FFF-4B3A-972E-6061797E6E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DEFE7F9C-7C79-43BB-B4E2-3A2953197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C067F-7E49-473A-B897-0B4A708AF6BC}"/>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6" name="Footer Placeholder 5">
            <a:extLst>
              <a:ext uri="{FF2B5EF4-FFF2-40B4-BE49-F238E27FC236}">
                <a16:creationId xmlns:a16="http://schemas.microsoft.com/office/drawing/2014/main" id="{46EB374D-ED18-4CB7-80AA-E35774943691}"/>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70757B9-4F56-485F-8775-91C6EE592A39}"/>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56663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385E-D4AA-4F0B-948F-4B81D1966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729BE0B8-79F2-469D-A56E-5C5E67BEF2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45C82013-156B-48AF-9D8F-4CC62050F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E37E24-BA29-4565-89A9-D26CFD2255CD}"/>
              </a:ext>
            </a:extLst>
          </p:cNvPr>
          <p:cNvSpPr>
            <a:spLocks noGrp="1"/>
          </p:cNvSpPr>
          <p:nvPr>
            <p:ph type="dt" sz="half" idx="10"/>
          </p:nvPr>
        </p:nvSpPr>
        <p:spPr/>
        <p:txBody>
          <a:bodyPr/>
          <a:lstStyle/>
          <a:p>
            <a:fld id="{C6121F06-8BC3-43F6-BC40-BF23B04A3AF1}" type="datetimeFigureOut">
              <a:rPr lang="en-MY" smtClean="0"/>
              <a:t>14/2/2022</a:t>
            </a:fld>
            <a:endParaRPr lang="en-MY"/>
          </a:p>
        </p:txBody>
      </p:sp>
      <p:sp>
        <p:nvSpPr>
          <p:cNvPr id="6" name="Footer Placeholder 5">
            <a:extLst>
              <a:ext uri="{FF2B5EF4-FFF2-40B4-BE49-F238E27FC236}">
                <a16:creationId xmlns:a16="http://schemas.microsoft.com/office/drawing/2014/main" id="{39995186-D4E3-4C02-A697-BBE839DDFE7D}"/>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070105D-B5B1-45BB-947A-0233BA644F01}"/>
              </a:ext>
            </a:extLst>
          </p:cNvPr>
          <p:cNvSpPr>
            <a:spLocks noGrp="1"/>
          </p:cNvSpPr>
          <p:nvPr>
            <p:ph type="sldNum" sz="quarter" idx="12"/>
          </p:nvPr>
        </p:nvSpPr>
        <p:spPr/>
        <p:txBody>
          <a:bodyPr/>
          <a:lstStyle/>
          <a:p>
            <a:fld id="{60DD2884-7CE0-4A37-8FD7-16CBEA00EF7F}" type="slidenum">
              <a:rPr lang="en-MY" smtClean="0"/>
              <a:t>‹#›</a:t>
            </a:fld>
            <a:endParaRPr lang="en-MY"/>
          </a:p>
        </p:txBody>
      </p:sp>
    </p:spTree>
    <p:extLst>
      <p:ext uri="{BB962C8B-B14F-4D97-AF65-F5344CB8AC3E}">
        <p14:creationId xmlns:p14="http://schemas.microsoft.com/office/powerpoint/2010/main" val="321058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9F682-2536-4B5C-A2E6-C60E2AF0F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604E370-7AA7-4E38-A434-B108F5989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0A6912D-B0A5-4809-B011-8585448D15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21F06-8BC3-43F6-BC40-BF23B04A3AF1}" type="datetimeFigureOut">
              <a:rPr lang="en-MY" smtClean="0"/>
              <a:t>14/2/2022</a:t>
            </a:fld>
            <a:endParaRPr lang="en-MY"/>
          </a:p>
        </p:txBody>
      </p:sp>
      <p:sp>
        <p:nvSpPr>
          <p:cNvPr id="5" name="Footer Placeholder 4">
            <a:extLst>
              <a:ext uri="{FF2B5EF4-FFF2-40B4-BE49-F238E27FC236}">
                <a16:creationId xmlns:a16="http://schemas.microsoft.com/office/drawing/2014/main" id="{8C21928F-AB14-423F-98C1-4D38ECDEA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BE0B665C-7896-4DFE-B799-B46738F84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D2884-7CE0-4A37-8FD7-16CBEA00EF7F}" type="slidenum">
              <a:rPr lang="en-MY" smtClean="0"/>
              <a:t>‹#›</a:t>
            </a:fld>
            <a:endParaRPr lang="en-MY"/>
          </a:p>
        </p:txBody>
      </p:sp>
    </p:spTree>
    <p:extLst>
      <p:ext uri="{BB962C8B-B14F-4D97-AF65-F5344CB8AC3E}">
        <p14:creationId xmlns:p14="http://schemas.microsoft.com/office/powerpoint/2010/main" val="2542357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aris.bandi@gmail.com" TargetMode="External"/><Relationship Id="rId2" Type="http://schemas.openxmlformats.org/officeDocument/2006/relationships/hyperlink" Target="mailto:user@domain.xx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rani@abc.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mailto:rani@abc.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FE40-5B66-475A-8645-C51A4CC6C603}"/>
              </a:ext>
            </a:extLst>
          </p:cNvPr>
          <p:cNvSpPr>
            <a:spLocks noGrp="1"/>
          </p:cNvSpPr>
          <p:nvPr>
            <p:ph type="ctrTitle"/>
          </p:nvPr>
        </p:nvSpPr>
        <p:spPr/>
        <p:txBody>
          <a:bodyPr/>
          <a:lstStyle/>
          <a:p>
            <a:r>
              <a:rPr lang="en-US" dirty="0"/>
              <a:t>Fund Transfer – BI FAST</a:t>
            </a:r>
            <a:endParaRPr lang="en-MY" dirty="0"/>
          </a:p>
        </p:txBody>
      </p:sp>
      <p:pic>
        <p:nvPicPr>
          <p:cNvPr id="1026" name="Picture 9">
            <a:extLst>
              <a:ext uri="{FF2B5EF4-FFF2-40B4-BE49-F238E27FC236}">
                <a16:creationId xmlns:a16="http://schemas.microsoft.com/office/drawing/2014/main" id="{01D4AD81-D0E2-494A-849C-7442724A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14" y="3629128"/>
            <a:ext cx="12314627" cy="299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45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B62508-5789-449D-8730-E90E9115AB51}"/>
              </a:ext>
            </a:extLst>
          </p:cNvPr>
          <p:cNvSpPr>
            <a:spLocks noGrp="1"/>
          </p:cNvSpPr>
          <p:nvPr>
            <p:ph type="title"/>
          </p:nvPr>
        </p:nvSpPr>
        <p:spPr>
          <a:xfrm>
            <a:off x="838200" y="225762"/>
            <a:ext cx="10515600" cy="627699"/>
          </a:xfrm>
        </p:spPr>
        <p:txBody>
          <a:bodyPr>
            <a:normAutofit/>
          </a:bodyPr>
          <a:lstStyle/>
          <a:p>
            <a:r>
              <a:rPr lang="en-US" sz="3200" dirty="0"/>
              <a:t>BI FAST Manage Bene</a:t>
            </a:r>
            <a:endParaRPr lang="en-MY" sz="3200" dirty="0"/>
          </a:p>
        </p:txBody>
      </p:sp>
      <p:pic>
        <p:nvPicPr>
          <p:cNvPr id="6146" name="Picture 1">
            <a:extLst>
              <a:ext uri="{FF2B5EF4-FFF2-40B4-BE49-F238E27FC236}">
                <a16:creationId xmlns:a16="http://schemas.microsoft.com/office/drawing/2014/main" id="{3A0C3A65-6431-4CF7-ABAE-0544636A6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92" y="972171"/>
            <a:ext cx="3373117" cy="446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a:extLst>
              <a:ext uri="{FF2B5EF4-FFF2-40B4-BE49-F238E27FC236}">
                <a16:creationId xmlns:a16="http://schemas.microsoft.com/office/drawing/2014/main" id="{5E0EFF6D-1A54-41CC-9039-2E609E36B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625" y="972171"/>
            <a:ext cx="2923966" cy="432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a:extLst>
              <a:ext uri="{FF2B5EF4-FFF2-40B4-BE49-F238E27FC236}">
                <a16:creationId xmlns:a16="http://schemas.microsoft.com/office/drawing/2014/main" id="{17B3A312-6C60-4287-9570-94CFFE0EEFCB}"/>
              </a:ext>
            </a:extLst>
          </p:cNvPr>
          <p:cNvSpPr>
            <a:spLocks noChangeArrowheads="1"/>
          </p:cNvSpPr>
          <p:nvPr/>
        </p:nvSpPr>
        <p:spPr bwMode="auto">
          <a:xfrm>
            <a:off x="3563410" y="3202781"/>
            <a:ext cx="3234956" cy="1992071"/>
          </a:xfrm>
          <a:prstGeom prst="roundRect">
            <a:avLst>
              <a:gd name="adj" fmla="val 16667"/>
            </a:avLst>
          </a:prstGeom>
          <a:noFill/>
          <a:ln w="19050">
            <a:solidFill>
              <a:srgbClr val="7030A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TextBox 7">
            <a:extLst>
              <a:ext uri="{FF2B5EF4-FFF2-40B4-BE49-F238E27FC236}">
                <a16:creationId xmlns:a16="http://schemas.microsoft.com/office/drawing/2014/main" id="{DCD0EE93-1DC4-47DE-9868-C6F63413A159}"/>
              </a:ext>
            </a:extLst>
          </p:cNvPr>
          <p:cNvSpPr txBox="1"/>
          <p:nvPr/>
        </p:nvSpPr>
        <p:spPr>
          <a:xfrm>
            <a:off x="7724669" y="2103926"/>
            <a:ext cx="3912167" cy="646331"/>
          </a:xfrm>
          <a:prstGeom prst="rect">
            <a:avLst/>
          </a:prstGeom>
          <a:noFill/>
          <a:ln>
            <a:solidFill>
              <a:schemeClr val="tx1"/>
            </a:solidFill>
          </a:ln>
        </p:spPr>
        <p:txBody>
          <a:bodyPr wrap="square" rtlCol="0">
            <a:spAutoFit/>
          </a:bodyPr>
          <a:lstStyle/>
          <a:p>
            <a:r>
              <a:rPr lang="en-US" i="0" dirty="0">
                <a:effectLst/>
              </a:rPr>
              <a:t>Apply same logic as slides 4 fund transfer</a:t>
            </a:r>
            <a:endParaRPr lang="en-MY" sz="1800" dirty="0">
              <a:effectLst/>
              <a:ea typeface="Calibri" panose="020F0502020204030204" pitchFamily="34" charset="0"/>
              <a:cs typeface="Times New Roman" panose="02020603050405020304" pitchFamily="18" charset="0"/>
            </a:endParaRPr>
          </a:p>
        </p:txBody>
      </p:sp>
      <p:cxnSp>
        <p:nvCxnSpPr>
          <p:cNvPr id="9" name="AutoShape 9">
            <a:extLst>
              <a:ext uri="{FF2B5EF4-FFF2-40B4-BE49-F238E27FC236}">
                <a16:creationId xmlns:a16="http://schemas.microsoft.com/office/drawing/2014/main" id="{8A2C6441-6C66-4FDA-BAE3-1C7BBF055113}"/>
              </a:ext>
            </a:extLst>
          </p:cNvPr>
          <p:cNvCxnSpPr>
            <a:cxnSpLocks noChangeShapeType="1"/>
            <a:stCxn id="7" idx="3"/>
            <a:endCxn id="8" idx="1"/>
          </p:cNvCxnSpPr>
          <p:nvPr/>
        </p:nvCxnSpPr>
        <p:spPr bwMode="auto">
          <a:xfrm flipV="1">
            <a:off x="6798366" y="2427092"/>
            <a:ext cx="926303" cy="1771725"/>
          </a:xfrm>
          <a:prstGeom prst="curvedConnector3">
            <a:avLst>
              <a:gd name="adj1" fmla="val 50000"/>
            </a:avLst>
          </a:prstGeom>
          <a:noFill/>
          <a:ln w="28575">
            <a:solidFill>
              <a:srgbClr val="FF0000"/>
            </a:solidFill>
            <a:prstDash val="sysDash"/>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7247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A21A8C87-F5BF-4A3A-9B5B-E968ED7AE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32" y="1210321"/>
            <a:ext cx="2910239" cy="553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B7B623D-BD6F-46B5-BEB9-BFA3140808D7}"/>
              </a:ext>
            </a:extLst>
          </p:cNvPr>
          <p:cNvSpPr>
            <a:spLocks noGrp="1"/>
          </p:cNvSpPr>
          <p:nvPr>
            <p:ph type="title"/>
          </p:nvPr>
        </p:nvSpPr>
        <p:spPr>
          <a:xfrm>
            <a:off x="838200" y="225762"/>
            <a:ext cx="10515600" cy="627699"/>
          </a:xfrm>
        </p:spPr>
        <p:txBody>
          <a:bodyPr>
            <a:normAutofit/>
          </a:bodyPr>
          <a:lstStyle/>
          <a:p>
            <a:r>
              <a:rPr lang="en-US" sz="3200" dirty="0"/>
              <a:t>BI FAST Manage Bene</a:t>
            </a:r>
            <a:endParaRPr lang="en-MY" sz="3200" dirty="0"/>
          </a:p>
        </p:txBody>
      </p:sp>
      <p:pic>
        <p:nvPicPr>
          <p:cNvPr id="7171" name="Picture 1">
            <a:extLst>
              <a:ext uri="{FF2B5EF4-FFF2-40B4-BE49-F238E27FC236}">
                <a16:creationId xmlns:a16="http://schemas.microsoft.com/office/drawing/2014/main" id="{5A9177A1-7306-413F-BFD3-AC4EB944B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033" y="1462087"/>
            <a:ext cx="2460141" cy="49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a:extLst>
              <a:ext uri="{FF2B5EF4-FFF2-40B4-BE49-F238E27FC236}">
                <a16:creationId xmlns:a16="http://schemas.microsoft.com/office/drawing/2014/main" id="{5C6BA885-9268-4F03-8913-F7708DB31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036" y="4599354"/>
            <a:ext cx="3631096" cy="182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AutoShape 9">
            <a:extLst>
              <a:ext uri="{FF2B5EF4-FFF2-40B4-BE49-F238E27FC236}">
                <a16:creationId xmlns:a16="http://schemas.microsoft.com/office/drawing/2014/main" id="{584FD345-C400-4730-B00C-EC24F62BC94D}"/>
              </a:ext>
            </a:extLst>
          </p:cNvPr>
          <p:cNvCxnSpPr>
            <a:cxnSpLocks noChangeShapeType="1"/>
            <a:endCxn id="7172" idx="1"/>
          </p:cNvCxnSpPr>
          <p:nvPr/>
        </p:nvCxnSpPr>
        <p:spPr bwMode="auto">
          <a:xfrm>
            <a:off x="2557670" y="2968487"/>
            <a:ext cx="3750366" cy="2544210"/>
          </a:xfrm>
          <a:prstGeom prst="curvedConnector3">
            <a:avLst>
              <a:gd name="adj1" fmla="val 50000"/>
            </a:avLst>
          </a:prstGeom>
          <a:noFill/>
          <a:ln w="28575">
            <a:solidFill>
              <a:srgbClr val="FF0000"/>
            </a:solidFill>
            <a:prstDash val="sysDash"/>
            <a:round/>
            <a:headEnd/>
            <a:tailEnd type="triangle" w="med" len="med"/>
          </a:ln>
          <a:extLst>
            <a:ext uri="{909E8E84-426E-40DD-AFC4-6F175D3DCCD1}">
              <a14:hiddenFill xmlns:a14="http://schemas.microsoft.com/office/drawing/2010/main">
                <a:noFill/>
              </a14:hiddenFill>
            </a:ext>
          </a:extLst>
        </p:spPr>
      </p:cxnSp>
      <p:sp>
        <p:nvSpPr>
          <p:cNvPr id="11" name="TextBox 10">
            <a:extLst>
              <a:ext uri="{FF2B5EF4-FFF2-40B4-BE49-F238E27FC236}">
                <a16:creationId xmlns:a16="http://schemas.microsoft.com/office/drawing/2014/main" id="{E0373EB2-3930-4528-8899-C3333836679C}"/>
              </a:ext>
            </a:extLst>
          </p:cNvPr>
          <p:cNvSpPr txBox="1"/>
          <p:nvPr/>
        </p:nvSpPr>
        <p:spPr>
          <a:xfrm>
            <a:off x="6192254" y="-61785"/>
            <a:ext cx="5809214" cy="4801314"/>
          </a:xfrm>
          <a:prstGeom prst="rect">
            <a:avLst/>
          </a:prstGeom>
          <a:noFill/>
          <a:ln>
            <a:solidFill>
              <a:schemeClr val="tx1"/>
            </a:solidFill>
          </a:ln>
        </p:spPr>
        <p:txBody>
          <a:bodyPr wrap="square" rtlCol="0">
            <a:spAutoFit/>
          </a:bodyPr>
          <a:lstStyle/>
          <a:p>
            <a:r>
              <a:rPr lang="en-US" dirty="0"/>
              <a:t>Beneficiary Type:</a:t>
            </a:r>
          </a:p>
          <a:p>
            <a:r>
              <a:rPr lang="en-MY" sz="1800" b="0" i="0" u="none" strike="noStrike" baseline="0" dirty="0">
                <a:solidFill>
                  <a:srgbClr val="000000"/>
                </a:solidFill>
              </a:rPr>
              <a:t>FAST01: </a:t>
            </a:r>
            <a:r>
              <a:rPr lang="en-MY" sz="1800" b="0" i="0" u="none" strike="noStrike" baseline="0" dirty="0" err="1">
                <a:solidFill>
                  <a:srgbClr val="000000"/>
                </a:solidFill>
              </a:rPr>
              <a:t>Acc</a:t>
            </a:r>
            <a:r>
              <a:rPr lang="en-MY" sz="1800" b="0" i="0" u="none" strike="noStrike" baseline="0" dirty="0">
                <a:solidFill>
                  <a:srgbClr val="000000"/>
                </a:solidFill>
              </a:rPr>
              <a:t> No </a:t>
            </a:r>
          </a:p>
          <a:p>
            <a:r>
              <a:rPr lang="en-MY" sz="1800" b="0" i="0" u="none" strike="noStrike" baseline="0" dirty="0">
                <a:solidFill>
                  <a:srgbClr val="000000"/>
                </a:solidFill>
              </a:rPr>
              <a:t>FAST02: Mobile No </a:t>
            </a:r>
          </a:p>
          <a:p>
            <a:r>
              <a:rPr lang="en-MY" sz="1800" b="0" i="0" u="none" strike="noStrike" baseline="0" dirty="0">
                <a:solidFill>
                  <a:srgbClr val="000000"/>
                </a:solidFill>
              </a:rPr>
              <a:t>FAST03: Email Address 	</a:t>
            </a:r>
          </a:p>
          <a:p>
            <a:endParaRPr lang="en-MY" dirty="0"/>
          </a:p>
          <a:p>
            <a:r>
              <a:rPr lang="en-MY" dirty="0"/>
              <a:t>If select FAST01, Proxy Data field need to grey off.</a:t>
            </a:r>
          </a:p>
          <a:p>
            <a:r>
              <a:rPr lang="en-MY" dirty="0"/>
              <a:t>If select FAST02 or FAST03, </a:t>
            </a:r>
            <a:r>
              <a:rPr lang="en-MY" dirty="0" err="1"/>
              <a:t>Acc</a:t>
            </a:r>
            <a:r>
              <a:rPr lang="en-MY" dirty="0"/>
              <a:t> number and bank need to grey off.</a:t>
            </a:r>
          </a:p>
          <a:p>
            <a:endParaRPr lang="en-MY" dirty="0"/>
          </a:p>
          <a:p>
            <a:r>
              <a:rPr lang="en-MY" dirty="0"/>
              <a:t>Bank list can use back </a:t>
            </a:r>
            <a:r>
              <a:rPr lang="en-MY" b="1" i="0" dirty="0" err="1">
                <a:effectLst/>
              </a:rPr>
              <a:t>retrieveBankList</a:t>
            </a:r>
            <a:r>
              <a:rPr lang="en-MY" b="1" i="0" dirty="0">
                <a:effectLst/>
              </a:rPr>
              <a:t> </a:t>
            </a:r>
            <a:r>
              <a:rPr lang="en-MY" i="0" dirty="0">
                <a:effectLst/>
              </a:rPr>
              <a:t>but need to enhance to support </a:t>
            </a:r>
            <a:r>
              <a:rPr lang="en-MY" i="0" dirty="0" err="1">
                <a:effectLst/>
              </a:rPr>
              <a:t>prd_cd</a:t>
            </a:r>
            <a:r>
              <a:rPr lang="en-MY" i="0" dirty="0">
                <a:effectLst/>
              </a:rPr>
              <a:t> FAST</a:t>
            </a:r>
          </a:p>
          <a:p>
            <a:endParaRPr lang="en-MY" b="1" dirty="0"/>
          </a:p>
          <a:p>
            <a:r>
              <a:rPr lang="en-MY" dirty="0"/>
              <a:t>Press CONTINUE, call Omni new API (</a:t>
            </a:r>
            <a:r>
              <a:rPr lang="en-MY" b="1" dirty="0"/>
              <a:t>10.29 Inquiry Transaction BIFAST</a:t>
            </a:r>
            <a:r>
              <a:rPr lang="en-MY" dirty="0"/>
              <a:t>) to verify proxy/Account.  </a:t>
            </a:r>
            <a:r>
              <a:rPr lang="en-MY" dirty="0">
                <a:solidFill>
                  <a:srgbClr val="FFC000"/>
                </a:solidFill>
              </a:rPr>
              <a:t>(Still asking OCBC)</a:t>
            </a:r>
          </a:p>
          <a:p>
            <a:endParaRPr lang="en-MY" dirty="0">
              <a:solidFill>
                <a:srgbClr val="FFC000"/>
              </a:solidFill>
            </a:endParaRPr>
          </a:p>
          <a:p>
            <a:r>
              <a:rPr lang="en-MY" dirty="0">
                <a:solidFill>
                  <a:srgbClr val="FF0000"/>
                </a:solidFill>
              </a:rPr>
              <a:t>FE needs to call add bene BAU flow. </a:t>
            </a:r>
          </a:p>
        </p:txBody>
      </p:sp>
    </p:spTree>
    <p:extLst>
      <p:ext uri="{BB962C8B-B14F-4D97-AF65-F5344CB8AC3E}">
        <p14:creationId xmlns:p14="http://schemas.microsoft.com/office/powerpoint/2010/main" val="308166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977A54-DAD4-492F-870B-BB5043DB6A2B}"/>
              </a:ext>
            </a:extLst>
          </p:cNvPr>
          <p:cNvSpPr>
            <a:spLocks noGrp="1"/>
          </p:cNvSpPr>
          <p:nvPr>
            <p:ph type="title"/>
          </p:nvPr>
        </p:nvSpPr>
        <p:spPr>
          <a:xfrm>
            <a:off x="838200" y="225762"/>
            <a:ext cx="10515600" cy="627699"/>
          </a:xfrm>
        </p:spPr>
        <p:txBody>
          <a:bodyPr>
            <a:normAutofit/>
          </a:bodyPr>
          <a:lstStyle/>
          <a:p>
            <a:r>
              <a:rPr lang="en-US" sz="3200" dirty="0"/>
              <a:t>BI FAST Manage Bene</a:t>
            </a:r>
            <a:endParaRPr lang="en-MY" sz="3200" dirty="0"/>
          </a:p>
        </p:txBody>
      </p:sp>
      <p:sp>
        <p:nvSpPr>
          <p:cNvPr id="5" name="TextBox 4">
            <a:extLst>
              <a:ext uri="{FF2B5EF4-FFF2-40B4-BE49-F238E27FC236}">
                <a16:creationId xmlns:a16="http://schemas.microsoft.com/office/drawing/2014/main" id="{65414220-CF9B-4EC3-B942-DFD2AB556A0F}"/>
              </a:ext>
            </a:extLst>
          </p:cNvPr>
          <p:cNvSpPr txBox="1"/>
          <p:nvPr/>
        </p:nvSpPr>
        <p:spPr>
          <a:xfrm>
            <a:off x="488367" y="970794"/>
            <a:ext cx="7179022" cy="923330"/>
          </a:xfrm>
          <a:prstGeom prst="rect">
            <a:avLst/>
          </a:prstGeom>
          <a:noFill/>
          <a:ln>
            <a:solidFill>
              <a:schemeClr val="tx1"/>
            </a:solidFill>
          </a:ln>
        </p:spPr>
        <p:txBody>
          <a:bodyPr wrap="square" rtlCol="0">
            <a:spAutoFit/>
          </a:bodyPr>
          <a:lstStyle/>
          <a:p>
            <a:r>
              <a:rPr lang="en-US" dirty="0">
                <a:solidFill>
                  <a:srgbClr val="FFC000"/>
                </a:solidFill>
              </a:rPr>
              <a:t>BI FAST have View, Edit and Delete bene flow. Click on FUND TRANSFER in view bene will go through Source of fund, source of charges fund then follow by input page.</a:t>
            </a:r>
            <a:endParaRPr lang="en-MY" dirty="0">
              <a:solidFill>
                <a:srgbClr val="FFC000"/>
              </a:solidFill>
            </a:endParaRPr>
          </a:p>
        </p:txBody>
      </p:sp>
      <p:grpSp>
        <p:nvGrpSpPr>
          <p:cNvPr id="6" name="Group 5">
            <a:extLst>
              <a:ext uri="{FF2B5EF4-FFF2-40B4-BE49-F238E27FC236}">
                <a16:creationId xmlns:a16="http://schemas.microsoft.com/office/drawing/2014/main" id="{7091AC98-E103-42F9-A65C-CE3516D88BA8}"/>
              </a:ext>
            </a:extLst>
          </p:cNvPr>
          <p:cNvGrpSpPr/>
          <p:nvPr/>
        </p:nvGrpSpPr>
        <p:grpSpPr>
          <a:xfrm>
            <a:off x="320188" y="1839991"/>
            <a:ext cx="3594188" cy="4792247"/>
            <a:chOff x="9158119" y="828675"/>
            <a:chExt cx="3594188" cy="4792247"/>
          </a:xfrm>
        </p:grpSpPr>
        <p:pic>
          <p:nvPicPr>
            <p:cNvPr id="7" name="Picture 1">
              <a:extLst>
                <a:ext uri="{FF2B5EF4-FFF2-40B4-BE49-F238E27FC236}">
                  <a16:creationId xmlns:a16="http://schemas.microsoft.com/office/drawing/2014/main" id="{16135EDE-9CCB-4B31-8674-017C8BB75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119" y="828675"/>
              <a:ext cx="3594188" cy="479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EB3B2D26-C5D3-4C21-8E2D-D9E990E2D7D8}"/>
                </a:ext>
              </a:extLst>
            </p:cNvPr>
            <p:cNvSpPr>
              <a:spLocks/>
            </p:cNvSpPr>
            <p:nvPr/>
          </p:nvSpPr>
          <p:spPr bwMode="auto">
            <a:xfrm>
              <a:off x="9220811" y="1414709"/>
              <a:ext cx="2660039" cy="585772"/>
            </a:xfrm>
            <a:prstGeom prst="roundRect">
              <a:avLst>
                <a:gd name="adj" fmla="val 16667"/>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MY" sz="1200" dirty="0"/>
            </a:p>
          </p:txBody>
        </p:sp>
      </p:grpSp>
      <p:grpSp>
        <p:nvGrpSpPr>
          <p:cNvPr id="9" name="Group 8">
            <a:extLst>
              <a:ext uri="{FF2B5EF4-FFF2-40B4-BE49-F238E27FC236}">
                <a16:creationId xmlns:a16="http://schemas.microsoft.com/office/drawing/2014/main" id="{A56F52B3-9E19-45FB-ADFB-5660CFEAF456}"/>
              </a:ext>
            </a:extLst>
          </p:cNvPr>
          <p:cNvGrpSpPr/>
          <p:nvPr/>
        </p:nvGrpSpPr>
        <p:grpSpPr>
          <a:xfrm>
            <a:off x="4222957" y="1738194"/>
            <a:ext cx="4049509" cy="5049975"/>
            <a:chOff x="14765541" y="884100"/>
            <a:chExt cx="4049509" cy="5049975"/>
          </a:xfrm>
        </p:grpSpPr>
        <p:pic>
          <p:nvPicPr>
            <p:cNvPr id="10" name="Picture 9">
              <a:extLst>
                <a:ext uri="{FF2B5EF4-FFF2-40B4-BE49-F238E27FC236}">
                  <a16:creationId xmlns:a16="http://schemas.microsoft.com/office/drawing/2014/main" id="{8DE811F7-7A97-4233-B2CD-0695BF9ED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5541" y="884100"/>
              <a:ext cx="4049509" cy="50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8">
              <a:extLst>
                <a:ext uri="{FF2B5EF4-FFF2-40B4-BE49-F238E27FC236}">
                  <a16:creationId xmlns:a16="http://schemas.microsoft.com/office/drawing/2014/main" id="{CB4C12A7-5095-467D-9CCC-323F2F34D91D}"/>
                </a:ext>
              </a:extLst>
            </p:cNvPr>
            <p:cNvSpPr>
              <a:spLocks/>
            </p:cNvSpPr>
            <p:nvPr/>
          </p:nvSpPr>
          <p:spPr bwMode="auto">
            <a:xfrm>
              <a:off x="14859611" y="1433759"/>
              <a:ext cx="2660039" cy="585772"/>
            </a:xfrm>
            <a:prstGeom prst="roundRect">
              <a:avLst>
                <a:gd name="adj" fmla="val 16667"/>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MY" sz="1200" dirty="0"/>
            </a:p>
          </p:txBody>
        </p:sp>
      </p:grpSp>
      <p:pic>
        <p:nvPicPr>
          <p:cNvPr id="12" name="Picture 3">
            <a:extLst>
              <a:ext uri="{FF2B5EF4-FFF2-40B4-BE49-F238E27FC236}">
                <a16:creationId xmlns:a16="http://schemas.microsoft.com/office/drawing/2014/main" id="{D96F1568-BF73-41E4-9CAC-D194421C0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806" y="788128"/>
            <a:ext cx="2221602" cy="583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E1D99F60-9482-403F-A211-72FCF1EAC2DC}"/>
              </a:ext>
            </a:extLst>
          </p:cNvPr>
          <p:cNvSpPr/>
          <p:nvPr/>
        </p:nvSpPr>
        <p:spPr>
          <a:xfrm>
            <a:off x="3714207" y="2986587"/>
            <a:ext cx="627018" cy="923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Arrow: Right 12">
            <a:extLst>
              <a:ext uri="{FF2B5EF4-FFF2-40B4-BE49-F238E27FC236}">
                <a16:creationId xmlns:a16="http://schemas.microsoft.com/office/drawing/2014/main" id="{57430364-0741-4390-B724-C11E22D1BC8A}"/>
              </a:ext>
            </a:extLst>
          </p:cNvPr>
          <p:cNvSpPr/>
          <p:nvPr/>
        </p:nvSpPr>
        <p:spPr>
          <a:xfrm>
            <a:off x="8123052" y="2986587"/>
            <a:ext cx="627018" cy="923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20866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50E407-6E6F-4639-A30A-B5ECDA73B823}"/>
              </a:ext>
            </a:extLst>
          </p:cNvPr>
          <p:cNvSpPr>
            <a:spLocks noGrp="1"/>
          </p:cNvSpPr>
          <p:nvPr>
            <p:ph type="title"/>
          </p:nvPr>
        </p:nvSpPr>
        <p:spPr>
          <a:xfrm>
            <a:off x="838200" y="225762"/>
            <a:ext cx="10515600" cy="627699"/>
          </a:xfrm>
        </p:spPr>
        <p:txBody>
          <a:bodyPr>
            <a:normAutofit/>
          </a:bodyPr>
          <a:lstStyle/>
          <a:p>
            <a:r>
              <a:rPr lang="en-US" sz="3200" dirty="0"/>
              <a:t>BI FAST Manage Recurring</a:t>
            </a:r>
            <a:endParaRPr lang="en-MY" sz="3200" dirty="0"/>
          </a:p>
        </p:txBody>
      </p:sp>
      <p:sp>
        <p:nvSpPr>
          <p:cNvPr id="5" name="TextBox 4">
            <a:extLst>
              <a:ext uri="{FF2B5EF4-FFF2-40B4-BE49-F238E27FC236}">
                <a16:creationId xmlns:a16="http://schemas.microsoft.com/office/drawing/2014/main" id="{C61D0B25-1856-4722-BD6C-C8A7F4AA238A}"/>
              </a:ext>
            </a:extLst>
          </p:cNvPr>
          <p:cNvSpPr txBox="1"/>
          <p:nvPr/>
        </p:nvSpPr>
        <p:spPr>
          <a:xfrm>
            <a:off x="949394" y="1208368"/>
            <a:ext cx="5809214" cy="369332"/>
          </a:xfrm>
          <a:prstGeom prst="rect">
            <a:avLst/>
          </a:prstGeom>
          <a:noFill/>
          <a:ln>
            <a:solidFill>
              <a:schemeClr val="tx1"/>
            </a:solidFill>
          </a:ln>
        </p:spPr>
        <p:txBody>
          <a:bodyPr wrap="square" rtlCol="0">
            <a:spAutoFit/>
          </a:bodyPr>
          <a:lstStyle/>
          <a:p>
            <a:r>
              <a:rPr lang="en-US" dirty="0">
                <a:solidFill>
                  <a:srgbClr val="FFC000"/>
                </a:solidFill>
              </a:rPr>
              <a:t>Only add transfer type into it</a:t>
            </a:r>
            <a:endParaRPr lang="en-MY" dirty="0">
              <a:solidFill>
                <a:srgbClr val="FFC000"/>
              </a:solidFill>
            </a:endParaRPr>
          </a:p>
        </p:txBody>
      </p:sp>
    </p:spTree>
    <p:extLst>
      <p:ext uri="{BB962C8B-B14F-4D97-AF65-F5344CB8AC3E}">
        <p14:creationId xmlns:p14="http://schemas.microsoft.com/office/powerpoint/2010/main" val="424380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9295D1-2091-45E5-9B3A-5BDE3DCFF802}"/>
              </a:ext>
            </a:extLst>
          </p:cNvPr>
          <p:cNvSpPr>
            <a:spLocks noGrp="1"/>
          </p:cNvSpPr>
          <p:nvPr>
            <p:ph type="title"/>
          </p:nvPr>
        </p:nvSpPr>
        <p:spPr>
          <a:xfrm>
            <a:off x="838200" y="225762"/>
            <a:ext cx="10515600" cy="627699"/>
          </a:xfrm>
        </p:spPr>
        <p:txBody>
          <a:bodyPr>
            <a:normAutofit/>
          </a:bodyPr>
          <a:lstStyle/>
          <a:p>
            <a:r>
              <a:rPr lang="en-US" sz="3200" dirty="0"/>
              <a:t>BI FAST Transaction Summary</a:t>
            </a:r>
            <a:endParaRPr lang="en-MY" sz="3200" dirty="0"/>
          </a:p>
        </p:txBody>
      </p:sp>
      <p:pic>
        <p:nvPicPr>
          <p:cNvPr id="8194" name="Picture 1">
            <a:extLst>
              <a:ext uri="{FF2B5EF4-FFF2-40B4-BE49-F238E27FC236}">
                <a16:creationId xmlns:a16="http://schemas.microsoft.com/office/drawing/2014/main" id="{85F0043D-931F-4E4F-9444-ACFC9B553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98" y="1020544"/>
            <a:ext cx="2446889" cy="48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26DD9D43-1494-487D-8E64-9C2874508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780" y="1212701"/>
            <a:ext cx="3393234" cy="46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
            <a:extLst>
              <a:ext uri="{FF2B5EF4-FFF2-40B4-BE49-F238E27FC236}">
                <a16:creationId xmlns:a16="http://schemas.microsoft.com/office/drawing/2014/main" id="{C6D9F6C8-A81B-4A60-ACF2-E0E8882EF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2307" y="853460"/>
            <a:ext cx="2786006" cy="569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0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33E7F4-B36D-46A5-BA0E-69BB627D4948}"/>
              </a:ext>
            </a:extLst>
          </p:cNvPr>
          <p:cNvSpPr>
            <a:spLocks noGrp="1"/>
          </p:cNvSpPr>
          <p:nvPr>
            <p:ph type="title"/>
          </p:nvPr>
        </p:nvSpPr>
        <p:spPr>
          <a:xfrm>
            <a:off x="838200" y="225762"/>
            <a:ext cx="10515600" cy="627699"/>
          </a:xfrm>
        </p:spPr>
        <p:txBody>
          <a:bodyPr>
            <a:normAutofit/>
          </a:bodyPr>
          <a:lstStyle/>
          <a:p>
            <a:r>
              <a:rPr lang="en-US" sz="3200" dirty="0"/>
              <a:t>BI FAST Transaction Summary</a:t>
            </a:r>
            <a:endParaRPr lang="en-MY" sz="3200" dirty="0"/>
          </a:p>
        </p:txBody>
      </p:sp>
      <p:sp>
        <p:nvSpPr>
          <p:cNvPr id="5" name="TextBox 4">
            <a:extLst>
              <a:ext uri="{FF2B5EF4-FFF2-40B4-BE49-F238E27FC236}">
                <a16:creationId xmlns:a16="http://schemas.microsoft.com/office/drawing/2014/main" id="{5C1C0C07-0BEF-46B4-BC8E-527E361AE2D4}"/>
              </a:ext>
            </a:extLst>
          </p:cNvPr>
          <p:cNvSpPr txBox="1"/>
          <p:nvPr/>
        </p:nvSpPr>
        <p:spPr>
          <a:xfrm>
            <a:off x="551828" y="969829"/>
            <a:ext cx="11361875" cy="56326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Involve Manual and Non Bulk file upload View Transactions layer</a:t>
            </a:r>
          </a:p>
          <a:p>
            <a:pPr marL="285750" indent="-285750">
              <a:buFont typeface="Arial" panose="020B0604020202020204" pitchFamily="34" charset="0"/>
              <a:buChar char="•"/>
            </a:pPr>
            <a:r>
              <a:rPr lang="en-US" dirty="0"/>
              <a:t>Transaction Type in filter need to add </a:t>
            </a:r>
            <a:r>
              <a:rPr lang="en-ID" sz="1800" dirty="0">
                <a:solidFill>
                  <a:srgbClr val="000000"/>
                </a:solidFill>
                <a:effectLst/>
                <a:ea typeface="Calibri" panose="020F0502020204030204" pitchFamily="34" charset="0"/>
              </a:rPr>
              <a:t>BI-FAST</a:t>
            </a:r>
            <a:endParaRPr lang="en-US" dirty="0"/>
          </a:p>
          <a:p>
            <a:pPr marL="285750" indent="-285750">
              <a:buFont typeface="Arial" panose="020B0604020202020204" pitchFamily="34" charset="0"/>
              <a:buChar char="•"/>
            </a:pPr>
            <a:r>
              <a:rPr lang="en-MY" dirty="0"/>
              <a:t>BI-FAST transaction summary layout is following Online Transfer.</a:t>
            </a:r>
          </a:p>
          <a:p>
            <a:pPr marL="285750" indent="-285750">
              <a:buFont typeface="Arial" panose="020B0604020202020204" pitchFamily="34" charset="0"/>
              <a:buChar char="•"/>
            </a:pPr>
            <a:r>
              <a:rPr lang="en-MY" dirty="0"/>
              <a:t>Receipt Screen is following the fund transfer receipt.</a:t>
            </a:r>
          </a:p>
          <a:p>
            <a:pPr lvl="0">
              <a:lnSpc>
                <a:spcPct val="107000"/>
              </a:lnSpc>
            </a:pPr>
            <a:endParaRPr lang="en-ID" sz="1800" u="sng" dirty="0">
              <a:solidFill>
                <a:srgbClr val="000000"/>
              </a:solidFill>
              <a:effectLst/>
              <a:ea typeface="Calibri" panose="020F0502020204030204" pitchFamily="34" charset="0"/>
              <a:cs typeface="Times New Roman" panose="02020603050405020304" pitchFamily="18" charset="0"/>
            </a:endParaRPr>
          </a:p>
          <a:p>
            <a:pPr lvl="0">
              <a:lnSpc>
                <a:spcPct val="107000"/>
              </a:lnSpc>
            </a:pPr>
            <a:r>
              <a:rPr lang="en-ID" sz="1800" u="sng" dirty="0">
                <a:solidFill>
                  <a:srgbClr val="000000"/>
                </a:solidFill>
                <a:effectLst/>
                <a:ea typeface="Calibri" panose="020F0502020204030204" pitchFamily="34" charset="0"/>
                <a:cs typeface="Times New Roman" panose="02020603050405020304" pitchFamily="18" charset="0"/>
              </a:rPr>
              <a:t>TRANSACTION INFORMATION</a:t>
            </a:r>
            <a:r>
              <a:rPr lang="en-ID" sz="1800" dirty="0">
                <a:solidFill>
                  <a:srgbClr val="000000"/>
                </a:solidFill>
                <a:effectLst/>
                <a:ea typeface="Calibri" panose="020F0502020204030204" pitchFamily="34" charset="0"/>
                <a:cs typeface="Times New Roman" panose="02020603050405020304" pitchFamily="18" charset="0"/>
              </a:rPr>
              <a:t> will display information (in a row):</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b="1">
                <a:solidFill>
                  <a:srgbClr val="000000"/>
                </a:solidFill>
                <a:effectLst/>
                <a:ea typeface="Calibri" panose="020F0502020204030204" pitchFamily="34" charset="0"/>
                <a:cs typeface="Times New Roman" panose="02020603050405020304" pitchFamily="18" charset="0"/>
              </a:rPr>
              <a:t>Amount</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b="1" dirty="0">
                <a:solidFill>
                  <a:srgbClr val="000000"/>
                </a:solidFill>
                <a:effectLst/>
                <a:ea typeface="Calibri" panose="020F0502020204030204" pitchFamily="34" charset="0"/>
                <a:cs typeface="Times New Roman" panose="02020603050405020304" pitchFamily="18" charset="0"/>
              </a:rPr>
              <a:t>Value Date</a:t>
            </a:r>
            <a:endParaRPr lang="en-MY" sz="1800" b="1"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b="1" dirty="0">
                <a:solidFill>
                  <a:srgbClr val="000000"/>
                </a:solidFill>
                <a:effectLst/>
                <a:ea typeface="Calibri" panose="020F0502020204030204" pitchFamily="34" charset="0"/>
                <a:cs typeface="Times New Roman" panose="02020603050405020304" pitchFamily="18" charset="0"/>
              </a:rPr>
              <a:t>Customer Ref No.</a:t>
            </a:r>
            <a:endParaRPr lang="en-MY" sz="1800" b="1"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b="1" dirty="0">
                <a:solidFill>
                  <a:srgbClr val="000000"/>
                </a:solidFill>
                <a:effectLst/>
                <a:ea typeface="Calibri" panose="020F0502020204030204" pitchFamily="34" charset="0"/>
                <a:cs typeface="Times New Roman" panose="02020603050405020304" pitchFamily="18" charset="0"/>
              </a:rPr>
              <a:t>Remark</a:t>
            </a:r>
            <a:endParaRPr lang="en-MY" sz="1800" b="1"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Additional Remarks</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b="1" dirty="0">
                <a:solidFill>
                  <a:srgbClr val="000000"/>
                </a:solidFill>
                <a:effectLst/>
                <a:ea typeface="Calibri" panose="020F0502020204030204" pitchFamily="34" charset="0"/>
                <a:cs typeface="Times New Roman" panose="02020603050405020304" pitchFamily="18" charset="0"/>
              </a:rPr>
              <a:t>Sender Name (On Behalf Of)</a:t>
            </a:r>
            <a:endParaRPr lang="en-MY" sz="1800" b="1"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b="1" dirty="0">
                <a:solidFill>
                  <a:srgbClr val="000000"/>
                </a:solidFill>
                <a:effectLst/>
                <a:ea typeface="Calibri" panose="020F0502020204030204" pitchFamily="34" charset="0"/>
                <a:cs typeface="Times New Roman" panose="02020603050405020304" pitchFamily="18" charset="0"/>
              </a:rPr>
              <a:t>Transfer Frequency</a:t>
            </a:r>
            <a:endParaRPr lang="en-MY" sz="1800" b="1"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Transaction Every (Will be displayed if Transaction Frequency = Weekly or Monthly) </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Start Date (Will be displayed if Transaction Frequency = Weekly or Monthly)</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End Date (Will be displayed if Transaction Frequency = Weekly or Monthly)</a:t>
            </a:r>
            <a:endParaRPr lang="en-MY" sz="1800" dirty="0">
              <a:effectLst/>
              <a:ea typeface="Calibri" panose="020F0502020204030204" pitchFamily="34" charset="0"/>
              <a:cs typeface="Times New Roman" panose="02020603050405020304" pitchFamily="18" charset="0"/>
            </a:endParaRPr>
          </a:p>
          <a:p>
            <a:pPr lvl="0">
              <a:lnSpc>
                <a:spcPct val="107000"/>
              </a:lnSpc>
            </a:pPr>
            <a:r>
              <a:rPr lang="en-ID" sz="1800" u="sng" dirty="0">
                <a:solidFill>
                  <a:srgbClr val="000000"/>
                </a:solidFill>
                <a:effectLst/>
                <a:ea typeface="Calibri" panose="020F0502020204030204" pitchFamily="34" charset="0"/>
                <a:cs typeface="Times New Roman" panose="02020603050405020304" pitchFamily="18" charset="0"/>
              </a:rPr>
              <a:t>NOTIFICATION SETTINGS </a:t>
            </a:r>
            <a:r>
              <a:rPr lang="en-ID" sz="1800" dirty="0">
                <a:solidFill>
                  <a:srgbClr val="000000"/>
                </a:solidFill>
                <a:effectLst/>
                <a:ea typeface="Calibri" panose="020F0502020204030204" pitchFamily="34" charset="0"/>
                <a:cs typeface="Times New Roman" panose="02020603050405020304" pitchFamily="18" charset="0"/>
              </a:rPr>
              <a:t>will display information (in a row):</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Notify Recipient</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Notify Sender</a:t>
            </a:r>
            <a:endParaRPr lang="en-MY" dirty="0"/>
          </a:p>
        </p:txBody>
      </p:sp>
    </p:spTree>
    <p:extLst>
      <p:ext uri="{BB962C8B-B14F-4D97-AF65-F5344CB8AC3E}">
        <p14:creationId xmlns:p14="http://schemas.microsoft.com/office/powerpoint/2010/main" val="297601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D4719AE-97BE-4251-B472-BF3804303E98}"/>
              </a:ext>
            </a:extLst>
          </p:cNvPr>
          <p:cNvGraphicFramePr>
            <a:graphicFrameLocks noGrp="1"/>
          </p:cNvGraphicFramePr>
          <p:nvPr>
            <p:extLst>
              <p:ext uri="{D42A27DB-BD31-4B8C-83A1-F6EECF244321}">
                <p14:modId xmlns:p14="http://schemas.microsoft.com/office/powerpoint/2010/main" val="2422598029"/>
              </p:ext>
            </p:extLst>
          </p:nvPr>
        </p:nvGraphicFramePr>
        <p:xfrm>
          <a:off x="679569" y="533869"/>
          <a:ext cx="10206734" cy="5323228"/>
        </p:xfrm>
        <a:graphic>
          <a:graphicData uri="http://schemas.openxmlformats.org/drawingml/2006/table">
            <a:tbl>
              <a:tblPr firstRow="1" firstCol="1" bandRow="1">
                <a:tableStyleId>{5C22544A-7EE6-4342-B048-85BDC9FD1C3A}</a:tableStyleId>
              </a:tblPr>
              <a:tblGrid>
                <a:gridCol w="437928">
                  <a:extLst>
                    <a:ext uri="{9D8B030D-6E8A-4147-A177-3AD203B41FA5}">
                      <a16:colId xmlns:a16="http://schemas.microsoft.com/office/drawing/2014/main" val="1526668383"/>
                    </a:ext>
                  </a:extLst>
                </a:gridCol>
                <a:gridCol w="5487686">
                  <a:extLst>
                    <a:ext uri="{9D8B030D-6E8A-4147-A177-3AD203B41FA5}">
                      <a16:colId xmlns:a16="http://schemas.microsoft.com/office/drawing/2014/main" val="867306204"/>
                    </a:ext>
                  </a:extLst>
                </a:gridCol>
                <a:gridCol w="4281120">
                  <a:extLst>
                    <a:ext uri="{9D8B030D-6E8A-4147-A177-3AD203B41FA5}">
                      <a16:colId xmlns:a16="http://schemas.microsoft.com/office/drawing/2014/main" val="202877997"/>
                    </a:ext>
                  </a:extLst>
                </a:gridCol>
              </a:tblGrid>
              <a:tr h="211756">
                <a:tc>
                  <a:txBody>
                    <a:bodyPr/>
                    <a:lstStyle/>
                    <a:p>
                      <a:pPr marL="0" marR="0" algn="ctr">
                        <a:lnSpc>
                          <a:spcPct val="107000"/>
                        </a:lnSpc>
                        <a:spcBef>
                          <a:spcPts val="0"/>
                        </a:spcBef>
                        <a:spcAft>
                          <a:spcPts val="0"/>
                        </a:spcAft>
                      </a:pPr>
                      <a:r>
                        <a:rPr lang="en-ID" sz="1200" dirty="0">
                          <a:effectLst/>
                        </a:rPr>
                        <a:t>No</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D" sz="1200" dirty="0">
                          <a:effectLst/>
                        </a:rPr>
                        <a:t>ENG</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D" sz="1200" dirty="0">
                          <a:effectLst/>
                        </a:rPr>
                        <a:t>ID</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0677629"/>
                  </a:ext>
                </a:extLst>
              </a:tr>
              <a:tr h="433288">
                <a:tc>
                  <a:txBody>
                    <a:bodyPr/>
                    <a:lstStyle/>
                    <a:p>
                      <a:pPr marL="0" marR="0" algn="ctr">
                        <a:lnSpc>
                          <a:spcPct val="107000"/>
                        </a:lnSpc>
                        <a:spcBef>
                          <a:spcPts val="0"/>
                        </a:spcBef>
                        <a:spcAft>
                          <a:spcPts val="0"/>
                        </a:spcAft>
                      </a:pPr>
                      <a:r>
                        <a:rPr lang="en-ID" sz="1200">
                          <a:effectLst/>
                        </a:rPr>
                        <a:t>1</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MY" sz="1200">
                          <a:effectLst/>
                        </a:rPr>
                        <a:t>Fund transfers in IDR up to 250,000,000/transaction through Bank Indonesia (real time). Available at any time.</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6035" algn="l"/>
                        </a:tabLst>
                      </a:pPr>
                      <a:r>
                        <a:rPr lang="en-ID" sz="1200">
                          <a:effectLst/>
                        </a:rPr>
                        <a:t>Transfer dana dalam Rupiah sampai dengan Rp 250,000,000/transaksi. Layanan tersedia setiap saat.</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4813320"/>
                  </a:ext>
                </a:extLst>
              </a:tr>
              <a:tr h="211756">
                <a:tc>
                  <a:txBody>
                    <a:bodyPr/>
                    <a:lstStyle/>
                    <a:p>
                      <a:pPr marL="0" marR="0" algn="ctr">
                        <a:lnSpc>
                          <a:spcPct val="107000"/>
                        </a:lnSpc>
                        <a:spcBef>
                          <a:spcPts val="0"/>
                        </a:spcBef>
                        <a:spcAft>
                          <a:spcPts val="0"/>
                        </a:spcAft>
                      </a:pPr>
                      <a:r>
                        <a:rPr lang="en-ID" sz="1200">
                          <a:effectLst/>
                        </a:rPr>
                        <a:t>2</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Select Source of Fund</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Pilih Sumber Dana</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2199952"/>
                  </a:ext>
                </a:extLst>
              </a:tr>
              <a:tr h="211756">
                <a:tc>
                  <a:txBody>
                    <a:bodyPr/>
                    <a:lstStyle/>
                    <a:p>
                      <a:pPr marL="0" marR="0" algn="ctr">
                        <a:lnSpc>
                          <a:spcPct val="107000"/>
                        </a:lnSpc>
                        <a:spcBef>
                          <a:spcPts val="0"/>
                        </a:spcBef>
                        <a:spcAft>
                          <a:spcPts val="0"/>
                        </a:spcAft>
                      </a:pPr>
                      <a:r>
                        <a:rPr lang="en-ID" sz="1200">
                          <a:effectLst/>
                        </a:rPr>
                        <a:t>3</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Select Source of Charges Fund</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Pilih Sumber Dana Biaya</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3510587"/>
                  </a:ext>
                </a:extLst>
              </a:tr>
              <a:tr h="211756">
                <a:tc>
                  <a:txBody>
                    <a:bodyPr/>
                    <a:lstStyle/>
                    <a:p>
                      <a:pPr marL="0" marR="0" algn="ctr">
                        <a:lnSpc>
                          <a:spcPct val="107000"/>
                        </a:lnSpc>
                        <a:spcBef>
                          <a:spcPts val="0"/>
                        </a:spcBef>
                        <a:spcAft>
                          <a:spcPts val="0"/>
                        </a:spcAft>
                      </a:pPr>
                      <a:r>
                        <a:rPr lang="en-ID" sz="1200">
                          <a:effectLst/>
                        </a:rPr>
                        <a:t>4</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dirty="0">
                          <a:effectLst/>
                        </a:rPr>
                        <a:t>Select Destination Account</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Pilih Rekening Tujuan</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2091019"/>
                  </a:ext>
                </a:extLst>
              </a:tr>
              <a:tr h="211756">
                <a:tc>
                  <a:txBody>
                    <a:bodyPr/>
                    <a:lstStyle/>
                    <a:p>
                      <a:pPr marL="0" marR="0" algn="ctr">
                        <a:lnSpc>
                          <a:spcPct val="107000"/>
                        </a:lnSpc>
                        <a:spcBef>
                          <a:spcPts val="0"/>
                        </a:spcBef>
                        <a:spcAft>
                          <a:spcPts val="0"/>
                        </a:spcAft>
                      </a:pPr>
                      <a:r>
                        <a:rPr lang="en-ID" sz="1200">
                          <a:effectLst/>
                        </a:rPr>
                        <a:t>5</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CONTINUE</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LANJUT</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8799803"/>
                  </a:ext>
                </a:extLst>
              </a:tr>
              <a:tr h="211756">
                <a:tc>
                  <a:txBody>
                    <a:bodyPr/>
                    <a:lstStyle/>
                    <a:p>
                      <a:pPr marL="0" marR="0" algn="ctr">
                        <a:lnSpc>
                          <a:spcPct val="107000"/>
                        </a:lnSpc>
                        <a:spcBef>
                          <a:spcPts val="0"/>
                        </a:spcBef>
                        <a:spcAft>
                          <a:spcPts val="0"/>
                        </a:spcAft>
                      </a:pPr>
                      <a:r>
                        <a:rPr lang="en-ID" sz="1200">
                          <a:effectLst/>
                        </a:rPr>
                        <a:t>6</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Source</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Sumber</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4775587"/>
                  </a:ext>
                </a:extLst>
              </a:tr>
              <a:tr h="211756">
                <a:tc>
                  <a:txBody>
                    <a:bodyPr/>
                    <a:lstStyle/>
                    <a:p>
                      <a:pPr marL="0" marR="0" algn="ctr">
                        <a:lnSpc>
                          <a:spcPct val="107000"/>
                        </a:lnSpc>
                        <a:spcBef>
                          <a:spcPts val="0"/>
                        </a:spcBef>
                        <a:spcAft>
                          <a:spcPts val="0"/>
                        </a:spcAft>
                      </a:pPr>
                      <a:r>
                        <a:rPr lang="en-ID" sz="1200">
                          <a:effectLst/>
                        </a:rPr>
                        <a:t>7</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Choose source of fund</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Pilih sumber dana</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3529467"/>
                  </a:ext>
                </a:extLst>
              </a:tr>
              <a:tr h="211756">
                <a:tc>
                  <a:txBody>
                    <a:bodyPr/>
                    <a:lstStyle/>
                    <a:p>
                      <a:pPr marL="0" marR="0" algn="ctr">
                        <a:lnSpc>
                          <a:spcPct val="107000"/>
                        </a:lnSpc>
                        <a:spcBef>
                          <a:spcPts val="0"/>
                        </a:spcBef>
                        <a:spcAft>
                          <a:spcPts val="0"/>
                        </a:spcAft>
                      </a:pPr>
                      <a:r>
                        <a:rPr lang="en-ID" sz="1200">
                          <a:effectLst/>
                        </a:rPr>
                        <a:t>8</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Choose source of charges fund</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Pilih sumber dana biaya</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7997260"/>
                  </a:ext>
                </a:extLst>
              </a:tr>
              <a:tr h="211756">
                <a:tc>
                  <a:txBody>
                    <a:bodyPr/>
                    <a:lstStyle/>
                    <a:p>
                      <a:pPr marL="0" marR="0" algn="ctr">
                        <a:lnSpc>
                          <a:spcPct val="107000"/>
                        </a:lnSpc>
                        <a:spcBef>
                          <a:spcPts val="0"/>
                        </a:spcBef>
                        <a:spcAft>
                          <a:spcPts val="0"/>
                        </a:spcAft>
                      </a:pPr>
                      <a:r>
                        <a:rPr lang="en-ID" sz="1200">
                          <a:effectLst/>
                        </a:rPr>
                        <a:t>9</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Type here to search</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Ketik di sini untuk pencarian</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47215"/>
                  </a:ext>
                </a:extLst>
              </a:tr>
              <a:tr h="211756">
                <a:tc>
                  <a:txBody>
                    <a:bodyPr/>
                    <a:lstStyle/>
                    <a:p>
                      <a:pPr marL="0" marR="0" algn="ctr">
                        <a:lnSpc>
                          <a:spcPct val="107000"/>
                        </a:lnSpc>
                        <a:spcBef>
                          <a:spcPts val="0"/>
                        </a:spcBef>
                        <a:spcAft>
                          <a:spcPts val="0"/>
                        </a:spcAft>
                      </a:pPr>
                      <a:r>
                        <a:rPr lang="en-ID" sz="1200">
                          <a:effectLst/>
                        </a:rPr>
                        <a:t>10</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dirty="0">
                          <a:effectLst/>
                        </a:rPr>
                        <a:t>Cancel</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Batal</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3410243"/>
                  </a:ext>
                </a:extLst>
              </a:tr>
              <a:tr h="211756">
                <a:tc>
                  <a:txBody>
                    <a:bodyPr/>
                    <a:lstStyle/>
                    <a:p>
                      <a:pPr marL="0" marR="0" algn="ctr">
                        <a:lnSpc>
                          <a:spcPct val="107000"/>
                        </a:lnSpc>
                        <a:spcBef>
                          <a:spcPts val="0"/>
                        </a:spcBef>
                        <a:spcAft>
                          <a:spcPts val="0"/>
                        </a:spcAft>
                      </a:pPr>
                      <a:r>
                        <a:rPr lang="en-ID" sz="1200">
                          <a:effectLst/>
                        </a:rPr>
                        <a:t>11</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CHARGES</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BIAYA</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4763894"/>
                  </a:ext>
                </a:extLst>
              </a:tr>
              <a:tr h="433288">
                <a:tc>
                  <a:txBody>
                    <a:bodyPr/>
                    <a:lstStyle/>
                    <a:p>
                      <a:pPr marL="0" marR="0" algn="ctr">
                        <a:lnSpc>
                          <a:spcPct val="107000"/>
                        </a:lnSpc>
                        <a:spcBef>
                          <a:spcPts val="0"/>
                        </a:spcBef>
                        <a:spcAft>
                          <a:spcPts val="0"/>
                        </a:spcAft>
                      </a:pPr>
                      <a:r>
                        <a:rPr lang="en-ID" sz="1200">
                          <a:effectLst/>
                        </a:rPr>
                        <a:t>12</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Charges account must be in the same CIF and same currency with Source of Fund</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Rekening biaya wajib menggunakan CIF yang sama dan mata uang yang sama dengan rekening sumber dana</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3941769"/>
                  </a:ext>
                </a:extLst>
              </a:tr>
              <a:tr h="211756">
                <a:tc>
                  <a:txBody>
                    <a:bodyPr/>
                    <a:lstStyle/>
                    <a:p>
                      <a:pPr marL="0" marR="0" algn="ctr">
                        <a:lnSpc>
                          <a:spcPct val="107000"/>
                        </a:lnSpc>
                        <a:spcBef>
                          <a:spcPts val="0"/>
                        </a:spcBef>
                        <a:spcAft>
                          <a:spcPts val="0"/>
                        </a:spcAft>
                      </a:pPr>
                      <a:r>
                        <a:rPr lang="en-ID" sz="1200">
                          <a:effectLst/>
                        </a:rPr>
                        <a:t>13</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Destination</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Tujuan</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158114"/>
                  </a:ext>
                </a:extLst>
              </a:tr>
              <a:tr h="211756">
                <a:tc>
                  <a:txBody>
                    <a:bodyPr/>
                    <a:lstStyle/>
                    <a:p>
                      <a:pPr marL="0" marR="0" algn="ctr">
                        <a:lnSpc>
                          <a:spcPct val="107000"/>
                        </a:lnSpc>
                        <a:spcBef>
                          <a:spcPts val="0"/>
                        </a:spcBef>
                        <a:spcAft>
                          <a:spcPts val="0"/>
                        </a:spcAft>
                      </a:pPr>
                      <a:r>
                        <a:rPr lang="en-ID" sz="1200">
                          <a:effectLst/>
                        </a:rPr>
                        <a:t>14</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Choose Destination</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Pilih tujuan</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87605"/>
                  </a:ext>
                </a:extLst>
              </a:tr>
              <a:tr h="211756">
                <a:tc>
                  <a:txBody>
                    <a:bodyPr/>
                    <a:lstStyle/>
                    <a:p>
                      <a:pPr marL="0" marR="0" algn="ctr">
                        <a:lnSpc>
                          <a:spcPct val="107000"/>
                        </a:lnSpc>
                        <a:spcBef>
                          <a:spcPts val="0"/>
                        </a:spcBef>
                        <a:spcAft>
                          <a:spcPts val="0"/>
                        </a:spcAft>
                      </a:pPr>
                      <a:r>
                        <a:rPr lang="en-ID" sz="1200">
                          <a:effectLst/>
                        </a:rPr>
                        <a:t>15</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MY SAVED BENEFICIARY</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DAFTAR PENERIMA TERSIMPAN</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270961"/>
                  </a:ext>
                </a:extLst>
              </a:tr>
              <a:tr h="211756">
                <a:tc>
                  <a:txBody>
                    <a:bodyPr/>
                    <a:lstStyle/>
                    <a:p>
                      <a:pPr marL="0" marR="0" algn="ctr">
                        <a:lnSpc>
                          <a:spcPct val="107000"/>
                        </a:lnSpc>
                        <a:spcBef>
                          <a:spcPts val="0"/>
                        </a:spcBef>
                        <a:spcAft>
                          <a:spcPts val="0"/>
                        </a:spcAft>
                      </a:pPr>
                      <a:r>
                        <a:rPr lang="en-ID" sz="1200">
                          <a:effectLst/>
                        </a:rPr>
                        <a:t>16</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Transfer to a new beneficiary</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Transfer ke penerima baru </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6942739"/>
                  </a:ext>
                </a:extLst>
              </a:tr>
              <a:tr h="211756">
                <a:tc>
                  <a:txBody>
                    <a:bodyPr/>
                    <a:lstStyle/>
                    <a:p>
                      <a:pPr marL="0" marR="0" algn="ctr">
                        <a:lnSpc>
                          <a:spcPct val="107000"/>
                        </a:lnSpc>
                        <a:spcBef>
                          <a:spcPts val="0"/>
                        </a:spcBef>
                        <a:spcAft>
                          <a:spcPts val="0"/>
                        </a:spcAft>
                      </a:pPr>
                      <a:r>
                        <a:rPr lang="en-ID" sz="1200">
                          <a:effectLst/>
                        </a:rPr>
                        <a:t>17</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Tap here to transfer to a new beneficiary</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Klik di sini untuk transfer ke penerima baru</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800324"/>
                  </a:ext>
                </a:extLst>
              </a:tr>
              <a:tr h="211756">
                <a:tc>
                  <a:txBody>
                    <a:bodyPr/>
                    <a:lstStyle/>
                    <a:p>
                      <a:pPr marL="0" marR="0" algn="ctr">
                        <a:lnSpc>
                          <a:spcPct val="107000"/>
                        </a:lnSpc>
                        <a:spcBef>
                          <a:spcPts val="0"/>
                        </a:spcBef>
                        <a:spcAft>
                          <a:spcPts val="0"/>
                        </a:spcAft>
                      </a:pPr>
                      <a:r>
                        <a:rPr lang="en-ID" sz="1200">
                          <a:effectLst/>
                        </a:rPr>
                        <a:t>18</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New Beneficiary</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Penerima Baru</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8615591"/>
                  </a:ext>
                </a:extLst>
              </a:tr>
              <a:tr h="433288">
                <a:tc>
                  <a:txBody>
                    <a:bodyPr/>
                    <a:lstStyle/>
                    <a:p>
                      <a:pPr marL="0" marR="0" algn="ctr">
                        <a:lnSpc>
                          <a:spcPct val="107000"/>
                        </a:lnSpc>
                        <a:spcBef>
                          <a:spcPts val="0"/>
                        </a:spcBef>
                        <a:spcAft>
                          <a:spcPts val="0"/>
                        </a:spcAft>
                      </a:pPr>
                      <a:r>
                        <a:rPr lang="en-ID" sz="1200">
                          <a:effectLst/>
                        </a:rPr>
                        <a:t>19</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Please enter the information below to transfer to a new beneficiary.</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Silakan masukkan informasi di bawah ini untuk transfer ke penerima baru.</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235217"/>
                  </a:ext>
                </a:extLst>
              </a:tr>
              <a:tr h="211756">
                <a:tc>
                  <a:txBody>
                    <a:bodyPr/>
                    <a:lstStyle/>
                    <a:p>
                      <a:pPr marL="0" marR="0" algn="ctr">
                        <a:lnSpc>
                          <a:spcPct val="107000"/>
                        </a:lnSpc>
                        <a:spcBef>
                          <a:spcPts val="0"/>
                        </a:spcBef>
                        <a:spcAft>
                          <a:spcPts val="0"/>
                        </a:spcAft>
                      </a:pPr>
                      <a:r>
                        <a:rPr lang="en-ID" sz="1200">
                          <a:effectLst/>
                        </a:rPr>
                        <a:t>20</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BENEFICIARY INFORMATION</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a:effectLst/>
                        </a:rPr>
                        <a:t>INFORMASI PENERIMA</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1157521"/>
                  </a:ext>
                </a:extLst>
              </a:tr>
              <a:tr h="211756">
                <a:tc>
                  <a:txBody>
                    <a:bodyPr/>
                    <a:lstStyle/>
                    <a:p>
                      <a:pPr marL="0" marR="0" algn="ctr">
                        <a:lnSpc>
                          <a:spcPct val="107000"/>
                        </a:lnSpc>
                        <a:spcBef>
                          <a:spcPts val="0"/>
                        </a:spcBef>
                        <a:spcAft>
                          <a:spcPts val="0"/>
                        </a:spcAft>
                      </a:pPr>
                      <a:r>
                        <a:rPr lang="en-ID" sz="1200">
                          <a:effectLst/>
                        </a:rPr>
                        <a:t>21</a:t>
                      </a:r>
                      <a:endParaRPr lang="en-MY"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dirty="0">
                          <a:effectLst/>
                        </a:rPr>
                        <a:t>Beneficiary Type*</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200" dirty="0" err="1">
                          <a:effectLst/>
                        </a:rPr>
                        <a:t>Tipe</a:t>
                      </a:r>
                      <a:r>
                        <a:rPr lang="en-ID" sz="1200" dirty="0">
                          <a:effectLst/>
                        </a:rPr>
                        <a:t> </a:t>
                      </a:r>
                      <a:r>
                        <a:rPr lang="en-ID" sz="1200" dirty="0" err="1">
                          <a:effectLst/>
                        </a:rPr>
                        <a:t>Penerima</a:t>
                      </a:r>
                      <a:r>
                        <a:rPr lang="en-ID" sz="1200" dirty="0">
                          <a:effectLst/>
                        </a:rPr>
                        <a:t>*</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1129195"/>
                  </a:ext>
                </a:extLst>
              </a:tr>
            </a:tbl>
          </a:graphicData>
        </a:graphic>
      </p:graphicFrame>
    </p:spTree>
    <p:extLst>
      <p:ext uri="{BB962C8B-B14F-4D97-AF65-F5344CB8AC3E}">
        <p14:creationId xmlns:p14="http://schemas.microsoft.com/office/powerpoint/2010/main" val="33768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EADA86-ADD5-4DC7-ADC1-944753B8C584}"/>
              </a:ext>
            </a:extLst>
          </p:cNvPr>
          <p:cNvGraphicFramePr>
            <a:graphicFrameLocks noGrp="1"/>
          </p:cNvGraphicFramePr>
          <p:nvPr>
            <p:extLst>
              <p:ext uri="{D42A27DB-BD31-4B8C-83A1-F6EECF244321}">
                <p14:modId xmlns:p14="http://schemas.microsoft.com/office/powerpoint/2010/main" val="3083928835"/>
              </p:ext>
            </p:extLst>
          </p:nvPr>
        </p:nvGraphicFramePr>
        <p:xfrm>
          <a:off x="556054" y="457200"/>
          <a:ext cx="10565027" cy="5841608"/>
        </p:xfrm>
        <a:graphic>
          <a:graphicData uri="http://schemas.openxmlformats.org/drawingml/2006/table">
            <a:tbl>
              <a:tblPr firstRow="1" firstCol="1" bandRow="1">
                <a:tableStyleId>{5C22544A-7EE6-4342-B048-85BDC9FD1C3A}</a:tableStyleId>
              </a:tblPr>
              <a:tblGrid>
                <a:gridCol w="453301">
                  <a:extLst>
                    <a:ext uri="{9D8B030D-6E8A-4147-A177-3AD203B41FA5}">
                      <a16:colId xmlns:a16="http://schemas.microsoft.com/office/drawing/2014/main" val="428306852"/>
                    </a:ext>
                  </a:extLst>
                </a:gridCol>
                <a:gridCol w="5680323">
                  <a:extLst>
                    <a:ext uri="{9D8B030D-6E8A-4147-A177-3AD203B41FA5}">
                      <a16:colId xmlns:a16="http://schemas.microsoft.com/office/drawing/2014/main" val="303088521"/>
                    </a:ext>
                  </a:extLst>
                </a:gridCol>
                <a:gridCol w="4431403">
                  <a:extLst>
                    <a:ext uri="{9D8B030D-6E8A-4147-A177-3AD203B41FA5}">
                      <a16:colId xmlns:a16="http://schemas.microsoft.com/office/drawing/2014/main" val="900108654"/>
                    </a:ext>
                  </a:extLst>
                </a:gridCol>
              </a:tblGrid>
              <a:tr h="214522">
                <a:tc>
                  <a:txBody>
                    <a:bodyPr/>
                    <a:lstStyle/>
                    <a:p>
                      <a:pPr marL="0" marR="0" algn="ctr">
                        <a:lnSpc>
                          <a:spcPct val="107000"/>
                        </a:lnSpc>
                        <a:spcBef>
                          <a:spcPts val="0"/>
                        </a:spcBef>
                        <a:spcAft>
                          <a:spcPts val="0"/>
                        </a:spcAft>
                      </a:pPr>
                      <a:r>
                        <a:rPr lang="en-ID" sz="1200" dirty="0">
                          <a:effectLst/>
                        </a:rPr>
                        <a:t>No</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D" sz="1200" dirty="0">
                          <a:effectLst/>
                        </a:rPr>
                        <a:t>ENG</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D" sz="1200" dirty="0">
                          <a:effectLst/>
                        </a:rPr>
                        <a:t>ID</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0194138"/>
                  </a:ext>
                </a:extLst>
              </a:tr>
              <a:tr h="214522">
                <a:tc>
                  <a:txBody>
                    <a:bodyPr/>
                    <a:lstStyle/>
                    <a:p>
                      <a:pPr marL="0" marR="0" algn="ctr">
                        <a:lnSpc>
                          <a:spcPct val="107000"/>
                        </a:lnSpc>
                        <a:spcBef>
                          <a:spcPts val="0"/>
                        </a:spcBef>
                        <a:spcAft>
                          <a:spcPts val="0"/>
                        </a:spcAft>
                      </a:pPr>
                      <a:r>
                        <a:rPr lang="en-ID" sz="1000" dirty="0">
                          <a:effectLst/>
                          <a:latin typeface="Arial" panose="020B0604020202020204" pitchFamily="34" charset="0"/>
                          <a:ea typeface="Calibri" panose="020F0502020204030204" pitchFamily="34" charset="0"/>
                          <a:cs typeface="Times New Roman" panose="02020603050405020304" pitchFamily="18" charset="0"/>
                        </a:rPr>
                        <a:t>22</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Choose Type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Pilih Tipe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1535970"/>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23</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Proxy Data</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Data Proxy</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1884090"/>
                  </a:ext>
                </a:extLst>
              </a:tr>
              <a:tr h="438946">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24</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Input Email Address  or Mobile Phone Number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Masukkan Alamat Surat Elektronik atau Nomor Telepon Selular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3534710"/>
                  </a:ext>
                </a:extLst>
              </a:tr>
              <a:tr h="11122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25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b="1">
                          <a:effectLst/>
                          <a:latin typeface="Arial" panose="020B0604020202020204" pitchFamily="34" charset="0"/>
                          <a:ea typeface="Calibri" panose="020F0502020204030204" pitchFamily="34" charset="0"/>
                          <a:cs typeface="Times New Roman" panose="02020603050405020304" pitchFamily="18" charset="0"/>
                        </a:rPr>
                        <a:t>Email Address Format</a:t>
                      </a:r>
                      <a:r>
                        <a:rPr lang="en-ID" sz="1000">
                          <a:effectLst/>
                          <a:latin typeface="Arial" panose="020B0604020202020204" pitchFamily="34" charset="0"/>
                          <a:ea typeface="Calibri" panose="020F0502020204030204" pitchFamily="34" charset="0"/>
                          <a:cs typeface="Times New Roman" panose="02020603050405020304" pitchFamily="18" charset="0"/>
                        </a:rPr>
                        <a:t>: </a:t>
                      </a:r>
                      <a:r>
                        <a:rPr lang="en-ID" sz="10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user@domain.xxx</a:t>
                      </a:r>
                      <a:r>
                        <a:rPr lang="en-ID" sz="1000">
                          <a:effectLst/>
                          <a:latin typeface="Arial" panose="020B0604020202020204" pitchFamily="34" charset="0"/>
                          <a:ea typeface="Calibri" panose="020F0502020204030204" pitchFamily="34" charset="0"/>
                          <a:cs typeface="Times New Roman" panose="02020603050405020304" pitchFamily="18" charset="0"/>
                        </a:rPr>
                        <a:t>. Example:  </a:t>
                      </a:r>
                      <a:r>
                        <a:rPr lang="en-ID" sz="10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haris.bandi@gmail.com</a:t>
                      </a:r>
                      <a:r>
                        <a:rPr lang="en-ID" sz="1000">
                          <a:effectLst/>
                          <a:latin typeface="Arial" panose="020B0604020202020204" pitchFamily="34" charset="0"/>
                          <a:ea typeface="Calibri" panose="020F0502020204030204" pitchFamily="34" charset="0"/>
                          <a:cs typeface="Times New Roman" panose="02020603050405020304" pitchFamily="18" charset="0"/>
                        </a:rPr>
                        <a:t>.</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ID" sz="1000" b="1">
                          <a:effectLst/>
                          <a:latin typeface="Arial" panose="020B0604020202020204" pitchFamily="34" charset="0"/>
                          <a:ea typeface="Calibri" panose="020F0502020204030204" pitchFamily="34" charset="0"/>
                          <a:cs typeface="Times New Roman" panose="02020603050405020304" pitchFamily="18" charset="0"/>
                        </a:rPr>
                        <a:t>Mobile Phone Number Format</a:t>
                      </a:r>
                      <a:r>
                        <a:rPr lang="en-ID" sz="1000">
                          <a:effectLst/>
                          <a:latin typeface="Arial" panose="020B0604020202020204" pitchFamily="34" charset="0"/>
                          <a:ea typeface="Calibri" panose="020F0502020204030204" pitchFamily="34" charset="0"/>
                          <a:cs typeface="Times New Roman" panose="02020603050405020304" pitchFamily="18" charset="0"/>
                        </a:rPr>
                        <a:t>: [Country Code][Mobile Phone Number] without special characters. Example: 6281122334455.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b="1">
                          <a:effectLst/>
                          <a:latin typeface="Arial" panose="020B0604020202020204" pitchFamily="34" charset="0"/>
                          <a:ea typeface="Calibri" panose="020F0502020204030204" pitchFamily="34" charset="0"/>
                          <a:cs typeface="Times New Roman" panose="02020603050405020304" pitchFamily="18" charset="0"/>
                        </a:rPr>
                        <a:t>Format Alamat Surat Elektronik: </a:t>
                      </a:r>
                      <a:r>
                        <a:rPr lang="en-ID" sz="10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user@domain.xxx</a:t>
                      </a:r>
                      <a:r>
                        <a:rPr lang="en-ID" sz="1000">
                          <a:effectLst/>
                          <a:latin typeface="Arial" panose="020B0604020202020204" pitchFamily="34" charset="0"/>
                          <a:ea typeface="Calibri" panose="020F0502020204030204" pitchFamily="34" charset="0"/>
                          <a:cs typeface="Times New Roman" panose="02020603050405020304" pitchFamily="18" charset="0"/>
                        </a:rPr>
                        <a:t>. Contoh: </a:t>
                      </a:r>
                      <a:r>
                        <a:rPr lang="en-ID" sz="10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haris.bandi@gmail.com</a:t>
                      </a:r>
                      <a:r>
                        <a:rPr lang="en-ID" sz="1000">
                          <a:effectLst/>
                          <a:latin typeface="Arial" panose="020B0604020202020204" pitchFamily="34" charset="0"/>
                          <a:ea typeface="Calibri" panose="020F0502020204030204" pitchFamily="34" charset="0"/>
                          <a:cs typeface="Times New Roman" panose="02020603050405020304" pitchFamily="18" charset="0"/>
                        </a:rPr>
                        <a:t>.</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ID" sz="1000" b="1">
                          <a:effectLst/>
                          <a:latin typeface="Arial" panose="020B0604020202020204" pitchFamily="34" charset="0"/>
                          <a:ea typeface="Calibri" panose="020F0502020204030204" pitchFamily="34" charset="0"/>
                          <a:cs typeface="Times New Roman" panose="02020603050405020304" pitchFamily="18" charset="0"/>
                        </a:rPr>
                        <a:t>Format Nomor Telepon Selular</a:t>
                      </a:r>
                      <a:r>
                        <a:rPr lang="en-ID" sz="1000">
                          <a:effectLst/>
                          <a:latin typeface="Arial" panose="020B0604020202020204" pitchFamily="34" charset="0"/>
                          <a:ea typeface="Calibri" panose="020F0502020204030204" pitchFamily="34" charset="0"/>
                          <a:cs typeface="Times New Roman" panose="02020603050405020304" pitchFamily="18" charset="0"/>
                        </a:rPr>
                        <a:t>: [Kode Negara][Nomor Telepon Selular] tanpa karakter spesial. Contoh: 6281122334455.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562603"/>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26</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Beneficiary Account Number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Nomor Rekening Penerima</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403502"/>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27</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Input Account Number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Masukkan Nomor Rekening</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6920547"/>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28</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Beneficiary Bank</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Bank Penerima</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0993406"/>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29</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Choose Bank</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Pilih Bank</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326923"/>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30</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Save as Beneficiary</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Simpan penerima ini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3237660"/>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31</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YOUR BENEFICIARY</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PENERIMA ANDA</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400411"/>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32</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Please confirm the beneficiary information below:</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Silakan konfirmasi informasi penerima di bawah ini: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681201"/>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33</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CONFIRM</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KONFIRMASI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7799599"/>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34</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TRANSERRING TO </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TRANSFER KE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4643236"/>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35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TRANSFER INFORMATION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INFORMASI TRANSFER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8046034"/>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36</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Amount*</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Nominal*</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5091653"/>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37</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Input Amount </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Masukkan Nominal</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086789"/>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38</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Value Date*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Tanggal Valuta*</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5239704"/>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39</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Execute Time Batch</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i="1">
                          <a:effectLst/>
                          <a:latin typeface="Arial" panose="020B0604020202020204" pitchFamily="34" charset="0"/>
                          <a:ea typeface="Calibri" panose="020F0502020204030204" pitchFamily="34" charset="0"/>
                          <a:cs typeface="Times New Roman" panose="02020603050405020304" pitchFamily="18" charset="0"/>
                        </a:rPr>
                        <a:t>Batch </a:t>
                      </a:r>
                      <a:r>
                        <a:rPr lang="en-ID" sz="1000">
                          <a:effectLst/>
                          <a:latin typeface="Arial" panose="020B0604020202020204" pitchFamily="34" charset="0"/>
                          <a:ea typeface="Calibri" panose="020F0502020204030204" pitchFamily="34" charset="0"/>
                          <a:cs typeface="Times New Roman" panose="02020603050405020304" pitchFamily="18" charset="0"/>
                        </a:rPr>
                        <a:t>Waktu Eksekusi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013520"/>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40</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Customer Ref No. </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Nomor Referensi Nasabah</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9565064"/>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41</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Input Customer Ref No.</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Masukkan Nomor Referensi Nasabah</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0290527"/>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42</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Remarks</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dirty="0">
                          <a:effectLst/>
                          <a:latin typeface="Arial" panose="020B0604020202020204" pitchFamily="34" charset="0"/>
                          <a:ea typeface="Calibri" panose="020F0502020204030204" pitchFamily="34" charset="0"/>
                          <a:cs typeface="Times New Roman" panose="02020603050405020304" pitchFamily="18" charset="0"/>
                        </a:rPr>
                        <a:t>Masukkan </a:t>
                      </a:r>
                      <a:r>
                        <a:rPr lang="en-ID" sz="1000" dirty="0" err="1">
                          <a:effectLst/>
                          <a:latin typeface="Arial" panose="020B0604020202020204" pitchFamily="34" charset="0"/>
                          <a:ea typeface="Calibri" panose="020F0502020204030204" pitchFamily="34" charset="0"/>
                          <a:cs typeface="Times New Roman" panose="02020603050405020304" pitchFamily="18" charset="0"/>
                        </a:rPr>
                        <a:t>Keterangan</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1437611"/>
                  </a:ext>
                </a:extLst>
              </a:tr>
            </a:tbl>
          </a:graphicData>
        </a:graphic>
      </p:graphicFrame>
    </p:spTree>
    <p:extLst>
      <p:ext uri="{BB962C8B-B14F-4D97-AF65-F5344CB8AC3E}">
        <p14:creationId xmlns:p14="http://schemas.microsoft.com/office/powerpoint/2010/main" val="3727808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DAA3522-3BB0-453E-AB6D-2D40930E80D9}"/>
              </a:ext>
            </a:extLst>
          </p:cNvPr>
          <p:cNvGraphicFramePr>
            <a:graphicFrameLocks noGrp="1"/>
          </p:cNvGraphicFramePr>
          <p:nvPr>
            <p:extLst>
              <p:ext uri="{D42A27DB-BD31-4B8C-83A1-F6EECF244321}">
                <p14:modId xmlns:p14="http://schemas.microsoft.com/office/powerpoint/2010/main" val="2698180318"/>
              </p:ext>
            </p:extLst>
          </p:nvPr>
        </p:nvGraphicFramePr>
        <p:xfrm>
          <a:off x="556054" y="457200"/>
          <a:ext cx="10565027" cy="4657835"/>
        </p:xfrm>
        <a:graphic>
          <a:graphicData uri="http://schemas.openxmlformats.org/drawingml/2006/table">
            <a:tbl>
              <a:tblPr firstRow="1" firstCol="1" bandRow="1">
                <a:tableStyleId>{5C22544A-7EE6-4342-B048-85BDC9FD1C3A}</a:tableStyleId>
              </a:tblPr>
              <a:tblGrid>
                <a:gridCol w="453301">
                  <a:extLst>
                    <a:ext uri="{9D8B030D-6E8A-4147-A177-3AD203B41FA5}">
                      <a16:colId xmlns:a16="http://schemas.microsoft.com/office/drawing/2014/main" val="428306852"/>
                    </a:ext>
                  </a:extLst>
                </a:gridCol>
                <a:gridCol w="5680323">
                  <a:extLst>
                    <a:ext uri="{9D8B030D-6E8A-4147-A177-3AD203B41FA5}">
                      <a16:colId xmlns:a16="http://schemas.microsoft.com/office/drawing/2014/main" val="303088521"/>
                    </a:ext>
                  </a:extLst>
                </a:gridCol>
                <a:gridCol w="4431403">
                  <a:extLst>
                    <a:ext uri="{9D8B030D-6E8A-4147-A177-3AD203B41FA5}">
                      <a16:colId xmlns:a16="http://schemas.microsoft.com/office/drawing/2014/main" val="900108654"/>
                    </a:ext>
                  </a:extLst>
                </a:gridCol>
              </a:tblGrid>
              <a:tr h="214522">
                <a:tc>
                  <a:txBody>
                    <a:bodyPr/>
                    <a:lstStyle/>
                    <a:p>
                      <a:pPr marL="0" marR="0" algn="ctr">
                        <a:lnSpc>
                          <a:spcPct val="107000"/>
                        </a:lnSpc>
                        <a:spcBef>
                          <a:spcPts val="0"/>
                        </a:spcBef>
                        <a:spcAft>
                          <a:spcPts val="0"/>
                        </a:spcAft>
                      </a:pPr>
                      <a:r>
                        <a:rPr lang="en-ID" sz="1200" dirty="0">
                          <a:effectLst/>
                        </a:rPr>
                        <a:t>No</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D" sz="1200" dirty="0">
                          <a:effectLst/>
                        </a:rPr>
                        <a:t>ENG</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D" sz="1200" dirty="0">
                          <a:effectLst/>
                        </a:rPr>
                        <a:t>ID</a:t>
                      </a: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0194138"/>
                  </a:ext>
                </a:extLst>
              </a:tr>
              <a:tr h="214522">
                <a:tc>
                  <a:txBody>
                    <a:bodyPr/>
                    <a:lstStyle/>
                    <a:p>
                      <a:pPr marL="0" marR="0" algn="ctr">
                        <a:lnSpc>
                          <a:spcPct val="107000"/>
                        </a:lnSpc>
                        <a:spcBef>
                          <a:spcPts val="0"/>
                        </a:spcBef>
                        <a:spcAft>
                          <a:spcPts val="0"/>
                        </a:spcAft>
                      </a:pPr>
                      <a:r>
                        <a:rPr lang="en-ID" sz="1000" dirty="0">
                          <a:effectLst/>
                          <a:latin typeface="Arial" panose="020B0604020202020204" pitchFamily="34" charset="0"/>
                          <a:ea typeface="Calibri" panose="020F0502020204030204" pitchFamily="34" charset="0"/>
                          <a:cs typeface="Times New Roman" panose="02020603050405020304" pitchFamily="18" charset="0"/>
                        </a:rPr>
                        <a:t>43</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Additional Remarks (maximum 1000 characters)</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Keterangan Tambahan (maksimum 1000 karakter)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1535970"/>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44</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Sender Name (On Behalf Of)</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Nama Pengirim 9Atas Nama)</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1884090"/>
                  </a:ext>
                </a:extLst>
              </a:tr>
              <a:tr h="438946">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45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Transfer Frequency </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Frekuensi Transfer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3534710"/>
                  </a:ext>
                </a:extLst>
              </a:tr>
              <a:tr h="11122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46</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Purpose of Transaction*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Tujuan Transaksi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562603"/>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47</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Notification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Notifikasi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403502"/>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48</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Would you like to send/receive notifications for this transaction?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Apakah anda ingin mengirim/menerima notifikasi untuk transaksi ini?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6920547"/>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49</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Notify the beneficiary</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Beritahu penerima</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0993406"/>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50</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Notify the sender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Beritahu pengirim</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326923"/>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51</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Confirm</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Konfirmasi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3237660"/>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52</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Please confirm the transaction below.</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Silakan konfirmasi transaksi di bawah ini.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400411"/>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53</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YOUR TRANSACTION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TRANSAKSI ANDA</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681201"/>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54</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TRANSFER INFORMATION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INFORMASI TRANSFER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7799599"/>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55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NOTIFICATION SETTINGS</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PENGATURAN NOTIFIKASI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4643236"/>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56</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Confirm Transaction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Konfirmasi Transaksi</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8046034"/>
                  </a:ext>
                </a:extLst>
              </a:tr>
              <a:tr h="214522">
                <a:tc>
                  <a:txBody>
                    <a:bodyPr/>
                    <a:lstStyle/>
                    <a:p>
                      <a:pPr marL="0" marR="0" algn="ctr">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57</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a:effectLst/>
                          <a:latin typeface="Arial" panose="020B0604020202020204" pitchFamily="34" charset="0"/>
                          <a:ea typeface="Calibri" panose="020F0502020204030204" pitchFamily="34" charset="0"/>
                          <a:cs typeface="Times New Roman" panose="02020603050405020304" pitchFamily="18" charset="0"/>
                        </a:rPr>
                        <a:t>Please input the 6-digit software token PIN. How to switch to hardware token?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D" sz="1000" dirty="0" err="1">
                          <a:effectLst/>
                          <a:latin typeface="Arial" panose="020B0604020202020204" pitchFamily="34" charset="0"/>
                          <a:ea typeface="Calibri" panose="020F0502020204030204" pitchFamily="34" charset="0"/>
                          <a:cs typeface="Times New Roman" panose="02020603050405020304" pitchFamily="18" charset="0"/>
                        </a:rPr>
                        <a:t>Silakan</a:t>
                      </a:r>
                      <a:r>
                        <a:rPr lang="en-ID" sz="1000" dirty="0">
                          <a:effectLst/>
                          <a:latin typeface="Arial" panose="020B0604020202020204" pitchFamily="34" charset="0"/>
                          <a:ea typeface="Calibri" panose="020F0502020204030204" pitchFamily="34" charset="0"/>
                          <a:cs typeface="Times New Roman" panose="02020603050405020304" pitchFamily="18" charset="0"/>
                        </a:rPr>
                        <a:t> </a:t>
                      </a:r>
                      <a:r>
                        <a:rPr lang="en-ID" sz="1000" dirty="0" err="1">
                          <a:effectLst/>
                          <a:latin typeface="Arial" panose="020B0604020202020204" pitchFamily="34" charset="0"/>
                          <a:ea typeface="Calibri" panose="020F0502020204030204" pitchFamily="34" charset="0"/>
                          <a:cs typeface="Times New Roman" panose="02020603050405020304" pitchFamily="18" charset="0"/>
                        </a:rPr>
                        <a:t>masukkan</a:t>
                      </a:r>
                      <a:r>
                        <a:rPr lang="en-ID" sz="1000" dirty="0">
                          <a:effectLst/>
                          <a:latin typeface="Arial" panose="020B0604020202020204" pitchFamily="34" charset="0"/>
                          <a:ea typeface="Calibri" panose="020F0502020204030204" pitchFamily="34" charset="0"/>
                          <a:cs typeface="Times New Roman" panose="02020603050405020304" pitchFamily="18" charset="0"/>
                        </a:rPr>
                        <a:t> 6-digit PIN software token. </a:t>
                      </a:r>
                      <a:r>
                        <a:rPr lang="en-ID" sz="1000" dirty="0" err="1">
                          <a:effectLst/>
                          <a:latin typeface="Arial" panose="020B0604020202020204" pitchFamily="34" charset="0"/>
                          <a:ea typeface="Calibri" panose="020F0502020204030204" pitchFamily="34" charset="0"/>
                          <a:cs typeface="Times New Roman" panose="02020603050405020304" pitchFamily="18" charset="0"/>
                        </a:rPr>
                        <a:t>Bagaimana</a:t>
                      </a:r>
                      <a:r>
                        <a:rPr lang="en-ID" sz="1000" dirty="0">
                          <a:effectLst/>
                          <a:latin typeface="Arial" panose="020B0604020202020204" pitchFamily="34" charset="0"/>
                          <a:ea typeface="Calibri" panose="020F0502020204030204" pitchFamily="34" charset="0"/>
                          <a:cs typeface="Times New Roman" panose="02020603050405020304" pitchFamily="18" charset="0"/>
                        </a:rPr>
                        <a:t> </a:t>
                      </a:r>
                      <a:r>
                        <a:rPr lang="en-ID" sz="1000" dirty="0" err="1">
                          <a:effectLst/>
                          <a:latin typeface="Arial" panose="020B0604020202020204" pitchFamily="34" charset="0"/>
                          <a:ea typeface="Calibri" panose="020F0502020204030204" pitchFamily="34" charset="0"/>
                          <a:cs typeface="Times New Roman" panose="02020603050405020304" pitchFamily="18" charset="0"/>
                        </a:rPr>
                        <a:t>mengganti</a:t>
                      </a:r>
                      <a:r>
                        <a:rPr lang="en-ID" sz="1000" dirty="0">
                          <a:effectLst/>
                          <a:latin typeface="Arial" panose="020B0604020202020204" pitchFamily="34" charset="0"/>
                          <a:ea typeface="Calibri" panose="020F0502020204030204" pitchFamily="34" charset="0"/>
                          <a:cs typeface="Times New Roman" panose="02020603050405020304" pitchFamily="18" charset="0"/>
                        </a:rPr>
                        <a:t> </a:t>
                      </a:r>
                      <a:r>
                        <a:rPr lang="en-ID" sz="1000" dirty="0" err="1">
                          <a:effectLst/>
                          <a:latin typeface="Arial" panose="020B0604020202020204" pitchFamily="34" charset="0"/>
                          <a:ea typeface="Calibri" panose="020F0502020204030204" pitchFamily="34" charset="0"/>
                          <a:cs typeface="Times New Roman" panose="02020603050405020304" pitchFamily="18" charset="0"/>
                        </a:rPr>
                        <a:t>ke</a:t>
                      </a:r>
                      <a:r>
                        <a:rPr lang="en-ID" sz="1000" dirty="0">
                          <a:effectLst/>
                          <a:latin typeface="Arial" panose="020B0604020202020204" pitchFamily="34" charset="0"/>
                          <a:ea typeface="Calibri" panose="020F0502020204030204" pitchFamily="34" charset="0"/>
                          <a:cs typeface="Times New Roman" panose="02020603050405020304" pitchFamily="18" charset="0"/>
                        </a:rPr>
                        <a:t> hardware token?</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5091653"/>
                  </a:ext>
                </a:extLst>
              </a:tr>
            </a:tbl>
          </a:graphicData>
        </a:graphic>
      </p:graphicFrame>
    </p:spTree>
    <p:extLst>
      <p:ext uri="{BB962C8B-B14F-4D97-AF65-F5344CB8AC3E}">
        <p14:creationId xmlns:p14="http://schemas.microsoft.com/office/powerpoint/2010/main" val="265380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00DE8A4-ABAF-4B73-B992-F6C7FFF6BF1D}"/>
              </a:ext>
            </a:extLst>
          </p:cNvPr>
          <p:cNvGrpSpPr/>
          <p:nvPr/>
        </p:nvGrpSpPr>
        <p:grpSpPr>
          <a:xfrm>
            <a:off x="229357" y="1394212"/>
            <a:ext cx="4080470" cy="4924176"/>
            <a:chOff x="298450" y="552699"/>
            <a:chExt cx="4080470" cy="4924176"/>
          </a:xfrm>
        </p:grpSpPr>
        <p:pic>
          <p:nvPicPr>
            <p:cNvPr id="5" name="Picture 1">
              <a:extLst>
                <a:ext uri="{FF2B5EF4-FFF2-40B4-BE49-F238E27FC236}">
                  <a16:creationId xmlns:a16="http://schemas.microsoft.com/office/drawing/2014/main" id="{DD07E1B5-6AB6-44E7-BB4A-10EF4E32D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552699"/>
              <a:ext cx="4080470" cy="492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8">
              <a:extLst>
                <a:ext uri="{FF2B5EF4-FFF2-40B4-BE49-F238E27FC236}">
                  <a16:creationId xmlns:a16="http://schemas.microsoft.com/office/drawing/2014/main" id="{F7553426-E382-42C8-B0BB-5CF34D20C787}"/>
                </a:ext>
              </a:extLst>
            </p:cNvPr>
            <p:cNvSpPr>
              <a:spLocks/>
            </p:cNvSpPr>
            <p:nvPr/>
          </p:nvSpPr>
          <p:spPr bwMode="auto">
            <a:xfrm>
              <a:off x="375817" y="4424694"/>
              <a:ext cx="3758328" cy="650793"/>
            </a:xfrm>
            <a:prstGeom prst="roundRect">
              <a:avLst>
                <a:gd name="adj" fmla="val 16667"/>
              </a:avLst>
            </a:prstGeom>
            <a:noFill/>
            <a:ln w="127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MY"/>
            </a:p>
          </p:txBody>
        </p:sp>
      </p:grpSp>
      <p:sp>
        <p:nvSpPr>
          <p:cNvPr id="7" name="Title 1">
            <a:extLst>
              <a:ext uri="{FF2B5EF4-FFF2-40B4-BE49-F238E27FC236}">
                <a16:creationId xmlns:a16="http://schemas.microsoft.com/office/drawing/2014/main" id="{A5391A3F-A4B8-4ED8-8370-C33E2E3E6EBC}"/>
              </a:ext>
            </a:extLst>
          </p:cNvPr>
          <p:cNvSpPr>
            <a:spLocks noGrp="1"/>
          </p:cNvSpPr>
          <p:nvPr>
            <p:ph type="title"/>
          </p:nvPr>
        </p:nvSpPr>
        <p:spPr>
          <a:xfrm>
            <a:off x="838200" y="225762"/>
            <a:ext cx="10515600" cy="627699"/>
          </a:xfrm>
        </p:spPr>
        <p:txBody>
          <a:bodyPr>
            <a:normAutofit/>
          </a:bodyPr>
          <a:lstStyle/>
          <a:p>
            <a:r>
              <a:rPr lang="en-US" sz="3200" dirty="0"/>
              <a:t>BI FAST Transfer</a:t>
            </a:r>
            <a:endParaRPr lang="en-MY" sz="3200" dirty="0"/>
          </a:p>
        </p:txBody>
      </p:sp>
      <p:grpSp>
        <p:nvGrpSpPr>
          <p:cNvPr id="8" name="Group 7">
            <a:extLst>
              <a:ext uri="{FF2B5EF4-FFF2-40B4-BE49-F238E27FC236}">
                <a16:creationId xmlns:a16="http://schemas.microsoft.com/office/drawing/2014/main" id="{1EC2F165-47D7-4D9B-9114-AF87CAB65C64}"/>
              </a:ext>
            </a:extLst>
          </p:cNvPr>
          <p:cNvGrpSpPr/>
          <p:nvPr/>
        </p:nvGrpSpPr>
        <p:grpSpPr>
          <a:xfrm>
            <a:off x="7262369" y="1394212"/>
            <a:ext cx="2902360" cy="4788894"/>
            <a:chOff x="5161936" y="1077540"/>
            <a:chExt cx="2902360" cy="4788894"/>
          </a:xfrm>
        </p:grpSpPr>
        <p:grpSp>
          <p:nvGrpSpPr>
            <p:cNvPr id="9" name="Group 8">
              <a:extLst>
                <a:ext uri="{FF2B5EF4-FFF2-40B4-BE49-F238E27FC236}">
                  <a16:creationId xmlns:a16="http://schemas.microsoft.com/office/drawing/2014/main" id="{8977A28A-8C08-4648-8AF2-11C4C04CCA0C}"/>
                </a:ext>
              </a:extLst>
            </p:cNvPr>
            <p:cNvGrpSpPr/>
            <p:nvPr/>
          </p:nvGrpSpPr>
          <p:grpSpPr>
            <a:xfrm>
              <a:off x="5161936" y="1077540"/>
              <a:ext cx="2902360" cy="4788894"/>
              <a:chOff x="5161936" y="1077540"/>
              <a:chExt cx="2902360" cy="4788894"/>
            </a:xfrm>
          </p:grpSpPr>
          <p:grpSp>
            <p:nvGrpSpPr>
              <p:cNvPr id="11" name="Group 10">
                <a:extLst>
                  <a:ext uri="{FF2B5EF4-FFF2-40B4-BE49-F238E27FC236}">
                    <a16:creationId xmlns:a16="http://schemas.microsoft.com/office/drawing/2014/main" id="{8878BD87-5950-4FD1-A55A-7159327D35BE}"/>
                  </a:ext>
                </a:extLst>
              </p:cNvPr>
              <p:cNvGrpSpPr/>
              <p:nvPr/>
            </p:nvGrpSpPr>
            <p:grpSpPr>
              <a:xfrm>
                <a:off x="5161936" y="1077540"/>
                <a:ext cx="2902360" cy="4788894"/>
                <a:chOff x="5161936" y="1074942"/>
                <a:chExt cx="2902360" cy="4788894"/>
              </a:xfrm>
            </p:grpSpPr>
            <p:grpSp>
              <p:nvGrpSpPr>
                <p:cNvPr id="13" name="Group 12">
                  <a:extLst>
                    <a:ext uri="{FF2B5EF4-FFF2-40B4-BE49-F238E27FC236}">
                      <a16:creationId xmlns:a16="http://schemas.microsoft.com/office/drawing/2014/main" id="{29B1B1A1-554E-4379-A50F-01662CF73926}"/>
                    </a:ext>
                  </a:extLst>
                </p:cNvPr>
                <p:cNvGrpSpPr/>
                <p:nvPr/>
              </p:nvGrpSpPr>
              <p:grpSpPr>
                <a:xfrm>
                  <a:off x="5161936" y="1074942"/>
                  <a:ext cx="2902360" cy="4788894"/>
                  <a:chOff x="5161936" y="1074942"/>
                  <a:chExt cx="2902360" cy="4788894"/>
                </a:xfrm>
              </p:grpSpPr>
              <p:pic>
                <p:nvPicPr>
                  <p:cNvPr id="15" name="Picture 1">
                    <a:extLst>
                      <a:ext uri="{FF2B5EF4-FFF2-40B4-BE49-F238E27FC236}">
                        <a16:creationId xmlns:a16="http://schemas.microsoft.com/office/drawing/2014/main" id="{8DC6CFB4-1423-4C26-9469-753780572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936" y="1074942"/>
                    <a:ext cx="2902360" cy="478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Rounded Corners 8">
                    <a:extLst>
                      <a:ext uri="{FF2B5EF4-FFF2-40B4-BE49-F238E27FC236}">
                        <a16:creationId xmlns:a16="http://schemas.microsoft.com/office/drawing/2014/main" id="{54785872-AB5F-4518-ABE7-5DC6CF2B05F1}"/>
                      </a:ext>
                    </a:extLst>
                  </p:cNvPr>
                  <p:cNvSpPr>
                    <a:spLocks/>
                  </p:cNvSpPr>
                  <p:nvPr/>
                </p:nvSpPr>
                <p:spPr bwMode="auto">
                  <a:xfrm>
                    <a:off x="7337459" y="2726716"/>
                    <a:ext cx="246155" cy="233035"/>
                  </a:xfrm>
                  <a:prstGeom prst="roundRect">
                    <a:avLst>
                      <a:gd name="adj" fmla="val 16667"/>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MY" sz="1200" dirty="0"/>
                  </a:p>
                </p:txBody>
              </p:sp>
            </p:grpSp>
            <p:sp>
              <p:nvSpPr>
                <p:cNvPr id="14" name="Rectangle: Rounded Corners 8">
                  <a:extLst>
                    <a:ext uri="{FF2B5EF4-FFF2-40B4-BE49-F238E27FC236}">
                      <a16:creationId xmlns:a16="http://schemas.microsoft.com/office/drawing/2014/main" id="{294C4DAF-AFD8-4634-81A9-153699E1CCE0}"/>
                    </a:ext>
                  </a:extLst>
                </p:cNvPr>
                <p:cNvSpPr>
                  <a:spLocks/>
                </p:cNvSpPr>
                <p:nvPr/>
              </p:nvSpPr>
              <p:spPr bwMode="auto">
                <a:xfrm>
                  <a:off x="5180598" y="1965411"/>
                  <a:ext cx="2660039" cy="400090"/>
                </a:xfrm>
                <a:prstGeom prst="roundRect">
                  <a:avLst>
                    <a:gd name="adj" fmla="val 16667"/>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MY" sz="1200" dirty="0"/>
                </a:p>
              </p:txBody>
            </p:sp>
          </p:grpSp>
          <p:sp>
            <p:nvSpPr>
              <p:cNvPr id="12" name="Rectangle: Rounded Corners 8">
                <a:extLst>
                  <a:ext uri="{FF2B5EF4-FFF2-40B4-BE49-F238E27FC236}">
                    <a16:creationId xmlns:a16="http://schemas.microsoft.com/office/drawing/2014/main" id="{8B47F0F8-C200-4502-8789-E680809AE562}"/>
                  </a:ext>
                </a:extLst>
              </p:cNvPr>
              <p:cNvSpPr>
                <a:spLocks/>
              </p:cNvSpPr>
              <p:nvPr/>
            </p:nvSpPr>
            <p:spPr bwMode="auto">
              <a:xfrm>
                <a:off x="5232400" y="2660033"/>
                <a:ext cx="2660039" cy="400090"/>
              </a:xfrm>
              <a:prstGeom prst="roundRect">
                <a:avLst>
                  <a:gd name="adj" fmla="val 16667"/>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MY" sz="1200" dirty="0"/>
              </a:p>
            </p:txBody>
          </p:sp>
        </p:grpSp>
        <p:sp>
          <p:nvSpPr>
            <p:cNvPr id="10" name="Rectangle: Rounded Corners 8">
              <a:extLst>
                <a:ext uri="{FF2B5EF4-FFF2-40B4-BE49-F238E27FC236}">
                  <a16:creationId xmlns:a16="http://schemas.microsoft.com/office/drawing/2014/main" id="{B776D7BE-7BC7-484E-B29A-C74DCC22F002}"/>
                </a:ext>
              </a:extLst>
            </p:cNvPr>
            <p:cNvSpPr>
              <a:spLocks/>
            </p:cNvSpPr>
            <p:nvPr/>
          </p:nvSpPr>
          <p:spPr bwMode="auto">
            <a:xfrm>
              <a:off x="5207287" y="3372303"/>
              <a:ext cx="2811869" cy="400090"/>
            </a:xfrm>
            <a:prstGeom prst="roundRect">
              <a:avLst>
                <a:gd name="adj" fmla="val 16667"/>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MY" sz="1200" dirty="0"/>
            </a:p>
          </p:txBody>
        </p:sp>
      </p:grpSp>
      <p:sp>
        <p:nvSpPr>
          <p:cNvPr id="17" name="TextBox 16">
            <a:extLst>
              <a:ext uri="{FF2B5EF4-FFF2-40B4-BE49-F238E27FC236}">
                <a16:creationId xmlns:a16="http://schemas.microsoft.com/office/drawing/2014/main" id="{2911A7E7-E269-4F9A-96E4-BDD5C6129F1D}"/>
              </a:ext>
            </a:extLst>
          </p:cNvPr>
          <p:cNvSpPr txBox="1"/>
          <p:nvPr/>
        </p:nvSpPr>
        <p:spPr>
          <a:xfrm>
            <a:off x="3787572" y="2030323"/>
            <a:ext cx="3474797" cy="2031325"/>
          </a:xfrm>
          <a:prstGeom prst="rect">
            <a:avLst/>
          </a:prstGeom>
          <a:noFill/>
          <a:ln>
            <a:solidFill>
              <a:schemeClr val="tx1"/>
            </a:solidFill>
          </a:ln>
        </p:spPr>
        <p:txBody>
          <a:bodyPr wrap="none" rtlCol="0">
            <a:spAutoFit/>
          </a:bodyPr>
          <a:lstStyle/>
          <a:p>
            <a:r>
              <a:rPr lang="en-MY" b="1" i="0" dirty="0">
                <a:effectLst/>
              </a:rPr>
              <a:t>transactionFundTransferStep1</a:t>
            </a:r>
          </a:p>
          <a:p>
            <a:r>
              <a:rPr lang="en-MY" dirty="0"/>
              <a:t>Need to handle new </a:t>
            </a:r>
            <a:r>
              <a:rPr lang="en-MY" dirty="0" err="1"/>
              <a:t>prod_cd</a:t>
            </a:r>
            <a:r>
              <a:rPr lang="en-MY" dirty="0"/>
              <a:t>: FAST</a:t>
            </a:r>
          </a:p>
          <a:p>
            <a:endParaRPr lang="en-MY" dirty="0"/>
          </a:p>
          <a:p>
            <a:r>
              <a:rPr lang="en-MY" dirty="0"/>
              <a:t>Please check if:</a:t>
            </a:r>
          </a:p>
          <a:p>
            <a:r>
              <a:rPr lang="en-MY" b="1" i="0" dirty="0" err="1">
                <a:effectLst/>
              </a:rPr>
              <a:t>transactionFundTransferMenu</a:t>
            </a:r>
            <a:endParaRPr lang="en-MY" b="1" i="0" dirty="0">
              <a:effectLst/>
            </a:endParaRPr>
          </a:p>
          <a:p>
            <a:r>
              <a:rPr lang="en-MY" b="1" i="0" dirty="0" err="1">
                <a:effectLst/>
              </a:rPr>
              <a:t>retrieveTransactionCurrencyList</a:t>
            </a:r>
            <a:endParaRPr lang="en-MY" b="1" i="0" dirty="0">
              <a:effectLst/>
            </a:endParaRPr>
          </a:p>
          <a:p>
            <a:r>
              <a:rPr lang="en-MY" dirty="0"/>
              <a:t>Need to change</a:t>
            </a:r>
          </a:p>
        </p:txBody>
      </p:sp>
      <p:sp>
        <p:nvSpPr>
          <p:cNvPr id="19" name="TextBox 18">
            <a:extLst>
              <a:ext uri="{FF2B5EF4-FFF2-40B4-BE49-F238E27FC236}">
                <a16:creationId xmlns:a16="http://schemas.microsoft.com/office/drawing/2014/main" id="{3C7A6705-F8A0-41CB-8BA0-EA7A5564DC9E}"/>
              </a:ext>
            </a:extLst>
          </p:cNvPr>
          <p:cNvSpPr txBox="1"/>
          <p:nvPr/>
        </p:nvSpPr>
        <p:spPr>
          <a:xfrm>
            <a:off x="8894058" y="226355"/>
            <a:ext cx="3068585" cy="2031325"/>
          </a:xfrm>
          <a:prstGeom prst="rect">
            <a:avLst/>
          </a:prstGeom>
          <a:noFill/>
          <a:ln>
            <a:solidFill>
              <a:schemeClr val="tx1"/>
            </a:solidFill>
          </a:ln>
        </p:spPr>
        <p:txBody>
          <a:bodyPr wrap="square" rtlCol="0">
            <a:spAutoFit/>
          </a:bodyPr>
          <a:lstStyle/>
          <a:p>
            <a:r>
              <a:rPr lang="en-MY" dirty="0"/>
              <a:t>customer need to select Source of Fund, then only follow by Source of Charge Fund and lastly Destination.</a:t>
            </a:r>
          </a:p>
          <a:p>
            <a:r>
              <a:rPr lang="en-MY" dirty="0"/>
              <a:t>Grey off the next selection if the item before not being select.</a:t>
            </a:r>
          </a:p>
        </p:txBody>
      </p:sp>
      <p:pic>
        <p:nvPicPr>
          <p:cNvPr id="20" name="Picture 7">
            <a:extLst>
              <a:ext uri="{FF2B5EF4-FFF2-40B4-BE49-F238E27FC236}">
                <a16:creationId xmlns:a16="http://schemas.microsoft.com/office/drawing/2014/main" id="{0A634D6C-B9EE-49B8-A155-26C364D98F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3633" y="4204267"/>
            <a:ext cx="4330084" cy="212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AutoShape 9">
            <a:extLst>
              <a:ext uri="{FF2B5EF4-FFF2-40B4-BE49-F238E27FC236}">
                <a16:creationId xmlns:a16="http://schemas.microsoft.com/office/drawing/2014/main" id="{D22162FD-1CEF-4F88-AED6-C355B4875C55}"/>
              </a:ext>
            </a:extLst>
          </p:cNvPr>
          <p:cNvCxnSpPr>
            <a:cxnSpLocks noChangeShapeType="1"/>
            <a:stCxn id="16" idx="2"/>
            <a:endCxn id="20" idx="1"/>
          </p:cNvCxnSpPr>
          <p:nvPr/>
        </p:nvCxnSpPr>
        <p:spPr bwMode="auto">
          <a:xfrm rot="16200000" flipH="1">
            <a:off x="8958708" y="3881282"/>
            <a:ext cx="1987186" cy="782663"/>
          </a:xfrm>
          <a:prstGeom prst="curvedConnector2">
            <a:avLst/>
          </a:prstGeom>
          <a:noFill/>
          <a:ln w="28575">
            <a:solidFill>
              <a:srgbClr val="FF0000"/>
            </a:solidFill>
            <a:prstDash val="sysDash"/>
            <a:round/>
            <a:headEnd/>
            <a:tailEnd type="triangle" w="med" len="med"/>
          </a:ln>
          <a:extLst>
            <a:ext uri="{909E8E84-426E-40DD-AFC4-6F175D3DCCD1}">
              <a14:hiddenFill xmlns:a14="http://schemas.microsoft.com/office/drawing/2010/main">
                <a:noFill/>
              </a14:hiddenFill>
            </a:ext>
          </a:extLst>
        </p:spPr>
      </p:cxnSp>
      <p:sp>
        <p:nvSpPr>
          <p:cNvPr id="24" name="TextBox 23">
            <a:extLst>
              <a:ext uri="{FF2B5EF4-FFF2-40B4-BE49-F238E27FC236}">
                <a16:creationId xmlns:a16="http://schemas.microsoft.com/office/drawing/2014/main" id="{ACD6EB50-C0CA-4E5F-899C-17BA2575E342}"/>
              </a:ext>
            </a:extLst>
          </p:cNvPr>
          <p:cNvSpPr txBox="1"/>
          <p:nvPr/>
        </p:nvSpPr>
        <p:spPr>
          <a:xfrm>
            <a:off x="3855058" y="5917000"/>
            <a:ext cx="3357563" cy="923330"/>
          </a:xfrm>
          <a:prstGeom prst="rect">
            <a:avLst/>
          </a:prstGeom>
          <a:noFill/>
          <a:ln>
            <a:solidFill>
              <a:schemeClr val="tx1"/>
            </a:solidFill>
          </a:ln>
        </p:spPr>
        <p:txBody>
          <a:bodyPr wrap="square" rtlCol="0">
            <a:spAutoFit/>
          </a:bodyPr>
          <a:lstStyle/>
          <a:p>
            <a:r>
              <a:rPr lang="en-US" dirty="0">
                <a:solidFill>
                  <a:srgbClr val="FFC000"/>
                </a:solidFill>
              </a:rPr>
              <a:t>menu id : 5107role : </a:t>
            </a:r>
            <a:r>
              <a:rPr lang="en-US" dirty="0" err="1">
                <a:solidFill>
                  <a:srgbClr val="FFC000"/>
                </a:solidFill>
              </a:rPr>
              <a:t>Sb_sglacc</a:t>
            </a:r>
            <a:r>
              <a:rPr lang="en-US" dirty="0">
                <a:solidFill>
                  <a:srgbClr val="FFC000"/>
                </a:solidFill>
              </a:rPr>
              <a:t>, </a:t>
            </a:r>
            <a:r>
              <a:rPr lang="en-US" dirty="0" err="1">
                <a:solidFill>
                  <a:srgbClr val="FFC000"/>
                </a:solidFill>
              </a:rPr>
              <a:t>sb_paymkr</a:t>
            </a:r>
            <a:r>
              <a:rPr lang="en-US" dirty="0">
                <a:solidFill>
                  <a:srgbClr val="FFC000"/>
                </a:solidFill>
              </a:rPr>
              <a:t> (same with another </a:t>
            </a:r>
            <a:r>
              <a:rPr lang="en-US" dirty="0" err="1">
                <a:solidFill>
                  <a:srgbClr val="FFC000"/>
                </a:solidFill>
              </a:rPr>
              <a:t>trx</a:t>
            </a:r>
            <a:r>
              <a:rPr lang="en-US" dirty="0">
                <a:solidFill>
                  <a:srgbClr val="FFC000"/>
                </a:solidFill>
              </a:rPr>
              <a:t> in </a:t>
            </a:r>
            <a:r>
              <a:rPr lang="en-US" dirty="0" err="1">
                <a:solidFill>
                  <a:srgbClr val="FFC000"/>
                </a:solidFill>
              </a:rPr>
              <a:t>fundtransfer</a:t>
            </a:r>
            <a:r>
              <a:rPr lang="en-US" dirty="0">
                <a:solidFill>
                  <a:srgbClr val="FFC000"/>
                </a:solidFill>
              </a:rPr>
              <a:t>)</a:t>
            </a:r>
            <a:endParaRPr lang="en-MY" dirty="0">
              <a:solidFill>
                <a:srgbClr val="FFC000"/>
              </a:solidFill>
            </a:endParaRPr>
          </a:p>
        </p:txBody>
      </p:sp>
    </p:spTree>
    <p:extLst>
      <p:ext uri="{BB962C8B-B14F-4D97-AF65-F5344CB8AC3E}">
        <p14:creationId xmlns:p14="http://schemas.microsoft.com/office/powerpoint/2010/main" val="217366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0DB474-6377-43F2-B938-22045A27B804}"/>
              </a:ext>
            </a:extLst>
          </p:cNvPr>
          <p:cNvSpPr>
            <a:spLocks noGrp="1"/>
          </p:cNvSpPr>
          <p:nvPr>
            <p:ph type="title"/>
          </p:nvPr>
        </p:nvSpPr>
        <p:spPr>
          <a:xfrm>
            <a:off x="838200" y="225762"/>
            <a:ext cx="10515600" cy="627699"/>
          </a:xfrm>
        </p:spPr>
        <p:txBody>
          <a:bodyPr>
            <a:normAutofit/>
          </a:bodyPr>
          <a:lstStyle/>
          <a:p>
            <a:r>
              <a:rPr lang="en-US" sz="3200" dirty="0"/>
              <a:t>BI FAST Transfer</a:t>
            </a:r>
            <a:endParaRPr lang="en-MY" sz="3200" dirty="0"/>
          </a:p>
        </p:txBody>
      </p:sp>
      <p:grpSp>
        <p:nvGrpSpPr>
          <p:cNvPr id="7" name="Group 6">
            <a:extLst>
              <a:ext uri="{FF2B5EF4-FFF2-40B4-BE49-F238E27FC236}">
                <a16:creationId xmlns:a16="http://schemas.microsoft.com/office/drawing/2014/main" id="{B5B658A9-E329-4E06-A37D-EE6FB2942BE6}"/>
              </a:ext>
            </a:extLst>
          </p:cNvPr>
          <p:cNvGrpSpPr/>
          <p:nvPr/>
        </p:nvGrpSpPr>
        <p:grpSpPr>
          <a:xfrm>
            <a:off x="341665" y="1142574"/>
            <a:ext cx="3594188" cy="4792247"/>
            <a:chOff x="9158119" y="828675"/>
            <a:chExt cx="3594188" cy="4792247"/>
          </a:xfrm>
        </p:grpSpPr>
        <p:pic>
          <p:nvPicPr>
            <p:cNvPr id="8" name="Picture 1">
              <a:extLst>
                <a:ext uri="{FF2B5EF4-FFF2-40B4-BE49-F238E27FC236}">
                  <a16:creationId xmlns:a16="http://schemas.microsoft.com/office/drawing/2014/main" id="{98740788-7B31-43E3-B9E7-9118F6ADF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119" y="828675"/>
              <a:ext cx="3594188" cy="479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C42DE50B-F2BF-44B1-B0F7-5EFFA516A1CF}"/>
                </a:ext>
              </a:extLst>
            </p:cNvPr>
            <p:cNvSpPr>
              <a:spLocks/>
            </p:cNvSpPr>
            <p:nvPr/>
          </p:nvSpPr>
          <p:spPr bwMode="auto">
            <a:xfrm>
              <a:off x="9220811" y="1414709"/>
              <a:ext cx="2660039" cy="585772"/>
            </a:xfrm>
            <a:prstGeom prst="roundRect">
              <a:avLst>
                <a:gd name="adj" fmla="val 16667"/>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MY" sz="1200" dirty="0"/>
            </a:p>
          </p:txBody>
        </p:sp>
      </p:grpSp>
      <p:grpSp>
        <p:nvGrpSpPr>
          <p:cNvPr id="10" name="Group 9">
            <a:extLst>
              <a:ext uri="{FF2B5EF4-FFF2-40B4-BE49-F238E27FC236}">
                <a16:creationId xmlns:a16="http://schemas.microsoft.com/office/drawing/2014/main" id="{D886FA2F-F35B-47FE-B7D9-3960C9ACC195}"/>
              </a:ext>
            </a:extLst>
          </p:cNvPr>
          <p:cNvGrpSpPr/>
          <p:nvPr/>
        </p:nvGrpSpPr>
        <p:grpSpPr>
          <a:xfrm>
            <a:off x="7738134" y="884846"/>
            <a:ext cx="4049509" cy="5049975"/>
            <a:chOff x="14765541" y="884100"/>
            <a:chExt cx="4049509" cy="5049975"/>
          </a:xfrm>
        </p:grpSpPr>
        <p:pic>
          <p:nvPicPr>
            <p:cNvPr id="11" name="Picture 10">
              <a:extLst>
                <a:ext uri="{FF2B5EF4-FFF2-40B4-BE49-F238E27FC236}">
                  <a16:creationId xmlns:a16="http://schemas.microsoft.com/office/drawing/2014/main" id="{333CEA0A-BC71-42C8-BB06-A157A1D46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5541" y="884100"/>
              <a:ext cx="4049509" cy="50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8">
              <a:extLst>
                <a:ext uri="{FF2B5EF4-FFF2-40B4-BE49-F238E27FC236}">
                  <a16:creationId xmlns:a16="http://schemas.microsoft.com/office/drawing/2014/main" id="{C0C49E77-9DBE-4887-8335-DCA159940FCA}"/>
                </a:ext>
              </a:extLst>
            </p:cNvPr>
            <p:cNvSpPr>
              <a:spLocks/>
            </p:cNvSpPr>
            <p:nvPr/>
          </p:nvSpPr>
          <p:spPr bwMode="auto">
            <a:xfrm>
              <a:off x="14859611" y="1433759"/>
              <a:ext cx="2660039" cy="585772"/>
            </a:xfrm>
            <a:prstGeom prst="roundRect">
              <a:avLst>
                <a:gd name="adj" fmla="val 16667"/>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MY" sz="1200" dirty="0"/>
            </a:p>
          </p:txBody>
        </p:sp>
      </p:grpSp>
      <p:sp>
        <p:nvSpPr>
          <p:cNvPr id="13" name="TextBox 12">
            <a:extLst>
              <a:ext uri="{FF2B5EF4-FFF2-40B4-BE49-F238E27FC236}">
                <a16:creationId xmlns:a16="http://schemas.microsoft.com/office/drawing/2014/main" id="{5ACB3ABC-691B-4946-8CF1-A1BEF87B3DF4}"/>
              </a:ext>
            </a:extLst>
          </p:cNvPr>
          <p:cNvSpPr txBox="1"/>
          <p:nvPr/>
        </p:nvSpPr>
        <p:spPr>
          <a:xfrm>
            <a:off x="3787573" y="2030323"/>
            <a:ext cx="3950562" cy="3693319"/>
          </a:xfrm>
          <a:prstGeom prst="rect">
            <a:avLst/>
          </a:prstGeom>
          <a:noFill/>
          <a:ln>
            <a:solidFill>
              <a:schemeClr val="tx1"/>
            </a:solidFill>
          </a:ln>
        </p:spPr>
        <p:txBody>
          <a:bodyPr wrap="square" rtlCol="0">
            <a:spAutoFit/>
          </a:bodyPr>
          <a:lstStyle/>
          <a:p>
            <a:r>
              <a:rPr lang="en-MY" b="1" i="0" dirty="0" err="1">
                <a:effectLst/>
              </a:rPr>
              <a:t>transactionSourceOfFund</a:t>
            </a:r>
            <a:endParaRPr lang="en-MY" b="1" i="0" dirty="0">
              <a:effectLst/>
            </a:endParaRPr>
          </a:p>
          <a:p>
            <a:r>
              <a:rPr lang="en-MY" dirty="0"/>
              <a:t>Need to handle new </a:t>
            </a:r>
            <a:r>
              <a:rPr lang="en-MY" dirty="0" err="1"/>
              <a:t>prod_cd</a:t>
            </a:r>
            <a:r>
              <a:rPr lang="en-MY" dirty="0"/>
              <a:t>: FAST</a:t>
            </a:r>
          </a:p>
          <a:p>
            <a:endParaRPr lang="en-MY" dirty="0"/>
          </a:p>
          <a:p>
            <a:r>
              <a:rPr lang="en-MY" strike="sngStrike" dirty="0"/>
              <a:t>Both source of fund and source of charges are using same omni API.</a:t>
            </a:r>
          </a:p>
          <a:p>
            <a:endParaRPr lang="en-MY" strike="sngStrike" dirty="0"/>
          </a:p>
          <a:p>
            <a:r>
              <a:rPr lang="en-MY" dirty="0">
                <a:solidFill>
                  <a:srgbClr val="FF0000"/>
                </a:solidFill>
              </a:rPr>
              <a:t>FE Need to call 10.30 Get Charges List</a:t>
            </a:r>
          </a:p>
          <a:p>
            <a:endParaRPr lang="en-MY" dirty="0"/>
          </a:p>
          <a:p>
            <a:r>
              <a:rPr lang="en-MY" strike="sngStrike" dirty="0"/>
              <a:t>But FE need to call BE to get source of charges, as BE need to perform sorting on the list and only return the list that have same CIF and currency with source of fund.</a:t>
            </a:r>
          </a:p>
        </p:txBody>
      </p:sp>
    </p:spTree>
    <p:extLst>
      <p:ext uri="{BB962C8B-B14F-4D97-AF65-F5344CB8AC3E}">
        <p14:creationId xmlns:p14="http://schemas.microsoft.com/office/powerpoint/2010/main" val="129492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478B3E32-3CC8-4DDA-807A-7D9AA7720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57" y="601109"/>
            <a:ext cx="3533569" cy="524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a:extLst>
              <a:ext uri="{FF2B5EF4-FFF2-40B4-BE49-F238E27FC236}">
                <a16:creationId xmlns:a16="http://schemas.microsoft.com/office/drawing/2014/main" id="{C03ED40C-4F05-474A-90E5-7F44E8C8E537}"/>
              </a:ext>
            </a:extLst>
          </p:cNvPr>
          <p:cNvSpPr>
            <a:spLocks noChangeArrowheads="1"/>
          </p:cNvSpPr>
          <p:nvPr/>
        </p:nvSpPr>
        <p:spPr bwMode="auto">
          <a:xfrm>
            <a:off x="416251" y="3548270"/>
            <a:ext cx="3876779" cy="2417820"/>
          </a:xfrm>
          <a:prstGeom prst="roundRect">
            <a:avLst>
              <a:gd name="adj" fmla="val 16667"/>
            </a:avLst>
          </a:prstGeom>
          <a:noFill/>
          <a:ln w="19050">
            <a:solidFill>
              <a:srgbClr val="7030A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9" name="TextBox 8">
            <a:extLst>
              <a:ext uri="{FF2B5EF4-FFF2-40B4-BE49-F238E27FC236}">
                <a16:creationId xmlns:a16="http://schemas.microsoft.com/office/drawing/2014/main" id="{39838830-AA93-40AB-A705-69D9132AEDAD}"/>
              </a:ext>
            </a:extLst>
          </p:cNvPr>
          <p:cNvSpPr txBox="1"/>
          <p:nvPr/>
        </p:nvSpPr>
        <p:spPr>
          <a:xfrm>
            <a:off x="4716426" y="601109"/>
            <a:ext cx="7311113" cy="4801314"/>
          </a:xfrm>
          <a:prstGeom prst="rect">
            <a:avLst/>
          </a:prstGeom>
          <a:noFill/>
          <a:ln>
            <a:solidFill>
              <a:schemeClr val="tx1"/>
            </a:solidFill>
          </a:ln>
        </p:spPr>
        <p:txBody>
          <a:bodyPr wrap="square" rtlCol="0">
            <a:spAutoFit/>
          </a:bodyPr>
          <a:lstStyle/>
          <a:p>
            <a:r>
              <a:rPr lang="en-MY" i="0" dirty="0">
                <a:effectLst/>
              </a:rPr>
              <a:t>FE need to check if Proxy Data return from BE.</a:t>
            </a:r>
          </a:p>
          <a:p>
            <a:r>
              <a:rPr lang="en-MY" u="sng" dirty="0"/>
              <a:t>If Proxy Data is return, display:</a:t>
            </a:r>
          </a:p>
          <a:p>
            <a:pPr marL="171450"/>
            <a:r>
              <a:rPr lang="en-ID" dirty="0">
                <a:solidFill>
                  <a:srgbClr val="C00000"/>
                </a:solidFill>
                <a:effectLst/>
                <a:ea typeface="Calibri" panose="020F0502020204030204" pitchFamily="34" charset="0"/>
                <a:cs typeface="Times New Roman" panose="02020603050405020304" pitchFamily="18" charset="0"/>
              </a:rPr>
              <a:t>Bank Name</a:t>
            </a:r>
            <a:endParaRPr lang="en-MY" dirty="0">
              <a:effectLst/>
              <a:ea typeface="Calibri" panose="020F0502020204030204" pitchFamily="34" charset="0"/>
              <a:cs typeface="Times New Roman" panose="02020603050405020304" pitchFamily="18" charset="0"/>
            </a:endParaRPr>
          </a:p>
          <a:p>
            <a:pPr marL="171450"/>
            <a:r>
              <a:rPr lang="en-ID" dirty="0">
                <a:solidFill>
                  <a:srgbClr val="C00000"/>
                </a:solidFill>
                <a:effectLst/>
                <a:ea typeface="Calibri" panose="020F0502020204030204" pitchFamily="34" charset="0"/>
                <a:cs typeface="Times New Roman" panose="02020603050405020304" pitchFamily="18" charset="0"/>
              </a:rPr>
              <a:t>Alias Name – Proxy Data</a:t>
            </a:r>
            <a:endParaRPr lang="en-MY" dirty="0">
              <a:effectLst/>
              <a:ea typeface="Calibri" panose="020F0502020204030204" pitchFamily="34" charset="0"/>
              <a:cs typeface="Times New Roman" panose="02020603050405020304" pitchFamily="18" charset="0"/>
            </a:endParaRPr>
          </a:p>
          <a:p>
            <a:pPr marL="171450"/>
            <a:r>
              <a:rPr lang="en-ID" dirty="0">
                <a:solidFill>
                  <a:srgbClr val="C00000"/>
                </a:solidFill>
                <a:effectLst/>
                <a:ea typeface="Calibri" panose="020F0502020204030204" pitchFamily="34" charset="0"/>
                <a:cs typeface="Times New Roman" panose="02020603050405020304" pitchFamily="18" charset="0"/>
              </a:rPr>
              <a:t>Beneficiary A/C No (Ccy)</a:t>
            </a:r>
            <a:endParaRPr lang="en-MY" dirty="0">
              <a:effectLst/>
              <a:ea typeface="Calibri" panose="020F0502020204030204" pitchFamily="34" charset="0"/>
              <a:cs typeface="Times New Roman" panose="02020603050405020304" pitchFamily="18" charset="0"/>
            </a:endParaRPr>
          </a:p>
          <a:p>
            <a:pPr marL="171450"/>
            <a:r>
              <a:rPr lang="en-ID" b="1" u="sng" dirty="0">
                <a:solidFill>
                  <a:srgbClr val="C00000"/>
                </a:solidFill>
                <a:effectLst/>
                <a:ea typeface="Calibri" panose="020F0502020204030204" pitchFamily="34" charset="0"/>
                <a:cs typeface="Times New Roman" panose="02020603050405020304" pitchFamily="18" charset="0"/>
              </a:rPr>
              <a:t>Example 1:</a:t>
            </a:r>
            <a:r>
              <a:rPr lang="en-ID" b="1" dirty="0">
                <a:solidFill>
                  <a:srgbClr val="C00000"/>
                </a:solidFill>
                <a:effectLst/>
                <a:ea typeface="Calibri" panose="020F0502020204030204" pitchFamily="34" charset="0"/>
                <a:cs typeface="Times New Roman" panose="02020603050405020304" pitchFamily="18" charset="0"/>
              </a:rPr>
              <a:t>			</a:t>
            </a:r>
            <a:r>
              <a:rPr lang="en-ID" b="1" u="sng" dirty="0">
                <a:solidFill>
                  <a:srgbClr val="C00000"/>
                </a:solidFill>
                <a:effectLst/>
                <a:ea typeface="Calibri" panose="020F0502020204030204" pitchFamily="34" charset="0"/>
                <a:cs typeface="Times New Roman" panose="02020603050405020304" pitchFamily="18" charset="0"/>
              </a:rPr>
              <a:t>Example 2:</a:t>
            </a:r>
            <a:endParaRPr lang="en-MY" dirty="0">
              <a:effectLst/>
              <a:ea typeface="Calibri" panose="020F0502020204030204" pitchFamily="34" charset="0"/>
              <a:cs typeface="Times New Roman" panose="02020603050405020304" pitchFamily="18" charset="0"/>
            </a:endParaRPr>
          </a:p>
          <a:p>
            <a:pPr marL="171450"/>
            <a:r>
              <a:rPr lang="en-ID" dirty="0">
                <a:solidFill>
                  <a:srgbClr val="C00000"/>
                </a:solidFill>
                <a:effectLst/>
                <a:ea typeface="Calibri" panose="020F0502020204030204" pitchFamily="34" charset="0"/>
                <a:cs typeface="Times New Roman" panose="02020603050405020304" pitchFamily="18" charset="0"/>
              </a:rPr>
              <a:t>BANK CENTRAL ASIA		BANK CENTRAL ASIA</a:t>
            </a:r>
            <a:endParaRPr lang="en-MY" dirty="0">
              <a:effectLst/>
              <a:ea typeface="Calibri" panose="020F0502020204030204" pitchFamily="34" charset="0"/>
              <a:cs typeface="Times New Roman" panose="02020603050405020304" pitchFamily="18" charset="0"/>
            </a:endParaRPr>
          </a:p>
          <a:p>
            <a:pPr marL="171450"/>
            <a:r>
              <a:rPr lang="en-ID" dirty="0">
                <a:solidFill>
                  <a:srgbClr val="C00000"/>
                </a:solidFill>
                <a:effectLst/>
                <a:ea typeface="Calibri" panose="020F0502020204030204" pitchFamily="34" charset="0"/>
                <a:cs typeface="Times New Roman" panose="02020603050405020304" pitchFamily="18" charset="0"/>
              </a:rPr>
              <a:t>RANI BCA – </a:t>
            </a:r>
            <a:r>
              <a:rPr lang="en-ID" u="sng" dirty="0">
                <a:solidFill>
                  <a:srgbClr val="C00000"/>
                </a:solidFill>
                <a:effectLst/>
                <a:ea typeface="Calibri" panose="020F0502020204030204" pitchFamily="34" charset="0"/>
                <a:cs typeface="Times New Roman" panose="02020603050405020304" pitchFamily="18" charset="0"/>
                <a:hlinkClick r:id="rId3"/>
              </a:rPr>
              <a:t>rani@abc.com</a:t>
            </a:r>
            <a:r>
              <a:rPr lang="en-ID" dirty="0">
                <a:solidFill>
                  <a:srgbClr val="C00000"/>
                </a:solidFill>
                <a:effectLst/>
                <a:ea typeface="Calibri" panose="020F0502020204030204" pitchFamily="34" charset="0"/>
                <a:cs typeface="Times New Roman" panose="02020603050405020304" pitchFamily="18" charset="0"/>
              </a:rPr>
              <a:t>		RANI BCA – 6281122334455 </a:t>
            </a:r>
            <a:endParaRPr lang="en-MY" dirty="0">
              <a:effectLst/>
              <a:ea typeface="Calibri" panose="020F0502020204030204" pitchFamily="34" charset="0"/>
              <a:cs typeface="Times New Roman" panose="02020603050405020304" pitchFamily="18" charset="0"/>
            </a:endParaRPr>
          </a:p>
          <a:p>
            <a:pPr marL="171450"/>
            <a:r>
              <a:rPr lang="en-ID" dirty="0">
                <a:solidFill>
                  <a:srgbClr val="C00000"/>
                </a:solidFill>
                <a:effectLst/>
                <a:ea typeface="Calibri" panose="020F0502020204030204" pitchFamily="34" charset="0"/>
                <a:cs typeface="Times New Roman" panose="02020603050405020304" pitchFamily="18" charset="0"/>
              </a:rPr>
              <a:t>6640376650 (IDR)		6640376650 (IDR)</a:t>
            </a:r>
            <a:endParaRPr lang="en-MY" dirty="0"/>
          </a:p>
          <a:p>
            <a:r>
              <a:rPr lang="en-MY" u="sng" dirty="0"/>
              <a:t>If Proxy Data not return, display:</a:t>
            </a:r>
          </a:p>
          <a:p>
            <a:pPr marL="171450"/>
            <a:r>
              <a:rPr lang="en-ID" dirty="0">
                <a:solidFill>
                  <a:srgbClr val="C00000"/>
                </a:solidFill>
                <a:effectLst/>
                <a:ea typeface="Calibri" panose="020F0502020204030204" pitchFamily="34" charset="0"/>
                <a:cs typeface="Times New Roman" panose="02020603050405020304" pitchFamily="18" charset="0"/>
              </a:rPr>
              <a:t>Bank Name</a:t>
            </a:r>
            <a:endParaRPr lang="en-MY" dirty="0">
              <a:effectLst/>
              <a:ea typeface="Calibri" panose="020F0502020204030204" pitchFamily="34" charset="0"/>
              <a:cs typeface="Times New Roman" panose="02020603050405020304" pitchFamily="18" charset="0"/>
            </a:endParaRPr>
          </a:p>
          <a:p>
            <a:pPr marL="171450"/>
            <a:r>
              <a:rPr lang="en-ID" dirty="0">
                <a:solidFill>
                  <a:srgbClr val="C00000"/>
                </a:solidFill>
                <a:effectLst/>
                <a:ea typeface="Calibri" panose="020F0502020204030204" pitchFamily="34" charset="0"/>
                <a:cs typeface="Times New Roman" panose="02020603050405020304" pitchFamily="18" charset="0"/>
              </a:rPr>
              <a:t>Alias Name</a:t>
            </a:r>
            <a:endParaRPr lang="en-MY" dirty="0">
              <a:effectLst/>
              <a:ea typeface="Calibri" panose="020F0502020204030204" pitchFamily="34" charset="0"/>
              <a:cs typeface="Times New Roman" panose="02020603050405020304" pitchFamily="18" charset="0"/>
            </a:endParaRPr>
          </a:p>
          <a:p>
            <a:pPr marL="171450"/>
            <a:r>
              <a:rPr lang="en-ID" dirty="0">
                <a:solidFill>
                  <a:srgbClr val="C00000"/>
                </a:solidFill>
                <a:effectLst/>
                <a:ea typeface="Calibri" panose="020F0502020204030204" pitchFamily="34" charset="0"/>
                <a:cs typeface="Times New Roman" panose="02020603050405020304" pitchFamily="18" charset="0"/>
              </a:rPr>
              <a:t>Beneficiary A/C No (Ccy)</a:t>
            </a:r>
            <a:endParaRPr lang="en-MY" dirty="0">
              <a:effectLst/>
              <a:ea typeface="Calibri" panose="020F0502020204030204" pitchFamily="34" charset="0"/>
              <a:cs typeface="Times New Roman" panose="02020603050405020304" pitchFamily="18" charset="0"/>
            </a:endParaRPr>
          </a:p>
          <a:p>
            <a:pPr marL="171450"/>
            <a:r>
              <a:rPr lang="en-ID" b="1" u="sng" dirty="0">
                <a:solidFill>
                  <a:srgbClr val="C00000"/>
                </a:solidFill>
                <a:effectLst/>
                <a:ea typeface="Calibri" panose="020F0502020204030204" pitchFamily="34" charset="0"/>
                <a:cs typeface="Times New Roman" panose="02020603050405020304" pitchFamily="18" charset="0"/>
              </a:rPr>
              <a:t>Example</a:t>
            </a:r>
            <a:endParaRPr lang="en-MY" dirty="0">
              <a:effectLst/>
              <a:ea typeface="Calibri" panose="020F0502020204030204" pitchFamily="34" charset="0"/>
              <a:cs typeface="Times New Roman" panose="02020603050405020304" pitchFamily="18" charset="0"/>
            </a:endParaRPr>
          </a:p>
          <a:p>
            <a:pPr marL="171450"/>
            <a:r>
              <a:rPr lang="en-ID" dirty="0">
                <a:solidFill>
                  <a:srgbClr val="C00000"/>
                </a:solidFill>
                <a:effectLst/>
                <a:ea typeface="Calibri" panose="020F0502020204030204" pitchFamily="34" charset="0"/>
                <a:cs typeface="Times New Roman" panose="02020603050405020304" pitchFamily="18" charset="0"/>
              </a:rPr>
              <a:t>BANK CENTRAL ASIA</a:t>
            </a:r>
            <a:endParaRPr lang="en-MY" dirty="0">
              <a:effectLst/>
              <a:ea typeface="Calibri" panose="020F0502020204030204" pitchFamily="34" charset="0"/>
              <a:cs typeface="Times New Roman" panose="02020603050405020304" pitchFamily="18" charset="0"/>
            </a:endParaRPr>
          </a:p>
          <a:p>
            <a:pPr marL="171450"/>
            <a:r>
              <a:rPr lang="en-ID" dirty="0">
                <a:solidFill>
                  <a:srgbClr val="C00000"/>
                </a:solidFill>
                <a:effectLst/>
                <a:ea typeface="Calibri" panose="020F0502020204030204" pitchFamily="34" charset="0"/>
                <a:cs typeface="Times New Roman" panose="02020603050405020304" pitchFamily="18" charset="0"/>
              </a:rPr>
              <a:t>RANI BCA</a:t>
            </a:r>
            <a:endParaRPr lang="en-MY" dirty="0">
              <a:effectLst/>
              <a:ea typeface="Calibri" panose="020F0502020204030204" pitchFamily="34" charset="0"/>
              <a:cs typeface="Times New Roman" panose="02020603050405020304" pitchFamily="18" charset="0"/>
            </a:endParaRPr>
          </a:p>
          <a:p>
            <a:pPr marL="171450"/>
            <a:r>
              <a:rPr lang="en-ID" dirty="0">
                <a:solidFill>
                  <a:srgbClr val="C00000"/>
                </a:solidFill>
                <a:effectLst/>
                <a:ea typeface="Calibri" panose="020F0502020204030204" pitchFamily="34" charset="0"/>
                <a:cs typeface="Times New Roman" panose="02020603050405020304" pitchFamily="18" charset="0"/>
              </a:rPr>
              <a:t>6640376650 (IDR)</a:t>
            </a:r>
            <a:endParaRPr lang="en-MY" dirty="0">
              <a:effectLst/>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1CB9FA71-D7FD-4C3E-B922-D13AC4857013}"/>
              </a:ext>
            </a:extLst>
          </p:cNvPr>
          <p:cNvSpPr>
            <a:spLocks noGrp="1"/>
          </p:cNvSpPr>
          <p:nvPr>
            <p:ph type="title"/>
          </p:nvPr>
        </p:nvSpPr>
        <p:spPr>
          <a:xfrm>
            <a:off x="838200" y="225762"/>
            <a:ext cx="10515600" cy="627699"/>
          </a:xfrm>
        </p:spPr>
        <p:txBody>
          <a:bodyPr>
            <a:normAutofit/>
          </a:bodyPr>
          <a:lstStyle/>
          <a:p>
            <a:r>
              <a:rPr lang="en-US" sz="3200" dirty="0"/>
              <a:t>BI FAST Transfer</a:t>
            </a:r>
            <a:endParaRPr lang="en-MY" sz="3200" dirty="0"/>
          </a:p>
        </p:txBody>
      </p:sp>
      <p:cxnSp>
        <p:nvCxnSpPr>
          <p:cNvPr id="11" name="AutoShape 9">
            <a:extLst>
              <a:ext uri="{FF2B5EF4-FFF2-40B4-BE49-F238E27FC236}">
                <a16:creationId xmlns:a16="http://schemas.microsoft.com/office/drawing/2014/main" id="{21E64B92-E9A4-4CBB-82CC-DCDE62B42900}"/>
              </a:ext>
            </a:extLst>
          </p:cNvPr>
          <p:cNvCxnSpPr>
            <a:cxnSpLocks noChangeShapeType="1"/>
            <a:stCxn id="7" idx="3"/>
            <a:endCxn id="9" idx="1"/>
          </p:cNvCxnSpPr>
          <p:nvPr/>
        </p:nvCxnSpPr>
        <p:spPr bwMode="auto">
          <a:xfrm flipV="1">
            <a:off x="4293030" y="3001766"/>
            <a:ext cx="423396" cy="1755414"/>
          </a:xfrm>
          <a:prstGeom prst="curvedConnector3">
            <a:avLst>
              <a:gd name="adj1" fmla="val 50000"/>
            </a:avLst>
          </a:prstGeom>
          <a:noFill/>
          <a:ln w="28575">
            <a:solidFill>
              <a:srgbClr val="FF0000"/>
            </a:solidFill>
            <a:prstDash val="sysDash"/>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2804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537FA19-FCBC-4F0F-A6F4-BCD55AE5F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05" y="1444748"/>
            <a:ext cx="3109499" cy="541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a:extLst>
              <a:ext uri="{FF2B5EF4-FFF2-40B4-BE49-F238E27FC236}">
                <a16:creationId xmlns:a16="http://schemas.microsoft.com/office/drawing/2014/main" id="{F0C7CD83-221A-4140-AAE4-948432553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304" y="4894518"/>
            <a:ext cx="3792837" cy="190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AutoShape 9">
            <a:extLst>
              <a:ext uri="{FF2B5EF4-FFF2-40B4-BE49-F238E27FC236}">
                <a16:creationId xmlns:a16="http://schemas.microsoft.com/office/drawing/2014/main" id="{9EDE23BE-F82A-47FF-A3A5-6F08700D2E94}"/>
              </a:ext>
            </a:extLst>
          </p:cNvPr>
          <p:cNvCxnSpPr>
            <a:cxnSpLocks noChangeShapeType="1"/>
            <a:endCxn id="2051" idx="1"/>
          </p:cNvCxnSpPr>
          <p:nvPr/>
        </p:nvCxnSpPr>
        <p:spPr bwMode="auto">
          <a:xfrm rot="16200000" flipH="1">
            <a:off x="2303430" y="4772670"/>
            <a:ext cx="1747657" cy="404092"/>
          </a:xfrm>
          <a:prstGeom prst="curvedConnector2">
            <a:avLst/>
          </a:prstGeom>
          <a:noFill/>
          <a:ln w="28575">
            <a:solidFill>
              <a:srgbClr val="FF0000"/>
            </a:solidFill>
            <a:prstDash val="sysDash"/>
            <a:round/>
            <a:headEnd/>
            <a:tailEnd type="triangle" w="med" len="med"/>
          </a:ln>
          <a:extLst>
            <a:ext uri="{909E8E84-426E-40DD-AFC4-6F175D3DCCD1}">
              <a14:hiddenFill xmlns:a14="http://schemas.microsoft.com/office/drawing/2010/main">
                <a:noFill/>
              </a14:hiddenFill>
            </a:ext>
          </a:extLst>
        </p:spPr>
      </p:cxnSp>
      <p:sp>
        <p:nvSpPr>
          <p:cNvPr id="9" name="Title 1">
            <a:extLst>
              <a:ext uri="{FF2B5EF4-FFF2-40B4-BE49-F238E27FC236}">
                <a16:creationId xmlns:a16="http://schemas.microsoft.com/office/drawing/2014/main" id="{FEE172FF-8307-4747-81E5-4EC6C0E2D923}"/>
              </a:ext>
            </a:extLst>
          </p:cNvPr>
          <p:cNvSpPr>
            <a:spLocks noGrp="1"/>
          </p:cNvSpPr>
          <p:nvPr>
            <p:ph type="title"/>
          </p:nvPr>
        </p:nvSpPr>
        <p:spPr>
          <a:xfrm>
            <a:off x="838200" y="225762"/>
            <a:ext cx="10515600" cy="627699"/>
          </a:xfrm>
        </p:spPr>
        <p:txBody>
          <a:bodyPr>
            <a:normAutofit/>
          </a:bodyPr>
          <a:lstStyle/>
          <a:p>
            <a:r>
              <a:rPr lang="en-US" sz="3200" dirty="0"/>
              <a:t>BI FAST Transfer</a:t>
            </a:r>
            <a:endParaRPr lang="en-MY" sz="3200" dirty="0"/>
          </a:p>
        </p:txBody>
      </p:sp>
      <p:pic>
        <p:nvPicPr>
          <p:cNvPr id="2052" name="Picture 4">
            <a:extLst>
              <a:ext uri="{FF2B5EF4-FFF2-40B4-BE49-F238E27FC236}">
                <a16:creationId xmlns:a16="http://schemas.microsoft.com/office/drawing/2014/main" id="{582696A6-57C4-417E-B355-0128615B1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304" y="1172274"/>
            <a:ext cx="2992690" cy="351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
            <a:extLst>
              <a:ext uri="{FF2B5EF4-FFF2-40B4-BE49-F238E27FC236}">
                <a16:creationId xmlns:a16="http://schemas.microsoft.com/office/drawing/2014/main" id="{DD9C2AED-7A9A-423F-B65F-9733383E4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8950" y="4804383"/>
            <a:ext cx="2473394" cy="217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A424B73-BF5A-4BA1-B914-60DBB5225C8A}"/>
              </a:ext>
            </a:extLst>
          </p:cNvPr>
          <p:cNvSpPr txBox="1"/>
          <p:nvPr/>
        </p:nvSpPr>
        <p:spPr>
          <a:xfrm>
            <a:off x="6488803" y="55429"/>
            <a:ext cx="5809214" cy="5355312"/>
          </a:xfrm>
          <a:prstGeom prst="rect">
            <a:avLst/>
          </a:prstGeom>
          <a:noFill/>
          <a:ln>
            <a:solidFill>
              <a:schemeClr val="tx1"/>
            </a:solidFill>
          </a:ln>
        </p:spPr>
        <p:txBody>
          <a:bodyPr wrap="square" rtlCol="0">
            <a:spAutoFit/>
          </a:bodyPr>
          <a:lstStyle/>
          <a:p>
            <a:r>
              <a:rPr lang="en-US" dirty="0"/>
              <a:t>Beneficiary Type:</a:t>
            </a:r>
          </a:p>
          <a:p>
            <a:r>
              <a:rPr lang="en-MY" sz="1800" b="0" i="0" u="none" strike="noStrike" baseline="0" dirty="0">
                <a:solidFill>
                  <a:srgbClr val="000000"/>
                </a:solidFill>
              </a:rPr>
              <a:t>FAST01: </a:t>
            </a:r>
            <a:r>
              <a:rPr lang="en-MY" sz="1800" b="0" i="0" u="none" strike="noStrike" baseline="0" dirty="0" err="1">
                <a:solidFill>
                  <a:srgbClr val="000000"/>
                </a:solidFill>
              </a:rPr>
              <a:t>Acc</a:t>
            </a:r>
            <a:r>
              <a:rPr lang="en-MY" sz="1800" b="0" i="0" u="none" strike="noStrike" baseline="0" dirty="0">
                <a:solidFill>
                  <a:srgbClr val="000000"/>
                </a:solidFill>
              </a:rPr>
              <a:t> No</a:t>
            </a:r>
          </a:p>
          <a:p>
            <a:r>
              <a:rPr lang="en-MY" sz="1800" b="0" i="0" u="none" strike="noStrike" baseline="0" dirty="0">
                <a:solidFill>
                  <a:srgbClr val="000000"/>
                </a:solidFill>
              </a:rPr>
              <a:t>FAST02: Mobile No </a:t>
            </a:r>
          </a:p>
          <a:p>
            <a:r>
              <a:rPr lang="en-MY" sz="1800" b="0" i="0" u="none" strike="noStrike" baseline="0" dirty="0">
                <a:solidFill>
                  <a:srgbClr val="000000"/>
                </a:solidFill>
              </a:rPr>
              <a:t>FAST03: Email Address 	</a:t>
            </a:r>
          </a:p>
          <a:p>
            <a:endParaRPr lang="en-MY" dirty="0"/>
          </a:p>
          <a:p>
            <a:r>
              <a:rPr lang="en-MY" dirty="0"/>
              <a:t>If select FAST01, Proxy Data field need to grey off.</a:t>
            </a:r>
          </a:p>
          <a:p>
            <a:r>
              <a:rPr lang="en-MY" dirty="0"/>
              <a:t>If select FAST02 or FAST03, </a:t>
            </a:r>
            <a:r>
              <a:rPr lang="en-MY" dirty="0" err="1"/>
              <a:t>Acc</a:t>
            </a:r>
            <a:r>
              <a:rPr lang="en-MY" dirty="0"/>
              <a:t> number and bank need to grey off.</a:t>
            </a:r>
          </a:p>
          <a:p>
            <a:endParaRPr lang="en-MY" dirty="0"/>
          </a:p>
          <a:p>
            <a:r>
              <a:rPr lang="en-MY" dirty="0"/>
              <a:t>Bank list can use back </a:t>
            </a:r>
            <a:r>
              <a:rPr lang="en-MY" b="1" i="0" dirty="0" err="1">
                <a:effectLst/>
              </a:rPr>
              <a:t>retrieveBankList</a:t>
            </a:r>
            <a:r>
              <a:rPr lang="en-MY" b="1" i="0" dirty="0">
                <a:effectLst/>
              </a:rPr>
              <a:t> </a:t>
            </a:r>
            <a:r>
              <a:rPr lang="en-MY" i="0" dirty="0">
                <a:effectLst/>
              </a:rPr>
              <a:t>but need to enhance to support </a:t>
            </a:r>
            <a:r>
              <a:rPr lang="en-MY" i="0" dirty="0" err="1">
                <a:effectLst/>
              </a:rPr>
              <a:t>prd_cd</a:t>
            </a:r>
            <a:r>
              <a:rPr lang="en-MY" i="0" dirty="0">
                <a:effectLst/>
              </a:rPr>
              <a:t> FAST</a:t>
            </a:r>
          </a:p>
          <a:p>
            <a:endParaRPr lang="en-MY" dirty="0"/>
          </a:p>
          <a:p>
            <a:r>
              <a:rPr lang="en-MY" i="0" dirty="0">
                <a:solidFill>
                  <a:srgbClr val="FF0000"/>
                </a:solidFill>
                <a:effectLst/>
              </a:rPr>
              <a:t>BE – needs to sent 01 by default</a:t>
            </a:r>
          </a:p>
          <a:p>
            <a:endParaRPr lang="en-MY" dirty="0">
              <a:solidFill>
                <a:srgbClr val="FF0000"/>
              </a:solidFill>
            </a:endParaRPr>
          </a:p>
          <a:p>
            <a:r>
              <a:rPr lang="en-MY" dirty="0">
                <a:solidFill>
                  <a:srgbClr val="FF0000"/>
                </a:solidFill>
              </a:rPr>
              <a:t>Press CONTINUE, call Omni new API (</a:t>
            </a:r>
            <a:r>
              <a:rPr lang="en-MY" b="1" dirty="0">
                <a:solidFill>
                  <a:srgbClr val="FF0000"/>
                </a:solidFill>
              </a:rPr>
              <a:t>10.29 Inquiry Transaction BIFAST</a:t>
            </a:r>
            <a:r>
              <a:rPr lang="en-MY" dirty="0">
                <a:solidFill>
                  <a:srgbClr val="FF0000"/>
                </a:solidFill>
              </a:rPr>
              <a:t>) to verify proxy/Account. Both new and saved bene also need to call this because the response object need to return back to Omni during submit fund transfer.</a:t>
            </a:r>
          </a:p>
        </p:txBody>
      </p:sp>
    </p:spTree>
    <p:extLst>
      <p:ext uri="{BB962C8B-B14F-4D97-AF65-F5344CB8AC3E}">
        <p14:creationId xmlns:p14="http://schemas.microsoft.com/office/powerpoint/2010/main" val="124134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15A4C6-D35D-42E6-B811-8EC32124691A}"/>
              </a:ext>
            </a:extLst>
          </p:cNvPr>
          <p:cNvSpPr>
            <a:spLocks noGrp="1"/>
          </p:cNvSpPr>
          <p:nvPr>
            <p:ph type="title"/>
          </p:nvPr>
        </p:nvSpPr>
        <p:spPr>
          <a:xfrm>
            <a:off x="838200" y="225762"/>
            <a:ext cx="10515600" cy="627699"/>
          </a:xfrm>
        </p:spPr>
        <p:txBody>
          <a:bodyPr>
            <a:normAutofit/>
          </a:bodyPr>
          <a:lstStyle/>
          <a:p>
            <a:r>
              <a:rPr lang="en-US" sz="3200" dirty="0"/>
              <a:t>BI FAST Transfer</a:t>
            </a:r>
            <a:endParaRPr lang="en-MY" sz="3200" dirty="0"/>
          </a:p>
        </p:txBody>
      </p:sp>
      <p:pic>
        <p:nvPicPr>
          <p:cNvPr id="3074" name="Picture 2">
            <a:extLst>
              <a:ext uri="{FF2B5EF4-FFF2-40B4-BE49-F238E27FC236}">
                <a16:creationId xmlns:a16="http://schemas.microsoft.com/office/drawing/2014/main" id="{5EFE2E20-91E9-48FC-A020-5BF268D0A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72" y="1343232"/>
            <a:ext cx="2963724" cy="495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6131AC52-8ED9-483E-9C3E-D02233E0C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59" y="890587"/>
            <a:ext cx="2221602" cy="583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5F722C1-3081-4D08-BC86-F338078BD8E1}"/>
              </a:ext>
            </a:extLst>
          </p:cNvPr>
          <p:cNvSpPr txBox="1"/>
          <p:nvPr/>
        </p:nvSpPr>
        <p:spPr>
          <a:xfrm>
            <a:off x="6096000" y="186004"/>
            <a:ext cx="6096000" cy="6186309"/>
          </a:xfrm>
          <a:prstGeom prst="rect">
            <a:avLst/>
          </a:prstGeom>
          <a:noFill/>
          <a:ln>
            <a:solidFill>
              <a:schemeClr val="tx1"/>
            </a:solidFill>
          </a:ln>
        </p:spPr>
        <p:txBody>
          <a:bodyPr wrap="square" rtlCol="0">
            <a:spAutoFit/>
          </a:bodyPr>
          <a:lstStyle/>
          <a:p>
            <a:pPr marL="342900" lvl="0" indent="-342900">
              <a:buFont typeface="Symbol" panose="05050102010706020507" pitchFamily="18" charset="2"/>
              <a:buChar char=""/>
            </a:pPr>
            <a:r>
              <a:rPr lang="en-ID" sz="1800" dirty="0">
                <a:effectLst/>
                <a:ea typeface="Calibri" panose="020F0502020204030204" pitchFamily="34" charset="0"/>
                <a:cs typeface="Times New Roman" panose="02020603050405020304" pitchFamily="18" charset="0"/>
              </a:rPr>
              <a:t>If the Beneficiary isn’t saved, the format will be (as is):</a:t>
            </a:r>
            <a:endParaRPr lang="en-MY" sz="1800" dirty="0">
              <a:effectLst/>
              <a:ea typeface="Calibri" panose="020F0502020204030204" pitchFamily="34" charset="0"/>
              <a:cs typeface="Times New Roman" panose="02020603050405020304" pitchFamily="18" charset="0"/>
            </a:endParaRPr>
          </a:p>
          <a:p>
            <a:pPr marL="685800"/>
            <a:r>
              <a:rPr lang="en-ID" sz="1800" dirty="0">
                <a:solidFill>
                  <a:srgbClr val="C00000"/>
                </a:solidFill>
                <a:effectLst/>
                <a:ea typeface="Calibri" panose="020F0502020204030204" pitchFamily="34" charset="0"/>
                <a:cs typeface="Times New Roman" panose="02020603050405020304" pitchFamily="18" charset="0"/>
              </a:rPr>
              <a:t>Account Name</a:t>
            </a:r>
            <a:endParaRPr lang="en-MY" sz="1800" dirty="0">
              <a:effectLst/>
              <a:ea typeface="Calibri" panose="020F0502020204030204" pitchFamily="34" charset="0"/>
              <a:cs typeface="Times New Roman" panose="02020603050405020304" pitchFamily="18" charset="0"/>
            </a:endParaRPr>
          </a:p>
          <a:p>
            <a:pPr marL="685800"/>
            <a:r>
              <a:rPr lang="en-ID" sz="1800" dirty="0">
                <a:solidFill>
                  <a:srgbClr val="C00000"/>
                </a:solidFill>
                <a:effectLst/>
                <a:ea typeface="Calibri" panose="020F0502020204030204" pitchFamily="34" charset="0"/>
                <a:cs typeface="Times New Roman" panose="02020603050405020304" pitchFamily="18" charset="0"/>
              </a:rPr>
              <a:t>Beneficiary Bank – Beneficiary Ccy + A/C No</a:t>
            </a:r>
            <a:endParaRPr lang="en-MY" sz="1800" dirty="0">
              <a:effectLst/>
              <a:ea typeface="Calibri" panose="020F0502020204030204" pitchFamily="34" charset="0"/>
              <a:cs typeface="Times New Roman" panose="02020603050405020304" pitchFamily="18" charset="0"/>
            </a:endParaRPr>
          </a:p>
          <a:p>
            <a:pPr marL="171450" indent="514350"/>
            <a:r>
              <a:rPr lang="en-ID" sz="1800" b="1" u="sng" dirty="0">
                <a:solidFill>
                  <a:srgbClr val="C00000"/>
                </a:solidFill>
                <a:effectLst/>
                <a:ea typeface="Calibri" panose="020F0502020204030204" pitchFamily="34" charset="0"/>
                <a:cs typeface="Times New Roman" panose="02020603050405020304" pitchFamily="18" charset="0"/>
              </a:rPr>
              <a:t>Example:</a:t>
            </a:r>
            <a:endParaRPr lang="en-MY" sz="1800" dirty="0">
              <a:effectLst/>
              <a:ea typeface="Calibri" panose="020F0502020204030204" pitchFamily="34" charset="0"/>
              <a:cs typeface="Times New Roman" panose="02020603050405020304" pitchFamily="18" charset="0"/>
            </a:endParaRPr>
          </a:p>
          <a:p>
            <a:pPr marL="171450" indent="514350"/>
            <a:r>
              <a:rPr lang="en-ID" sz="1800" dirty="0">
                <a:solidFill>
                  <a:srgbClr val="C00000"/>
                </a:solidFill>
                <a:effectLst/>
                <a:ea typeface="Calibri" panose="020F0502020204030204" pitchFamily="34" charset="0"/>
                <a:cs typeface="Times New Roman" panose="02020603050405020304" pitchFamily="18" charset="0"/>
              </a:rPr>
              <a:t>NURINA ADITYARANI</a:t>
            </a:r>
            <a:endParaRPr lang="en-MY" sz="1800" dirty="0">
              <a:effectLst/>
              <a:ea typeface="Calibri" panose="020F0502020204030204" pitchFamily="34" charset="0"/>
              <a:cs typeface="Times New Roman" panose="02020603050405020304" pitchFamily="18" charset="0"/>
            </a:endParaRPr>
          </a:p>
          <a:p>
            <a:pPr marL="171450" indent="514350"/>
            <a:r>
              <a:rPr lang="en-ID" sz="1800" dirty="0">
                <a:solidFill>
                  <a:srgbClr val="C00000"/>
                </a:solidFill>
                <a:effectLst/>
                <a:ea typeface="Calibri" panose="020F0502020204030204" pitchFamily="34" charset="0"/>
                <a:cs typeface="Times New Roman" panose="02020603050405020304" pitchFamily="18" charset="0"/>
              </a:rPr>
              <a:t>BANK CENTRAL ASIA – IDR 6640376650 </a:t>
            </a:r>
            <a:endParaRPr lang="en-MY" sz="18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ID" sz="1800" dirty="0">
                <a:effectLst/>
                <a:ea typeface="Calibri" panose="020F0502020204030204" pitchFamily="34" charset="0"/>
                <a:cs typeface="Times New Roman" panose="02020603050405020304" pitchFamily="18" charset="0"/>
              </a:rPr>
              <a:t>If the Beneficiary is saved, the format will be:</a:t>
            </a:r>
            <a:endParaRPr lang="en-MY" sz="1800" dirty="0">
              <a:effectLst/>
              <a:ea typeface="Calibri" panose="020F0502020204030204" pitchFamily="34" charset="0"/>
              <a:cs typeface="Times New Roman" panose="02020603050405020304" pitchFamily="18" charset="0"/>
            </a:endParaRPr>
          </a:p>
          <a:p>
            <a:pPr marL="342900" lvl="0" indent="-342900">
              <a:buFont typeface="+mj-lt"/>
              <a:buAutoNum type="arabicPeriod"/>
            </a:pPr>
            <a:r>
              <a:rPr lang="en-ID" sz="1800" dirty="0">
                <a:effectLst/>
                <a:ea typeface="Calibri" panose="020F0502020204030204" pitchFamily="34" charset="0"/>
                <a:cs typeface="Times New Roman" panose="02020603050405020304" pitchFamily="18" charset="0"/>
              </a:rPr>
              <a:t>Regular – Account No (as is)</a:t>
            </a:r>
            <a:endParaRPr lang="en-MY" sz="1800" dirty="0">
              <a:effectLst/>
              <a:ea typeface="Calibri" panose="020F0502020204030204" pitchFamily="34" charset="0"/>
              <a:cs typeface="Times New Roman" panose="02020603050405020304" pitchFamily="18" charset="0"/>
            </a:endParaRPr>
          </a:p>
          <a:p>
            <a:pPr marL="1143000"/>
            <a:r>
              <a:rPr lang="en-ID" sz="1800" dirty="0">
                <a:solidFill>
                  <a:srgbClr val="C00000"/>
                </a:solidFill>
                <a:effectLst/>
                <a:ea typeface="Calibri" panose="020F0502020204030204" pitchFamily="34" charset="0"/>
                <a:cs typeface="Times New Roman" panose="02020603050405020304" pitchFamily="18" charset="0"/>
              </a:rPr>
              <a:t>Alias Name</a:t>
            </a:r>
            <a:endParaRPr lang="en-MY" sz="1800" dirty="0">
              <a:effectLst/>
              <a:ea typeface="Calibri" panose="020F0502020204030204" pitchFamily="34" charset="0"/>
              <a:cs typeface="Times New Roman" panose="02020603050405020304" pitchFamily="18" charset="0"/>
            </a:endParaRPr>
          </a:p>
          <a:p>
            <a:pPr marL="1143000"/>
            <a:r>
              <a:rPr lang="en-ID" sz="1800" dirty="0">
                <a:solidFill>
                  <a:srgbClr val="C00000"/>
                </a:solidFill>
                <a:effectLst/>
                <a:ea typeface="Calibri" panose="020F0502020204030204" pitchFamily="34" charset="0"/>
                <a:cs typeface="Times New Roman" panose="02020603050405020304" pitchFamily="18" charset="0"/>
              </a:rPr>
              <a:t>Beneficiary Bank – Beneficiary Ccy + A/C No</a:t>
            </a:r>
            <a:endParaRPr lang="en-MY" sz="1800" dirty="0">
              <a:effectLst/>
              <a:ea typeface="Calibri" panose="020F0502020204030204" pitchFamily="34" charset="0"/>
              <a:cs typeface="Times New Roman" panose="02020603050405020304" pitchFamily="18" charset="0"/>
            </a:endParaRPr>
          </a:p>
          <a:p>
            <a:pPr marL="171450" indent="971550"/>
            <a:r>
              <a:rPr lang="en-ID" sz="1800" b="1" u="sng" dirty="0">
                <a:solidFill>
                  <a:srgbClr val="C00000"/>
                </a:solidFill>
                <a:effectLst/>
                <a:ea typeface="Calibri" panose="020F0502020204030204" pitchFamily="34" charset="0"/>
                <a:cs typeface="Times New Roman" panose="02020603050405020304" pitchFamily="18" charset="0"/>
              </a:rPr>
              <a:t>Example:</a:t>
            </a:r>
            <a:endParaRPr lang="en-MY" sz="1800" dirty="0">
              <a:effectLst/>
              <a:ea typeface="Calibri" panose="020F0502020204030204" pitchFamily="34" charset="0"/>
              <a:cs typeface="Times New Roman" panose="02020603050405020304" pitchFamily="18" charset="0"/>
            </a:endParaRPr>
          </a:p>
          <a:p>
            <a:pPr marL="171450" indent="971550"/>
            <a:r>
              <a:rPr lang="en-ID" sz="1800" dirty="0">
                <a:solidFill>
                  <a:srgbClr val="C00000"/>
                </a:solidFill>
                <a:effectLst/>
                <a:ea typeface="Calibri" panose="020F0502020204030204" pitchFamily="34" charset="0"/>
                <a:cs typeface="Times New Roman" panose="02020603050405020304" pitchFamily="18" charset="0"/>
              </a:rPr>
              <a:t>RANI BCA</a:t>
            </a:r>
            <a:endParaRPr lang="en-MY" sz="1800" dirty="0">
              <a:effectLst/>
              <a:ea typeface="Calibri" panose="020F0502020204030204" pitchFamily="34" charset="0"/>
              <a:cs typeface="Times New Roman" panose="02020603050405020304" pitchFamily="18" charset="0"/>
            </a:endParaRPr>
          </a:p>
          <a:p>
            <a:pPr marL="171450" indent="971550"/>
            <a:r>
              <a:rPr lang="en-ID" sz="1800" dirty="0">
                <a:solidFill>
                  <a:srgbClr val="C00000"/>
                </a:solidFill>
                <a:effectLst/>
                <a:ea typeface="Calibri" panose="020F0502020204030204" pitchFamily="34" charset="0"/>
                <a:cs typeface="Times New Roman" panose="02020603050405020304" pitchFamily="18" charset="0"/>
              </a:rPr>
              <a:t>BANK CENTRAL ASIA – IDR 6640376650 </a:t>
            </a:r>
            <a:endParaRPr lang="en-MY" sz="1800" dirty="0">
              <a:effectLst/>
              <a:ea typeface="Calibri" panose="020F0502020204030204" pitchFamily="34" charset="0"/>
              <a:cs typeface="Times New Roman" panose="02020603050405020304" pitchFamily="18" charset="0"/>
            </a:endParaRPr>
          </a:p>
          <a:p>
            <a:pPr marL="342900" lvl="0" indent="-342900">
              <a:buFont typeface="+mj-lt"/>
              <a:buAutoNum type="arabicPeriod"/>
            </a:pPr>
            <a:r>
              <a:rPr lang="en-ID" sz="1800" dirty="0">
                <a:effectLst/>
                <a:ea typeface="Calibri" panose="020F0502020204030204" pitchFamily="34" charset="0"/>
                <a:cs typeface="Times New Roman" panose="02020603050405020304" pitchFamily="18" charset="0"/>
              </a:rPr>
              <a:t>Proxy – Email Address or Proxy – Mobile Phone Number</a:t>
            </a:r>
            <a:endParaRPr lang="en-MY" sz="1800" dirty="0">
              <a:effectLst/>
              <a:ea typeface="Calibri" panose="020F0502020204030204" pitchFamily="34" charset="0"/>
              <a:cs typeface="Times New Roman" panose="02020603050405020304" pitchFamily="18" charset="0"/>
            </a:endParaRPr>
          </a:p>
          <a:p>
            <a:pPr marL="1143000"/>
            <a:r>
              <a:rPr lang="en-ID" sz="1800" dirty="0">
                <a:solidFill>
                  <a:srgbClr val="C00000"/>
                </a:solidFill>
                <a:effectLst/>
                <a:ea typeface="Calibri" panose="020F0502020204030204" pitchFamily="34" charset="0"/>
                <a:cs typeface="Times New Roman" panose="02020603050405020304" pitchFamily="18" charset="0"/>
              </a:rPr>
              <a:t>Alias Name – Proxy Data</a:t>
            </a:r>
            <a:endParaRPr lang="en-MY" sz="1800" dirty="0">
              <a:effectLst/>
              <a:ea typeface="Calibri" panose="020F0502020204030204" pitchFamily="34" charset="0"/>
              <a:cs typeface="Times New Roman" panose="02020603050405020304" pitchFamily="18" charset="0"/>
            </a:endParaRPr>
          </a:p>
          <a:p>
            <a:pPr marL="1143000"/>
            <a:r>
              <a:rPr lang="en-ID" sz="1800" dirty="0">
                <a:solidFill>
                  <a:srgbClr val="C00000"/>
                </a:solidFill>
                <a:effectLst/>
                <a:ea typeface="Calibri" panose="020F0502020204030204" pitchFamily="34" charset="0"/>
                <a:cs typeface="Times New Roman" panose="02020603050405020304" pitchFamily="18" charset="0"/>
              </a:rPr>
              <a:t>Beneficiary Bank – Beneficiary Ccy + A/C No</a:t>
            </a:r>
            <a:endParaRPr lang="en-MY" sz="1800" dirty="0">
              <a:effectLst/>
              <a:ea typeface="Calibri" panose="020F0502020204030204" pitchFamily="34" charset="0"/>
              <a:cs typeface="Times New Roman" panose="02020603050405020304" pitchFamily="18" charset="0"/>
            </a:endParaRPr>
          </a:p>
          <a:p>
            <a:pPr marL="171450" indent="971550"/>
            <a:r>
              <a:rPr lang="en-ID" sz="1800" b="1" u="sng" dirty="0">
                <a:solidFill>
                  <a:srgbClr val="C00000"/>
                </a:solidFill>
                <a:effectLst/>
                <a:ea typeface="Calibri" panose="020F0502020204030204" pitchFamily="34" charset="0"/>
                <a:cs typeface="Times New Roman" panose="02020603050405020304" pitchFamily="18" charset="0"/>
              </a:rPr>
              <a:t>Example 1:</a:t>
            </a:r>
            <a:endParaRPr lang="en-MY" sz="1800" dirty="0">
              <a:effectLst/>
              <a:ea typeface="Calibri" panose="020F0502020204030204" pitchFamily="34" charset="0"/>
              <a:cs typeface="Times New Roman" panose="02020603050405020304" pitchFamily="18" charset="0"/>
            </a:endParaRPr>
          </a:p>
          <a:p>
            <a:pPr marL="171450" indent="971550"/>
            <a:r>
              <a:rPr lang="en-ID" sz="1800" dirty="0">
                <a:solidFill>
                  <a:srgbClr val="C00000"/>
                </a:solidFill>
                <a:effectLst/>
                <a:ea typeface="Calibri" panose="020F0502020204030204" pitchFamily="34" charset="0"/>
                <a:cs typeface="Times New Roman" panose="02020603050405020304" pitchFamily="18" charset="0"/>
              </a:rPr>
              <a:t>RANI BCA – </a:t>
            </a:r>
            <a:r>
              <a:rPr lang="en-ID" sz="1800" u="sng" dirty="0">
                <a:solidFill>
                  <a:srgbClr val="C00000"/>
                </a:solidFill>
                <a:effectLst/>
                <a:ea typeface="Calibri" panose="020F0502020204030204" pitchFamily="34" charset="0"/>
                <a:cs typeface="Times New Roman" panose="02020603050405020304" pitchFamily="18" charset="0"/>
                <a:hlinkClick r:id="rId4"/>
              </a:rPr>
              <a:t>rani@abc.com</a:t>
            </a:r>
            <a:endParaRPr lang="en-MY" sz="1800" dirty="0">
              <a:effectLst/>
              <a:ea typeface="Calibri" panose="020F0502020204030204" pitchFamily="34" charset="0"/>
              <a:cs typeface="Times New Roman" panose="02020603050405020304" pitchFamily="18" charset="0"/>
            </a:endParaRPr>
          </a:p>
          <a:p>
            <a:pPr marL="171450" indent="971550"/>
            <a:r>
              <a:rPr lang="en-ID" sz="1800" dirty="0">
                <a:solidFill>
                  <a:srgbClr val="C00000"/>
                </a:solidFill>
                <a:effectLst/>
                <a:ea typeface="Calibri" panose="020F0502020204030204" pitchFamily="34" charset="0"/>
                <a:cs typeface="Times New Roman" panose="02020603050405020304" pitchFamily="18" charset="0"/>
              </a:rPr>
              <a:t>BANK CENTRAL ASIA – IDR 6640376650 </a:t>
            </a:r>
            <a:endParaRPr lang="en-MY" sz="1800" dirty="0">
              <a:effectLst/>
              <a:ea typeface="Calibri" panose="020F0502020204030204" pitchFamily="34" charset="0"/>
              <a:cs typeface="Times New Roman" panose="02020603050405020304" pitchFamily="18" charset="0"/>
            </a:endParaRPr>
          </a:p>
          <a:p>
            <a:pPr marL="171450" indent="971550"/>
            <a:r>
              <a:rPr lang="en-ID" sz="1800" b="1" u="sng" dirty="0">
                <a:solidFill>
                  <a:srgbClr val="C00000"/>
                </a:solidFill>
                <a:effectLst/>
                <a:ea typeface="Calibri" panose="020F0502020204030204" pitchFamily="34" charset="0"/>
                <a:cs typeface="Times New Roman" panose="02020603050405020304" pitchFamily="18" charset="0"/>
              </a:rPr>
              <a:t>Example 2:</a:t>
            </a:r>
            <a:endParaRPr lang="en-MY" sz="1800" dirty="0">
              <a:effectLst/>
              <a:ea typeface="Calibri" panose="020F0502020204030204" pitchFamily="34" charset="0"/>
              <a:cs typeface="Times New Roman" panose="02020603050405020304" pitchFamily="18" charset="0"/>
            </a:endParaRPr>
          </a:p>
          <a:p>
            <a:pPr marL="171450" indent="971550"/>
            <a:r>
              <a:rPr lang="en-ID" sz="1800" dirty="0">
                <a:solidFill>
                  <a:srgbClr val="C00000"/>
                </a:solidFill>
                <a:effectLst/>
                <a:ea typeface="Calibri" panose="020F0502020204030204" pitchFamily="34" charset="0"/>
                <a:cs typeface="Times New Roman" panose="02020603050405020304" pitchFamily="18" charset="0"/>
              </a:rPr>
              <a:t>RANI BCA – 6281122334455</a:t>
            </a:r>
            <a:endParaRPr lang="en-MY" sz="1800" dirty="0">
              <a:effectLst/>
              <a:ea typeface="Calibri" panose="020F0502020204030204" pitchFamily="34" charset="0"/>
              <a:cs typeface="Times New Roman" panose="02020603050405020304" pitchFamily="18" charset="0"/>
            </a:endParaRPr>
          </a:p>
          <a:p>
            <a:pPr marL="171450" indent="971550"/>
            <a:r>
              <a:rPr lang="en-ID" sz="1800" dirty="0">
                <a:solidFill>
                  <a:srgbClr val="C00000"/>
                </a:solidFill>
                <a:effectLst/>
                <a:ea typeface="Calibri" panose="020F0502020204030204" pitchFamily="34" charset="0"/>
                <a:cs typeface="Times New Roman" panose="02020603050405020304" pitchFamily="18" charset="0"/>
              </a:rPr>
              <a:t>BANK CENTRAL ASIA – IDR 6640376650</a:t>
            </a:r>
          </a:p>
        </p:txBody>
      </p:sp>
      <p:sp>
        <p:nvSpPr>
          <p:cNvPr id="8" name="AutoShape 3">
            <a:extLst>
              <a:ext uri="{FF2B5EF4-FFF2-40B4-BE49-F238E27FC236}">
                <a16:creationId xmlns:a16="http://schemas.microsoft.com/office/drawing/2014/main" id="{061F4006-CF64-463D-9B6E-8C8F552119F0}"/>
              </a:ext>
            </a:extLst>
          </p:cNvPr>
          <p:cNvSpPr>
            <a:spLocks noChangeArrowheads="1"/>
          </p:cNvSpPr>
          <p:nvPr/>
        </p:nvSpPr>
        <p:spPr bwMode="auto">
          <a:xfrm>
            <a:off x="3635859" y="1520686"/>
            <a:ext cx="2221602" cy="745435"/>
          </a:xfrm>
          <a:prstGeom prst="roundRect">
            <a:avLst>
              <a:gd name="adj" fmla="val 16667"/>
            </a:avLst>
          </a:prstGeom>
          <a:noFill/>
          <a:ln w="19050">
            <a:solidFill>
              <a:srgbClr val="7030A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cxnSp>
        <p:nvCxnSpPr>
          <p:cNvPr id="9" name="AutoShape 9">
            <a:extLst>
              <a:ext uri="{FF2B5EF4-FFF2-40B4-BE49-F238E27FC236}">
                <a16:creationId xmlns:a16="http://schemas.microsoft.com/office/drawing/2014/main" id="{CCEE683E-E01D-48E5-8DC0-39005CB70435}"/>
              </a:ext>
            </a:extLst>
          </p:cNvPr>
          <p:cNvCxnSpPr>
            <a:cxnSpLocks noChangeShapeType="1"/>
            <a:stCxn id="8" idx="3"/>
            <a:endCxn id="7" idx="1"/>
          </p:cNvCxnSpPr>
          <p:nvPr/>
        </p:nvCxnSpPr>
        <p:spPr bwMode="auto">
          <a:xfrm>
            <a:off x="5857461" y="1893404"/>
            <a:ext cx="238539" cy="1385755"/>
          </a:xfrm>
          <a:prstGeom prst="curvedConnector3">
            <a:avLst>
              <a:gd name="adj1" fmla="val 50000"/>
            </a:avLst>
          </a:prstGeom>
          <a:noFill/>
          <a:ln w="28575">
            <a:solidFill>
              <a:srgbClr val="FF0000"/>
            </a:solidFill>
            <a:prstDash val="sysDash"/>
            <a:round/>
            <a:headEnd/>
            <a:tailEnd type="triangle" w="med" len="med"/>
          </a:ln>
          <a:extLst>
            <a:ext uri="{909E8E84-426E-40DD-AFC4-6F175D3DCCD1}">
              <a14:hiddenFill xmlns:a14="http://schemas.microsoft.com/office/drawing/2010/main">
                <a:noFill/>
              </a14:hiddenFill>
            </a:ext>
          </a:extLst>
        </p:spPr>
      </p:cxnSp>
      <p:sp>
        <p:nvSpPr>
          <p:cNvPr id="14" name="TextBox 13">
            <a:extLst>
              <a:ext uri="{FF2B5EF4-FFF2-40B4-BE49-F238E27FC236}">
                <a16:creationId xmlns:a16="http://schemas.microsoft.com/office/drawing/2014/main" id="{11371F18-DC97-4C28-B33E-C9B695D0B27C}"/>
              </a:ext>
            </a:extLst>
          </p:cNvPr>
          <p:cNvSpPr txBox="1"/>
          <p:nvPr/>
        </p:nvSpPr>
        <p:spPr>
          <a:xfrm>
            <a:off x="512072" y="4967982"/>
            <a:ext cx="3357563" cy="646331"/>
          </a:xfrm>
          <a:prstGeom prst="rect">
            <a:avLst/>
          </a:prstGeom>
          <a:noFill/>
          <a:ln>
            <a:solidFill>
              <a:schemeClr val="tx1"/>
            </a:solidFill>
          </a:ln>
        </p:spPr>
        <p:txBody>
          <a:bodyPr wrap="square" rtlCol="0">
            <a:spAutoFit/>
          </a:bodyPr>
          <a:lstStyle/>
          <a:p>
            <a:r>
              <a:rPr lang="en-US" dirty="0">
                <a:solidFill>
                  <a:srgbClr val="FFC000"/>
                </a:solidFill>
              </a:rPr>
              <a:t>Confirmed, no cross currency as of now</a:t>
            </a:r>
            <a:endParaRPr lang="en-MY" dirty="0">
              <a:solidFill>
                <a:srgbClr val="FFC000"/>
              </a:solidFill>
            </a:endParaRPr>
          </a:p>
        </p:txBody>
      </p:sp>
    </p:spTree>
    <p:extLst>
      <p:ext uri="{BB962C8B-B14F-4D97-AF65-F5344CB8AC3E}">
        <p14:creationId xmlns:p14="http://schemas.microsoft.com/office/powerpoint/2010/main" val="52696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5AF92090-4F53-4759-B5CB-715C5C999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32" y="1091441"/>
            <a:ext cx="4964803" cy="2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CC59B02A-C412-4BCA-869A-63113D32086B}"/>
              </a:ext>
            </a:extLst>
          </p:cNvPr>
          <p:cNvSpPr>
            <a:spLocks noGrp="1"/>
          </p:cNvSpPr>
          <p:nvPr>
            <p:ph type="title"/>
          </p:nvPr>
        </p:nvSpPr>
        <p:spPr>
          <a:xfrm>
            <a:off x="838200" y="225762"/>
            <a:ext cx="10515600" cy="627699"/>
          </a:xfrm>
        </p:spPr>
        <p:txBody>
          <a:bodyPr>
            <a:normAutofit/>
          </a:bodyPr>
          <a:lstStyle/>
          <a:p>
            <a:r>
              <a:rPr lang="en-US" sz="3200" dirty="0"/>
              <a:t>BI FAST Transfer</a:t>
            </a:r>
            <a:endParaRPr lang="en-MY" sz="3200" dirty="0"/>
          </a:p>
        </p:txBody>
      </p:sp>
      <p:sp>
        <p:nvSpPr>
          <p:cNvPr id="6" name="TextBox 5">
            <a:extLst>
              <a:ext uri="{FF2B5EF4-FFF2-40B4-BE49-F238E27FC236}">
                <a16:creationId xmlns:a16="http://schemas.microsoft.com/office/drawing/2014/main" id="{2B960180-F769-41D0-B853-E1C696188E6B}"/>
              </a:ext>
            </a:extLst>
          </p:cNvPr>
          <p:cNvSpPr txBox="1"/>
          <p:nvPr/>
        </p:nvSpPr>
        <p:spPr>
          <a:xfrm>
            <a:off x="5773186" y="1286411"/>
            <a:ext cx="6096000" cy="2424510"/>
          </a:xfrm>
          <a:prstGeom prst="rect">
            <a:avLst/>
          </a:prstGeom>
          <a:noFill/>
          <a:ln>
            <a:solidFill>
              <a:schemeClr val="tx1"/>
            </a:solidFill>
          </a:ln>
        </p:spPr>
        <p:txBody>
          <a:bodyPr wrap="square" rtlCol="0">
            <a:spAutoFit/>
          </a:bodyPr>
          <a:lstStyle/>
          <a:p>
            <a:pPr lvl="0"/>
            <a:r>
              <a:rPr lang="en-US" sz="1800" dirty="0">
                <a:effectLst/>
                <a:ea typeface="Calibri" panose="020F0502020204030204" pitchFamily="34" charset="0"/>
                <a:cs typeface="Times New Roman" panose="02020603050405020304" pitchFamily="18" charset="0"/>
              </a:rPr>
              <a:t>Selections are as below:</a:t>
            </a:r>
          </a:p>
          <a:p>
            <a:pPr marL="342900" lvl="0" indent="-342900">
              <a:lnSpc>
                <a:spcPct val="107000"/>
              </a:lnSpc>
              <a:buFont typeface="Symbol" panose="05050102010706020507" pitchFamily="18" charset="2"/>
              <a:buChar char=""/>
            </a:pPr>
            <a:r>
              <a:rPr lang="en-ID" sz="1800" dirty="0">
                <a:effectLst/>
                <a:ea typeface="Calibri" panose="020F0502020204030204" pitchFamily="34" charset="0"/>
                <a:cs typeface="Times New Roman" panose="02020603050405020304" pitchFamily="18" charset="0"/>
              </a:rPr>
              <a:t>01 -  Investment</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effectLst/>
                <a:ea typeface="Calibri" panose="020F0502020204030204" pitchFamily="34" charset="0"/>
                <a:cs typeface="Times New Roman" panose="02020603050405020304" pitchFamily="18" charset="0"/>
              </a:rPr>
              <a:t>02 - Transfer of Wealth</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effectLst/>
                <a:ea typeface="Calibri" panose="020F0502020204030204" pitchFamily="34" charset="0"/>
                <a:cs typeface="Times New Roman" panose="02020603050405020304" pitchFamily="18" charset="0"/>
              </a:rPr>
              <a:t>03 - Purchase  </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effectLst/>
                <a:ea typeface="Calibri" panose="020F0502020204030204" pitchFamily="34" charset="0"/>
                <a:cs typeface="Times New Roman" panose="02020603050405020304" pitchFamily="18" charset="0"/>
              </a:rPr>
              <a:t>99 – Others</a:t>
            </a:r>
          </a:p>
          <a:p>
            <a:pPr lvl="0">
              <a:lnSpc>
                <a:spcPct val="107000"/>
              </a:lnSpc>
            </a:pPr>
            <a:endParaRPr lang="en-ID" dirty="0">
              <a:ea typeface="Calibri" panose="020F0502020204030204" pitchFamily="34" charset="0"/>
              <a:cs typeface="Times New Roman" panose="02020603050405020304" pitchFamily="18" charset="0"/>
            </a:endParaRPr>
          </a:p>
          <a:p>
            <a:pPr lvl="0">
              <a:lnSpc>
                <a:spcPct val="107000"/>
              </a:lnSpc>
            </a:pPr>
            <a:r>
              <a:rPr lang="en-ID" sz="1800" dirty="0">
                <a:effectLst/>
                <a:ea typeface="Calibri" panose="020F0502020204030204" pitchFamily="34" charset="0"/>
                <a:cs typeface="Times New Roman" panose="02020603050405020304" pitchFamily="18" charset="0"/>
              </a:rPr>
              <a:t>Note: “Others” no need extra fields to input other purpose.</a:t>
            </a:r>
            <a:endParaRPr lang="en-MY" sz="1800" dirty="0">
              <a:effectLst/>
              <a:ea typeface="Calibri" panose="020F0502020204030204" pitchFamily="34" charset="0"/>
              <a:cs typeface="Times New Roman" panose="02020603050405020304" pitchFamily="18" charset="0"/>
            </a:endParaRPr>
          </a:p>
          <a:p>
            <a:pPr lvl="0"/>
            <a:endParaRPr lang="en-MY"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123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AC6E4C-85CE-4C15-8F36-B53783ADC37D}"/>
              </a:ext>
            </a:extLst>
          </p:cNvPr>
          <p:cNvSpPr>
            <a:spLocks noGrp="1"/>
          </p:cNvSpPr>
          <p:nvPr>
            <p:ph type="title"/>
          </p:nvPr>
        </p:nvSpPr>
        <p:spPr>
          <a:xfrm>
            <a:off x="838200" y="225762"/>
            <a:ext cx="10515600" cy="627699"/>
          </a:xfrm>
        </p:spPr>
        <p:txBody>
          <a:bodyPr>
            <a:normAutofit/>
          </a:bodyPr>
          <a:lstStyle/>
          <a:p>
            <a:r>
              <a:rPr lang="en-US" sz="3200" dirty="0"/>
              <a:t>BI FAST Transfer</a:t>
            </a:r>
            <a:endParaRPr lang="en-MY" sz="3200" dirty="0"/>
          </a:p>
        </p:txBody>
      </p:sp>
      <p:pic>
        <p:nvPicPr>
          <p:cNvPr id="5122" name="Picture 1">
            <a:extLst>
              <a:ext uri="{FF2B5EF4-FFF2-40B4-BE49-F238E27FC236}">
                <a16:creationId xmlns:a16="http://schemas.microsoft.com/office/drawing/2014/main" id="{880E3CFB-11FB-4502-AB9F-2EBACE39E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58" y="969121"/>
            <a:ext cx="2711933" cy="559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57D86102-D256-4D3A-A262-B9313E989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991" y="969121"/>
            <a:ext cx="3109498" cy="55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FD94F0EA-A963-4264-8A4F-7B9A75BC3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981" y="1117945"/>
            <a:ext cx="2398643" cy="517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C648083E-D771-4305-BFEA-DC166A5BC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5667" y="1117945"/>
            <a:ext cx="2619168" cy="527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853175E-89CE-41A8-991B-C98C7DDEF11A}"/>
              </a:ext>
            </a:extLst>
          </p:cNvPr>
          <p:cNvSpPr txBox="1"/>
          <p:nvPr/>
        </p:nvSpPr>
        <p:spPr>
          <a:xfrm>
            <a:off x="5812942" y="273363"/>
            <a:ext cx="6096000" cy="646331"/>
          </a:xfrm>
          <a:prstGeom prst="rect">
            <a:avLst/>
          </a:prstGeom>
          <a:noFill/>
          <a:ln>
            <a:solidFill>
              <a:schemeClr val="tx1"/>
            </a:solidFill>
          </a:ln>
        </p:spPr>
        <p:txBody>
          <a:bodyPr wrap="square" rtlCol="0">
            <a:spAutoFit/>
          </a:bodyPr>
          <a:lstStyle/>
          <a:p>
            <a:pPr lvl="0"/>
            <a:r>
              <a:rPr lang="en-US" sz="1800" dirty="0">
                <a:effectLst/>
                <a:ea typeface="Calibri" panose="020F0502020204030204" pitchFamily="34" charset="0"/>
                <a:cs typeface="Times New Roman" panose="02020603050405020304" pitchFamily="18" charset="0"/>
              </a:rPr>
              <a:t>Screen flow follow BAU fund transfer.</a:t>
            </a:r>
          </a:p>
          <a:p>
            <a:pPr lvl="0"/>
            <a:r>
              <a:rPr lang="en-US" dirty="0">
                <a:ea typeface="Calibri" panose="020F0502020204030204" pitchFamily="34" charset="0"/>
                <a:cs typeface="Times New Roman" panose="02020603050405020304" pitchFamily="18" charset="0"/>
              </a:rPr>
              <a:t>Need to perform validation check during confirmation</a:t>
            </a:r>
            <a:endParaRPr lang="en-MY" sz="1800" dirty="0">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9F8E688-18EE-46C1-9A7B-2D1B1B03F071}"/>
              </a:ext>
            </a:extLst>
          </p:cNvPr>
          <p:cNvSpPr txBox="1"/>
          <p:nvPr/>
        </p:nvSpPr>
        <p:spPr>
          <a:xfrm>
            <a:off x="5911815" y="6389227"/>
            <a:ext cx="6518724" cy="369332"/>
          </a:xfrm>
          <a:prstGeom prst="rect">
            <a:avLst/>
          </a:prstGeom>
          <a:noFill/>
          <a:ln>
            <a:solidFill>
              <a:schemeClr val="tx1"/>
            </a:solidFill>
          </a:ln>
        </p:spPr>
        <p:txBody>
          <a:bodyPr wrap="square" rtlCol="0">
            <a:spAutoFit/>
          </a:bodyPr>
          <a:lstStyle/>
          <a:p>
            <a:r>
              <a:rPr lang="en-US" dirty="0">
                <a:solidFill>
                  <a:srgbClr val="FFC000"/>
                </a:solidFill>
              </a:rPr>
              <a:t>Confirmed, remain having skip token flow for payment maker</a:t>
            </a:r>
            <a:endParaRPr lang="en-MY" dirty="0">
              <a:solidFill>
                <a:srgbClr val="FFC000"/>
              </a:solidFill>
            </a:endParaRPr>
          </a:p>
        </p:txBody>
      </p:sp>
      <p:sp>
        <p:nvSpPr>
          <p:cNvPr id="11" name="TextBox 10">
            <a:extLst>
              <a:ext uri="{FF2B5EF4-FFF2-40B4-BE49-F238E27FC236}">
                <a16:creationId xmlns:a16="http://schemas.microsoft.com/office/drawing/2014/main" id="{8FACE644-FDE6-439A-A55D-B0C60D4E98D0}"/>
              </a:ext>
            </a:extLst>
          </p:cNvPr>
          <p:cNvSpPr txBox="1"/>
          <p:nvPr/>
        </p:nvSpPr>
        <p:spPr>
          <a:xfrm>
            <a:off x="224035" y="5173558"/>
            <a:ext cx="2711932" cy="646331"/>
          </a:xfrm>
          <a:prstGeom prst="rect">
            <a:avLst/>
          </a:prstGeom>
          <a:noFill/>
          <a:ln>
            <a:solidFill>
              <a:schemeClr val="tx1"/>
            </a:solidFill>
          </a:ln>
        </p:spPr>
        <p:txBody>
          <a:bodyPr wrap="square" rtlCol="0">
            <a:spAutoFit/>
          </a:bodyPr>
          <a:lstStyle/>
          <a:p>
            <a:pPr lvl="0"/>
            <a:r>
              <a:rPr lang="en-US" sz="1800" dirty="0">
                <a:solidFill>
                  <a:srgbClr val="FF0000"/>
                </a:solidFill>
                <a:effectLst/>
                <a:ea typeface="Calibri" panose="020F0502020204030204" pitchFamily="34" charset="0"/>
                <a:cs typeface="Times New Roman" panose="02020603050405020304" pitchFamily="18" charset="0"/>
              </a:rPr>
              <a:t>10.12</a:t>
            </a:r>
          </a:p>
          <a:p>
            <a:pPr lvl="0"/>
            <a:r>
              <a:rPr lang="en-US" dirty="0" err="1">
                <a:solidFill>
                  <a:srgbClr val="FF0000"/>
                </a:solidFill>
                <a:ea typeface="Calibri" panose="020F0502020204030204" pitchFamily="34" charset="0"/>
                <a:cs typeface="Times New Roman" panose="02020603050405020304" pitchFamily="18" charset="0"/>
              </a:rPr>
              <a:t>validation_check</a:t>
            </a:r>
            <a:r>
              <a:rPr lang="en-US" dirty="0">
                <a:solidFill>
                  <a:srgbClr val="FF0000"/>
                </a:solidFill>
                <a:ea typeface="Calibri" panose="020F0502020204030204" pitchFamily="34" charset="0"/>
                <a:cs typeface="Times New Roman" panose="02020603050405020304" pitchFamily="18" charset="0"/>
              </a:rPr>
              <a:t> pass “Y”</a:t>
            </a:r>
            <a:endParaRPr lang="en-MY" sz="1800" dirty="0">
              <a:solidFill>
                <a:srgbClr val="FF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836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DB9FA4-6805-4154-AECD-6773A2BC81C8}"/>
              </a:ext>
            </a:extLst>
          </p:cNvPr>
          <p:cNvSpPr>
            <a:spLocks noGrp="1"/>
          </p:cNvSpPr>
          <p:nvPr>
            <p:ph type="title"/>
          </p:nvPr>
        </p:nvSpPr>
        <p:spPr>
          <a:xfrm>
            <a:off x="838200" y="225762"/>
            <a:ext cx="10515600" cy="627699"/>
          </a:xfrm>
        </p:spPr>
        <p:txBody>
          <a:bodyPr>
            <a:normAutofit/>
          </a:bodyPr>
          <a:lstStyle/>
          <a:p>
            <a:r>
              <a:rPr lang="en-US" sz="3200" dirty="0"/>
              <a:t>BI FAST Transfer</a:t>
            </a:r>
            <a:endParaRPr lang="en-MY" sz="3200" dirty="0"/>
          </a:p>
        </p:txBody>
      </p:sp>
      <p:sp>
        <p:nvSpPr>
          <p:cNvPr id="5" name="TextBox 4">
            <a:extLst>
              <a:ext uri="{FF2B5EF4-FFF2-40B4-BE49-F238E27FC236}">
                <a16:creationId xmlns:a16="http://schemas.microsoft.com/office/drawing/2014/main" id="{B3DC7AFF-33B2-4455-9ECB-DE9B6F075BBD}"/>
              </a:ext>
            </a:extLst>
          </p:cNvPr>
          <p:cNvSpPr txBox="1"/>
          <p:nvPr/>
        </p:nvSpPr>
        <p:spPr>
          <a:xfrm>
            <a:off x="-66260" y="810288"/>
            <a:ext cx="6096000" cy="5710089"/>
          </a:xfrm>
          <a:prstGeom prst="rect">
            <a:avLst/>
          </a:prstGeom>
          <a:noFill/>
          <a:ln>
            <a:solidFill>
              <a:schemeClr val="tx1"/>
            </a:solidFill>
          </a:ln>
        </p:spPr>
        <p:txBody>
          <a:bodyPr wrap="square" rtlCol="0">
            <a:spAutoFit/>
          </a:bodyPr>
          <a:lstStyle/>
          <a:p>
            <a:pPr lvl="0">
              <a:lnSpc>
                <a:spcPct val="107000"/>
              </a:lnSpc>
            </a:pPr>
            <a:r>
              <a:rPr lang="en-ID" sz="1800" b="1" u="sng" dirty="0">
                <a:solidFill>
                  <a:srgbClr val="000000"/>
                </a:solidFill>
                <a:effectLst/>
                <a:ea typeface="Calibri" panose="020F0502020204030204" pitchFamily="34" charset="0"/>
                <a:cs typeface="Times New Roman" panose="02020603050405020304" pitchFamily="18" charset="0"/>
              </a:rPr>
              <a:t>Confirmation Screen</a:t>
            </a:r>
          </a:p>
          <a:p>
            <a:pPr lvl="0">
              <a:lnSpc>
                <a:spcPct val="107000"/>
              </a:lnSpc>
            </a:pPr>
            <a:r>
              <a:rPr lang="en-ID" sz="1800" u="sng" dirty="0">
                <a:solidFill>
                  <a:srgbClr val="000000"/>
                </a:solidFill>
                <a:effectLst/>
                <a:ea typeface="Calibri" panose="020F0502020204030204" pitchFamily="34" charset="0"/>
                <a:cs typeface="Times New Roman" panose="02020603050405020304" pitchFamily="18" charset="0"/>
              </a:rPr>
              <a:t>TRANSACTION INFORMATION</a:t>
            </a:r>
            <a:r>
              <a:rPr lang="en-ID" sz="1800" dirty="0">
                <a:solidFill>
                  <a:srgbClr val="000000"/>
                </a:solidFill>
                <a:effectLst/>
                <a:ea typeface="Calibri" panose="020F0502020204030204" pitchFamily="34" charset="0"/>
                <a:cs typeface="Times New Roman" panose="02020603050405020304" pitchFamily="18" charset="0"/>
              </a:rPr>
              <a:t> will display information (in a row):</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Amount</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Value Date</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Customer Ref No.</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Remark</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Additional Remarks</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Sender Name (On Behalf Of)</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Transfer Frequency</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Transaction Every (Will be displayed if Transaction Frequency = Weekly or Monthly) </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Start Date (Will be displayed if Transaction Frequency = Weekly or Monthly)</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End Date (Will be displayed if Transaction Frequency = Weekly or Monthly)</a:t>
            </a:r>
            <a:endParaRPr lang="en-MY" sz="1800" dirty="0">
              <a:effectLst/>
              <a:ea typeface="Calibri" panose="020F0502020204030204" pitchFamily="34" charset="0"/>
              <a:cs typeface="Times New Roman" panose="02020603050405020304" pitchFamily="18" charset="0"/>
            </a:endParaRPr>
          </a:p>
          <a:p>
            <a:pPr lvl="0">
              <a:lnSpc>
                <a:spcPct val="107000"/>
              </a:lnSpc>
            </a:pPr>
            <a:r>
              <a:rPr lang="en-ID" sz="1800" u="sng" dirty="0">
                <a:solidFill>
                  <a:srgbClr val="000000"/>
                </a:solidFill>
                <a:effectLst/>
                <a:ea typeface="Calibri" panose="020F0502020204030204" pitchFamily="34" charset="0"/>
                <a:cs typeface="Times New Roman" panose="02020603050405020304" pitchFamily="18" charset="0"/>
              </a:rPr>
              <a:t>NOTIFICATION SETTINGS </a:t>
            </a:r>
            <a:r>
              <a:rPr lang="en-ID" sz="1800" dirty="0">
                <a:solidFill>
                  <a:srgbClr val="000000"/>
                </a:solidFill>
                <a:effectLst/>
                <a:ea typeface="Calibri" panose="020F0502020204030204" pitchFamily="34" charset="0"/>
                <a:cs typeface="Times New Roman" panose="02020603050405020304" pitchFamily="18" charset="0"/>
              </a:rPr>
              <a:t>will display information (in a row):</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Notify Recipient</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Notify Sender</a:t>
            </a:r>
            <a:endParaRPr lang="en-MY" sz="18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42ECBFF-6647-473E-8A62-4509E0CF2E10}"/>
              </a:ext>
            </a:extLst>
          </p:cNvPr>
          <p:cNvSpPr txBox="1"/>
          <p:nvPr/>
        </p:nvSpPr>
        <p:spPr>
          <a:xfrm>
            <a:off x="6144247" y="810288"/>
            <a:ext cx="6096000" cy="5710089"/>
          </a:xfrm>
          <a:prstGeom prst="rect">
            <a:avLst/>
          </a:prstGeom>
          <a:noFill/>
          <a:ln>
            <a:solidFill>
              <a:schemeClr val="tx1"/>
            </a:solidFill>
          </a:ln>
        </p:spPr>
        <p:txBody>
          <a:bodyPr wrap="square" rtlCol="0">
            <a:spAutoFit/>
          </a:bodyPr>
          <a:lstStyle/>
          <a:p>
            <a:pPr lvl="0">
              <a:lnSpc>
                <a:spcPct val="107000"/>
              </a:lnSpc>
            </a:pPr>
            <a:r>
              <a:rPr lang="en-ID" sz="1800" b="1" u="sng" dirty="0">
                <a:solidFill>
                  <a:srgbClr val="000000"/>
                </a:solidFill>
                <a:effectLst/>
                <a:ea typeface="Calibri" panose="020F0502020204030204" pitchFamily="34" charset="0"/>
                <a:cs typeface="Times New Roman" panose="02020603050405020304" pitchFamily="18" charset="0"/>
              </a:rPr>
              <a:t>Acknowledgement Screen</a:t>
            </a:r>
          </a:p>
          <a:p>
            <a:pPr lvl="0">
              <a:lnSpc>
                <a:spcPct val="107000"/>
              </a:lnSpc>
            </a:pPr>
            <a:r>
              <a:rPr lang="en-ID" sz="1800" u="sng" dirty="0">
                <a:solidFill>
                  <a:srgbClr val="000000"/>
                </a:solidFill>
                <a:effectLst/>
                <a:ea typeface="Calibri" panose="020F0502020204030204" pitchFamily="34" charset="0"/>
                <a:cs typeface="Times New Roman" panose="02020603050405020304" pitchFamily="18" charset="0"/>
              </a:rPr>
              <a:t>TRANSACTION INFORMATION</a:t>
            </a:r>
            <a:r>
              <a:rPr lang="en-ID" sz="1800" dirty="0">
                <a:solidFill>
                  <a:srgbClr val="000000"/>
                </a:solidFill>
                <a:effectLst/>
                <a:ea typeface="Calibri" panose="020F0502020204030204" pitchFamily="34" charset="0"/>
                <a:cs typeface="Times New Roman" panose="02020603050405020304" pitchFamily="18" charset="0"/>
              </a:rPr>
              <a:t> will display information (in a row):</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Amount</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Value Date</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Customer Ref No.</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Remark</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Additional Remarks</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Sender Name (On Behalf Of)</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Transfer Frequency</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Transaction Every (Will be displayed if Transaction Frequency = Weekly or Monthly) </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Start Date (Will be displayed if Transaction Frequency = Weekly or Monthly)</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End Date (Will be displayed if Transaction Frequency = Weekly or Monthly)</a:t>
            </a:r>
            <a:endParaRPr lang="en-MY" sz="1800" dirty="0">
              <a:effectLst/>
              <a:ea typeface="Calibri" panose="020F0502020204030204" pitchFamily="34" charset="0"/>
              <a:cs typeface="Times New Roman" panose="02020603050405020304" pitchFamily="18" charset="0"/>
            </a:endParaRPr>
          </a:p>
          <a:p>
            <a:pPr lvl="0">
              <a:lnSpc>
                <a:spcPct val="107000"/>
              </a:lnSpc>
            </a:pPr>
            <a:r>
              <a:rPr lang="en-ID" sz="1800" u="sng" dirty="0">
                <a:solidFill>
                  <a:srgbClr val="000000"/>
                </a:solidFill>
                <a:effectLst/>
                <a:ea typeface="Calibri" panose="020F0502020204030204" pitchFamily="34" charset="0"/>
                <a:cs typeface="Times New Roman" panose="02020603050405020304" pitchFamily="18" charset="0"/>
              </a:rPr>
              <a:t>NOTIFICATION SETTINGS </a:t>
            </a:r>
            <a:r>
              <a:rPr lang="en-ID" sz="1800" dirty="0">
                <a:solidFill>
                  <a:srgbClr val="000000"/>
                </a:solidFill>
                <a:effectLst/>
                <a:ea typeface="Calibri" panose="020F0502020204030204" pitchFamily="34" charset="0"/>
                <a:cs typeface="Times New Roman" panose="02020603050405020304" pitchFamily="18" charset="0"/>
              </a:rPr>
              <a:t>will display information (in a row):</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Notify Recipient</a:t>
            </a:r>
            <a:endParaRPr lang="en-MY"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D" sz="1800" dirty="0">
                <a:solidFill>
                  <a:srgbClr val="000000"/>
                </a:solidFill>
                <a:effectLst/>
                <a:ea typeface="Calibri" panose="020F0502020204030204" pitchFamily="34" charset="0"/>
                <a:cs typeface="Times New Roman" panose="02020603050405020304" pitchFamily="18" charset="0"/>
              </a:rPr>
              <a:t>Notify Sender</a:t>
            </a:r>
            <a:endParaRPr lang="en-MY"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8640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4428</TotalTime>
  <Words>1645</Words>
  <Application>Microsoft Office PowerPoint</Application>
  <PresentationFormat>Widescreen</PresentationFormat>
  <Paragraphs>345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Symbol</vt:lpstr>
      <vt:lpstr>Office Theme</vt:lpstr>
      <vt:lpstr>Fund Transfer – BI FAST</vt:lpstr>
      <vt:lpstr>BI FAST Transfer</vt:lpstr>
      <vt:lpstr>BI FAST Transfer</vt:lpstr>
      <vt:lpstr>BI FAST Transfer</vt:lpstr>
      <vt:lpstr>BI FAST Transfer</vt:lpstr>
      <vt:lpstr>BI FAST Transfer</vt:lpstr>
      <vt:lpstr>BI FAST Transfer</vt:lpstr>
      <vt:lpstr>BI FAST Transfer</vt:lpstr>
      <vt:lpstr>BI FAST Transfer</vt:lpstr>
      <vt:lpstr>BI FAST Manage Bene</vt:lpstr>
      <vt:lpstr>BI FAST Manage Bene</vt:lpstr>
      <vt:lpstr>BI FAST Manage Bene</vt:lpstr>
      <vt:lpstr>BI FAST Manage Recurring</vt:lpstr>
      <vt:lpstr>BI FAST Transaction Summary</vt:lpstr>
      <vt:lpstr>BI FAST Transaction 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 Transfer – BI FAST</dc:title>
  <dc:creator>Yap Jun Hui</dc:creator>
  <cp:lastModifiedBy>Phang Jiun Dar</cp:lastModifiedBy>
  <cp:revision>21</cp:revision>
  <dcterms:created xsi:type="dcterms:W3CDTF">2022-01-24T03:18:05Z</dcterms:created>
  <dcterms:modified xsi:type="dcterms:W3CDTF">2022-02-14T01:29:48Z</dcterms:modified>
</cp:coreProperties>
</file>