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6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>
        <p:scale>
          <a:sx n="90" d="100"/>
          <a:sy n="90" d="100"/>
        </p:scale>
        <p:origin x="360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F9AB-F722-4BD8-ADF7-17F775306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1C38E-5BCC-494A-BEEA-9392C0621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AFC02-5257-4374-B21E-25849C02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F92C0-C1CC-4EA6-A9F5-B9A8FDC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3592A-5A1F-493E-880F-28B562B8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841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FDADF-3A14-4026-8196-24E835E7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11389-5DA5-4854-9933-58BFA9207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56163-5419-443E-B28F-D16DCE53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0258-A944-4B44-A601-C9CCBF5C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E509C-35F1-43D2-971D-96686F4B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983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7ECD2-8F54-4D66-B3F6-FC492AF33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377D2-9693-4970-996D-CE2B125E7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1BE09-02AA-4D02-A525-EC92DDD9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032C9-FD99-4DF8-9CD4-0683E200B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D5C6F-0FB5-4321-B74A-7AFD0A0E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330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1217" y="48618"/>
            <a:ext cx="8355371" cy="428054"/>
          </a:xfrm>
          <a:prstGeom prst="rect">
            <a:avLst/>
          </a:prstGeom>
        </p:spPr>
        <p:txBody>
          <a:bodyPr/>
          <a:lstStyle>
            <a:lvl1pPr algn="just">
              <a:defRPr sz="135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" y="476672"/>
            <a:ext cx="12228923" cy="0"/>
          </a:xfrm>
          <a:prstGeom prst="line">
            <a:avLst/>
          </a:prstGeom>
          <a:ln>
            <a:solidFill>
              <a:srgbClr val="3394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70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F6E7-CB92-4EF5-BD41-3FF224AA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F236-6DE1-4B30-9D6B-6C50DB758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2EC9F-3D10-417E-9172-1930F3DE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446BA-2AC8-4632-9D7B-46F7BEB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476DC-BED8-411F-9965-7FE3BCE2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866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802A-007B-437B-B616-5143994F5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56CD9-B7FF-4FC8-A580-DB0B2064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B91DA-546A-4318-8C20-7EE3D0301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12E6F-98D7-40B2-8CE0-3D74EBD6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BB7F5-F27D-4EB8-9CFE-0A9559BD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109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6A856-32C7-4E38-B7A0-71F6949D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B9C6-8ED0-438D-989D-37BE67CED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62879-5B7B-465D-A101-2B425D02F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808B9-48D5-4083-886C-708D86A1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3501A-6A7C-4C69-8C02-AD25E88C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02DC2-A630-421D-BEB5-F1A6B4A6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266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9151-AE97-4757-883D-AC41B1DC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8E559-752B-4C3A-A5D3-99FD3808C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69654-19B5-4E0E-9D51-8686C4361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107E8-C129-4B30-9D78-DA535F47A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BA07C7-4BCA-416C-B14A-7927C9A3C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D8747E-FFEC-41AC-986B-386BD274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C45CF-B2C2-430C-BA26-C34D95F0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F8971-9F3B-4014-BD60-2818841F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43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829F4-A70C-4E4B-8391-65134F1C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60ED0-C1A6-44ED-B7E5-55ED6EEB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AE76D-F765-44A6-80D4-623CCB92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5EF96-4F17-4401-B95E-90AE3BE2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019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BDFF7-CA6A-42B0-A85E-80F69A6C5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58871-47DE-416A-B88D-B69A1B186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34F3B-CF6F-46F2-ABF7-BD8FDC54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288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022D-A0EA-4382-8227-489A8CCD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480D9-1AA2-47B9-8F16-1D1B82ADE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31E48-D67A-406E-AF41-8993F1FBB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7637E-A845-40F5-AEC2-EE3FFBF7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08A0B-8344-4BBB-B32F-BE127125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54A45-09FB-408A-B534-387E41F0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930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FFE7-9E15-434B-AC0D-4F23A16D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73A65-AA03-4AF4-932B-C2A1B3591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E7EA1-216C-4D14-B849-B4044E28B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7DDCA-C2D2-425D-8445-80431844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DEC93-21E2-4363-A0C1-4B9D3F7F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82A6E-BBCC-46EA-B71F-3806FECB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6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71572B-03E2-4962-800D-E38EE12F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783B8-944E-48FF-9DEA-7B92902D2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18343-6A4C-4760-9FC8-0D465914F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893A-219B-4F82-BF23-3A80D6209B98}" type="datetimeFigureOut">
              <a:rPr lang="en-MY" smtClean="0"/>
              <a:t>21/4/2022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CF99F-6177-4B14-AD82-09671F3AC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37023-6EA9-4588-8168-A334A7F0C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F17E-27A6-4B41-8975-3456A047BB4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572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lientservices@ocbcnisp.com" TargetMode="External"/><Relationship Id="rId2" Type="http://schemas.openxmlformats.org/officeDocument/2006/relationships/hyperlink" Target="https://www.ocbc.com/assets/pdf/forms/ebanking/velocity-apply-manage-form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0DC-4D80-4A33-AEC6-7D3E2680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" y="152466"/>
            <a:ext cx="6109583" cy="241625"/>
          </a:xfrm>
        </p:spPr>
        <p:txBody>
          <a:bodyPr>
            <a:normAutofit fontScale="90000"/>
          </a:bodyPr>
          <a:lstStyle/>
          <a:p>
            <a:r>
              <a:rPr lang="en-GB" dirty="0"/>
              <a:t>QC1295 – Block My User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50B021F-C270-497E-B13C-B6C404BE3380}"/>
              </a:ext>
            </a:extLst>
          </p:cNvPr>
          <p:cNvGraphicFramePr>
            <a:graphicFrameLocks noGrp="1"/>
          </p:cNvGraphicFramePr>
          <p:nvPr/>
        </p:nvGraphicFramePr>
        <p:xfrm>
          <a:off x="74428" y="574264"/>
          <a:ext cx="12025424" cy="61060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56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2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6047">
                  <a:extLst>
                    <a:ext uri="{9D8B030D-6E8A-4147-A177-3AD203B41FA5}">
                      <a16:colId xmlns:a16="http://schemas.microsoft.com/office/drawing/2014/main" val="45253408"/>
                    </a:ext>
                  </a:extLst>
                </a:gridCol>
              </a:tblGrid>
              <a:tr h="25965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 Frontend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黑体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Mobility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Backend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Omni</a:t>
                      </a: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38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71" marR="742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id="{655D3394-B9A7-4615-B83C-14BD338E6046}"/>
              </a:ext>
            </a:extLst>
          </p:cNvPr>
          <p:cNvSpPr/>
          <p:nvPr/>
        </p:nvSpPr>
        <p:spPr>
          <a:xfrm>
            <a:off x="295396" y="876960"/>
            <a:ext cx="906586" cy="8387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700" dirty="0">
                <a:solidFill>
                  <a:schemeClr val="tx1"/>
                </a:solidFill>
              </a:rPr>
              <a:t>Click  Block My User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19DFF-4C51-4806-BBE2-3545EEBB78B4}"/>
              </a:ext>
            </a:extLst>
          </p:cNvPr>
          <p:cNvSpPr txBox="1"/>
          <p:nvPr/>
        </p:nvSpPr>
        <p:spPr>
          <a:xfrm>
            <a:off x="5672271" y="3860629"/>
            <a:ext cx="2257372" cy="128451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request Omni </a:t>
            </a:r>
            <a:r>
              <a:rPr lang="en-US" altLang="zh-CN" sz="1000" b="1" dirty="0">
                <a:cs typeface="Arial" panose="020B0604020202020204" pitchFamily="34" charset="0"/>
              </a:rPr>
              <a:t>3.14 </a:t>
            </a:r>
            <a:r>
              <a:rPr lang="en-MY" altLang="zh-CN" sz="1000" dirty="0" err="1">
                <a:solidFill>
                  <a:srgbClr val="000000"/>
                </a:solidFill>
                <a:cs typeface="Arial" panose="020B0604020202020204" pitchFamily="34" charset="0"/>
              </a:rPr>
              <a:t>ws</a:t>
            </a:r>
            <a:r>
              <a:rPr lang="en-MY" altLang="zh-CN" sz="1000" b="1" dirty="0">
                <a:solidFill>
                  <a:srgbClr val="000000"/>
                </a:solidFill>
              </a:rPr>
              <a:t> 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URL: [</a:t>
            </a:r>
            <a:r>
              <a:rPr lang="en-MY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api_endpoint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]/user/</a:t>
            </a:r>
            <a:r>
              <a:rPr lang="en-MY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block_myuser</a:t>
            </a:r>
            <a:r>
              <a:rPr lang="en-MY" sz="1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</a:p>
          <a:p>
            <a:pPr algn="l"/>
            <a:endParaRPr lang="en-MY" sz="10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r>
              <a:rPr lang="en-MY" sz="1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Remark: Please do not send </a:t>
            </a:r>
            <a:r>
              <a:rPr lang="en-MY" sz="10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validation_Check</a:t>
            </a:r>
            <a:endParaRPr lang="en-MY" sz="1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MY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MY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Send Mandatory parameters to omni</a:t>
            </a:r>
            <a:endParaRPr lang="en-MY" sz="10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E05E2649-95BA-44FD-B0FA-4CD41D68F4E5}"/>
              </a:ext>
            </a:extLst>
          </p:cNvPr>
          <p:cNvCxnSpPr>
            <a:cxnSpLocks/>
            <a:stCxn id="32" idx="3"/>
            <a:endCxn id="88" idx="2"/>
          </p:cNvCxnSpPr>
          <p:nvPr/>
        </p:nvCxnSpPr>
        <p:spPr>
          <a:xfrm flipV="1">
            <a:off x="7929643" y="3261218"/>
            <a:ext cx="2369388" cy="12416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or: Elbow 385">
            <a:extLst>
              <a:ext uri="{FF2B5EF4-FFF2-40B4-BE49-F238E27FC236}">
                <a16:creationId xmlns:a16="http://schemas.microsoft.com/office/drawing/2014/main" id="{99D682C0-CCD2-4BE0-9A12-DA774C4449A4}"/>
              </a:ext>
            </a:extLst>
          </p:cNvPr>
          <p:cNvCxnSpPr>
            <a:cxnSpLocks/>
            <a:stCxn id="94" idx="2"/>
            <a:endCxn id="83" idx="3"/>
          </p:cNvCxnSpPr>
          <p:nvPr/>
        </p:nvCxnSpPr>
        <p:spPr>
          <a:xfrm rot="5400000">
            <a:off x="8865176" y="454253"/>
            <a:ext cx="471686" cy="23960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Oval 445">
            <a:extLst>
              <a:ext uri="{FF2B5EF4-FFF2-40B4-BE49-F238E27FC236}">
                <a16:creationId xmlns:a16="http://schemas.microsoft.com/office/drawing/2014/main" id="{FC40DA42-36EB-47A9-AC7A-3073C40BA887}"/>
              </a:ext>
            </a:extLst>
          </p:cNvPr>
          <p:cNvSpPr/>
          <p:nvPr/>
        </p:nvSpPr>
        <p:spPr>
          <a:xfrm>
            <a:off x="1704608" y="5875407"/>
            <a:ext cx="591006" cy="5243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b="1" dirty="0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9A17F590-E340-4715-899B-1437148071CD}"/>
              </a:ext>
            </a:extLst>
          </p:cNvPr>
          <p:cNvSpPr txBox="1"/>
          <p:nvPr/>
        </p:nvSpPr>
        <p:spPr>
          <a:xfrm>
            <a:off x="3272982" y="2417511"/>
            <a:ext cx="515023" cy="2308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Yes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8B32F9-5752-48E6-B892-73EF60E351C0}"/>
              </a:ext>
            </a:extLst>
          </p:cNvPr>
          <p:cNvSpPr txBox="1"/>
          <p:nvPr/>
        </p:nvSpPr>
        <p:spPr>
          <a:xfrm>
            <a:off x="1852327" y="1188273"/>
            <a:ext cx="1430415" cy="21544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800" dirty="0"/>
              <a:t>C</a:t>
            </a:r>
            <a:r>
              <a:rPr lang="en-US" altLang="zh-CN" sz="800" dirty="0">
                <a:solidFill>
                  <a:schemeClr val="tx1"/>
                </a:solidFill>
              </a:rPr>
              <a:t>all RetrieveTnCv2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DA9D17-7F14-4340-AA20-B8FE7F76B777}"/>
              </a:ext>
            </a:extLst>
          </p:cNvPr>
          <p:cNvSpPr txBox="1"/>
          <p:nvPr/>
        </p:nvSpPr>
        <p:spPr>
          <a:xfrm>
            <a:off x="1108407" y="1688249"/>
            <a:ext cx="173080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Input Screen &amp; Cache </a:t>
            </a:r>
            <a:r>
              <a:rPr lang="en-US" altLang="zh-CN" sz="1000" dirty="0" err="1"/>
              <a:t>TnC</a:t>
            </a:r>
            <a:endParaRPr lang="en-US" altLang="zh-CN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41CF1A-02AD-46EC-B12F-E444007AAD83}"/>
              </a:ext>
            </a:extLst>
          </p:cNvPr>
          <p:cNvSpPr txBox="1"/>
          <p:nvPr/>
        </p:nvSpPr>
        <p:spPr>
          <a:xfrm>
            <a:off x="1119040" y="3322944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Click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&amp; Close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.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D12F31D-2578-45F6-94AA-C3826CDE94DD}"/>
              </a:ext>
            </a:extLst>
          </p:cNvPr>
          <p:cNvCxnSpPr>
            <a:cxnSpLocks/>
            <a:stCxn id="19" idx="6"/>
            <a:endCxn id="47" idx="1"/>
          </p:cNvCxnSpPr>
          <p:nvPr/>
        </p:nvCxnSpPr>
        <p:spPr>
          <a:xfrm flipV="1">
            <a:off x="1201982" y="1295995"/>
            <a:ext cx="650345" cy="3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E0E415CC-1294-47A2-883C-EB1F22AC099B}"/>
              </a:ext>
            </a:extLst>
          </p:cNvPr>
          <p:cNvSpPr txBox="1"/>
          <p:nvPr/>
        </p:nvSpPr>
        <p:spPr>
          <a:xfrm>
            <a:off x="5672271" y="2625374"/>
            <a:ext cx="2257372" cy="101566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receives response from Omni. </a:t>
            </a:r>
          </a:p>
          <a:p>
            <a:pPr algn="l"/>
            <a:endParaRPr lang="en-US" altLang="zh-CN" sz="1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l"/>
            <a:r>
              <a:rPr lang="en-US" altLang="zh-CN" sz="1000" dirty="0">
                <a:cs typeface="Arial" panose="020B0604020202020204" pitchFamily="34" charset="0"/>
              </a:rPr>
              <a:t>BE returns message copywriting to FE</a:t>
            </a:r>
            <a:endParaRPr lang="en-US" altLang="zh-CN" sz="1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l"/>
            <a:endParaRPr lang="en-US" sz="10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l"/>
            <a:r>
              <a:rPr lang="en-US" sz="1000" dirty="0">
                <a:cs typeface="Arial" panose="020B0604020202020204" pitchFamily="34" charset="0"/>
              </a:rPr>
              <a:t>BE needs to cater copywriting below:</a:t>
            </a:r>
            <a:r>
              <a:rPr lang="en-US" sz="1000" dirty="0">
                <a:solidFill>
                  <a:srgbClr val="00B050"/>
                </a:solidFill>
                <a:cs typeface="Arial" panose="020B0604020202020204" pitchFamily="34" charset="0"/>
              </a:rPr>
              <a:t>@ Slide # 5.</a:t>
            </a:r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9568F481-8108-4E1C-83F2-38F39EC4840A}"/>
              </a:ext>
            </a:extLst>
          </p:cNvPr>
          <p:cNvCxnSpPr>
            <a:cxnSpLocks/>
            <a:stCxn id="69" idx="1"/>
            <a:endCxn id="70" idx="3"/>
          </p:cNvCxnSpPr>
          <p:nvPr/>
        </p:nvCxnSpPr>
        <p:spPr>
          <a:xfrm rot="10800000">
            <a:off x="4748407" y="2610704"/>
            <a:ext cx="923864" cy="522503"/>
          </a:xfrm>
          <a:prstGeom prst="bentConnector3">
            <a:avLst>
              <a:gd name="adj1" fmla="val 2916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16FC93B1-027B-475B-AE34-82AE5019069F}"/>
              </a:ext>
            </a:extLst>
          </p:cNvPr>
          <p:cNvSpPr txBox="1"/>
          <p:nvPr/>
        </p:nvSpPr>
        <p:spPr>
          <a:xfrm>
            <a:off x="1138428" y="4952140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Display Successful screen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B5BBB98-7A38-4E53-B8D6-BFD020FB3B71}"/>
              </a:ext>
            </a:extLst>
          </p:cNvPr>
          <p:cNvCxnSpPr>
            <a:cxnSpLocks/>
            <a:stCxn id="129" idx="2"/>
          </p:cNvCxnSpPr>
          <p:nvPr/>
        </p:nvCxnSpPr>
        <p:spPr>
          <a:xfrm flipH="1">
            <a:off x="2000111" y="5198361"/>
            <a:ext cx="3719" cy="229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Diamond 69">
            <a:extLst>
              <a:ext uri="{FF2B5EF4-FFF2-40B4-BE49-F238E27FC236}">
                <a16:creationId xmlns:a16="http://schemas.microsoft.com/office/drawing/2014/main" id="{A29F57C6-F1C0-4123-8395-84A1BB79E9D2}"/>
              </a:ext>
            </a:extLst>
          </p:cNvPr>
          <p:cNvSpPr/>
          <p:nvPr/>
        </p:nvSpPr>
        <p:spPr>
          <a:xfrm>
            <a:off x="3618635" y="2121345"/>
            <a:ext cx="1129772" cy="978716"/>
          </a:xfrm>
          <a:prstGeom prst="diamond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Check  </a:t>
            </a:r>
            <a:r>
              <a:rPr lang="en-US" sz="800" dirty="0">
                <a:solidFill>
                  <a:srgbClr val="FF0000"/>
                </a:solidFill>
              </a:rPr>
              <a:t>S0014</a:t>
            </a:r>
            <a:r>
              <a:rPr lang="en-US" sz="800" dirty="0">
                <a:solidFill>
                  <a:schemeClr val="tx1"/>
                </a:solidFill>
              </a:rPr>
              <a:t> code</a:t>
            </a:r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04E5F83A-57D1-4496-B996-286414FD8EEA}"/>
              </a:ext>
            </a:extLst>
          </p:cNvPr>
          <p:cNvCxnSpPr>
            <a:cxnSpLocks/>
            <a:stCxn id="70" idx="1"/>
            <a:endCxn id="20" idx="3"/>
          </p:cNvCxnSpPr>
          <p:nvPr/>
        </p:nvCxnSpPr>
        <p:spPr>
          <a:xfrm rot="10800000">
            <a:off x="2839211" y="1888305"/>
            <a:ext cx="779425" cy="7223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B77BF20-6DF6-4A4A-A9B8-43ACC622F39B}"/>
              </a:ext>
            </a:extLst>
          </p:cNvPr>
          <p:cNvSpPr txBox="1"/>
          <p:nvPr/>
        </p:nvSpPr>
        <p:spPr>
          <a:xfrm>
            <a:off x="5644701" y="1095772"/>
            <a:ext cx="2258306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BE request Omni </a:t>
            </a:r>
            <a:r>
              <a:rPr lang="en-US" altLang="zh-CN" sz="1000" b="1" dirty="0">
                <a:cs typeface="Arial" panose="020B0604020202020204" pitchFamily="34" charset="0"/>
              </a:rPr>
              <a:t>3.11 </a:t>
            </a:r>
            <a:r>
              <a:rPr lang="en-MY" altLang="zh-CN" sz="1000" dirty="0" err="1">
                <a:solidFill>
                  <a:srgbClr val="000000"/>
                </a:solidFill>
                <a:cs typeface="Arial" panose="020B0604020202020204" pitchFamily="34" charset="0"/>
              </a:rPr>
              <a:t>ws</a:t>
            </a:r>
            <a:r>
              <a:rPr lang="en-MY" altLang="zh-CN" sz="1000" b="1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URL: [</a:t>
            </a:r>
            <a:r>
              <a:rPr lang="en-US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api_endpoint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]/others/v2/</a:t>
            </a:r>
            <a:r>
              <a:rPr lang="en-US" sz="1000" b="1" dirty="0" err="1">
                <a:solidFill>
                  <a:srgbClr val="00B050"/>
                </a:solidFill>
                <a:cs typeface="Arial" panose="020B0604020202020204" pitchFamily="34" charset="0"/>
              </a:rPr>
              <a:t>tnc</a:t>
            </a:r>
            <a:r>
              <a:rPr lang="en-US" sz="1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764252C-F2BB-4C3D-87FD-7394FD204173}"/>
              </a:ext>
            </a:extLst>
          </p:cNvPr>
          <p:cNvSpPr txBox="1"/>
          <p:nvPr/>
        </p:nvSpPr>
        <p:spPr>
          <a:xfrm>
            <a:off x="5644701" y="1764997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BE response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Type to FE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B2A42B-3A4A-4676-9C01-20E778C64D3B}"/>
              </a:ext>
            </a:extLst>
          </p:cNvPr>
          <p:cNvSpPr txBox="1"/>
          <p:nvPr/>
        </p:nvSpPr>
        <p:spPr>
          <a:xfrm>
            <a:off x="9169878" y="3014997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Omni response to BE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DB2EEFA-905B-4DFB-9F18-45FE5B105BAD}"/>
              </a:ext>
            </a:extLst>
          </p:cNvPr>
          <p:cNvSpPr txBox="1"/>
          <p:nvPr/>
        </p:nvSpPr>
        <p:spPr>
          <a:xfrm>
            <a:off x="9169878" y="1170201"/>
            <a:ext cx="2258306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 dirty="0"/>
              <a:t>Omni response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Type to BE</a:t>
            </a:r>
            <a:endParaRPr lang="en-US" sz="10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9DA4CB3-0BF7-4EEE-B595-1DFCB9037FAE}"/>
              </a:ext>
            </a:extLst>
          </p:cNvPr>
          <p:cNvCxnSpPr>
            <a:cxnSpLocks/>
            <a:stCxn id="83" idx="1"/>
            <a:endCxn id="20" idx="3"/>
          </p:cNvCxnSpPr>
          <p:nvPr/>
        </p:nvCxnSpPr>
        <p:spPr>
          <a:xfrm rot="10800000" flipV="1">
            <a:off x="2839211" y="1888108"/>
            <a:ext cx="2805491" cy="19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D27CD73-EF16-42E8-9C4D-FFAB7016D8CF}"/>
              </a:ext>
            </a:extLst>
          </p:cNvPr>
          <p:cNvSpPr txBox="1"/>
          <p:nvPr/>
        </p:nvSpPr>
        <p:spPr>
          <a:xfrm>
            <a:off x="1113893" y="2338783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User Input data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5C800F-1427-4788-B290-C3D5D395E38B}"/>
              </a:ext>
            </a:extLst>
          </p:cNvPr>
          <p:cNvSpPr txBox="1"/>
          <p:nvPr/>
        </p:nvSpPr>
        <p:spPr>
          <a:xfrm>
            <a:off x="1119040" y="2830502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User Input 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1A2BFF-B340-4FA0-BAED-7817AAB1FFBE}"/>
              </a:ext>
            </a:extLst>
          </p:cNvPr>
          <p:cNvSpPr txBox="1"/>
          <p:nvPr/>
        </p:nvSpPr>
        <p:spPr>
          <a:xfrm>
            <a:off x="1119040" y="3815386"/>
            <a:ext cx="1730803" cy="24622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Tick on </a:t>
            </a:r>
            <a:r>
              <a:rPr lang="en-US" altLang="zh-CN" sz="1000" dirty="0" err="1"/>
              <a:t>TnC</a:t>
            </a:r>
            <a:r>
              <a:rPr lang="en-US" altLang="zh-CN" sz="1000" dirty="0"/>
              <a:t> check 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BF13B7-3AB0-4F3E-BC02-BD9B85CA9CD7}"/>
              </a:ext>
            </a:extLst>
          </p:cNvPr>
          <p:cNvSpPr txBox="1"/>
          <p:nvPr/>
        </p:nvSpPr>
        <p:spPr>
          <a:xfrm>
            <a:off x="1121950" y="4307905"/>
            <a:ext cx="173080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Click on Submit Button: Call </a:t>
            </a:r>
            <a:r>
              <a:rPr lang="en-US" altLang="zh-CN" sz="1000" dirty="0">
                <a:solidFill>
                  <a:schemeClr val="accent2">
                    <a:lumMod val="75000"/>
                  </a:schemeClr>
                </a:solidFill>
              </a:rPr>
              <a:t>Block Me WS.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350EC32-1BE7-45E9-9E00-EE2D719A266C}"/>
              </a:ext>
            </a:extLst>
          </p:cNvPr>
          <p:cNvCxnSpPr>
            <a:cxnSpLocks/>
            <a:stCxn id="37" idx="3"/>
            <a:endCxn id="32" idx="1"/>
          </p:cNvCxnSpPr>
          <p:nvPr/>
        </p:nvCxnSpPr>
        <p:spPr>
          <a:xfrm flipV="1">
            <a:off x="2852753" y="4502888"/>
            <a:ext cx="2819518" cy="50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B8B78E25-825C-44AA-AFB3-3B85FEF83E89}"/>
              </a:ext>
            </a:extLst>
          </p:cNvPr>
          <p:cNvCxnSpPr>
            <a:cxnSpLocks/>
            <a:stCxn id="47" idx="3"/>
            <a:endCxn id="78" idx="1"/>
          </p:cNvCxnSpPr>
          <p:nvPr/>
        </p:nvCxnSpPr>
        <p:spPr>
          <a:xfrm flipV="1">
            <a:off x="3282742" y="1295827"/>
            <a:ext cx="2361959" cy="1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37B365C8-F397-475D-ABB0-B3E4FE54940A}"/>
              </a:ext>
            </a:extLst>
          </p:cNvPr>
          <p:cNvCxnSpPr>
            <a:cxnSpLocks/>
            <a:stCxn id="78" idx="3"/>
            <a:endCxn id="94" idx="1"/>
          </p:cNvCxnSpPr>
          <p:nvPr/>
        </p:nvCxnSpPr>
        <p:spPr>
          <a:xfrm flipV="1">
            <a:off x="7903007" y="1293312"/>
            <a:ext cx="1266871" cy="251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DD80300-DC32-4841-9738-D4C7BC97820C}"/>
              </a:ext>
            </a:extLst>
          </p:cNvPr>
          <p:cNvCxnSpPr>
            <a:cxnSpLocks/>
            <a:stCxn id="20" idx="2"/>
            <a:endCxn id="33" idx="0"/>
          </p:cNvCxnSpPr>
          <p:nvPr/>
        </p:nvCxnSpPr>
        <p:spPr>
          <a:xfrm>
            <a:off x="1973809" y="2088359"/>
            <a:ext cx="5486" cy="25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9C432C8-7C40-48F9-A32E-E82F8B251DAA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1979295" y="2585004"/>
            <a:ext cx="5147" cy="245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24740A1-590E-4E1E-BDD9-9B8B1473C814}"/>
              </a:ext>
            </a:extLst>
          </p:cNvPr>
          <p:cNvCxnSpPr>
            <a:cxnSpLocks/>
            <a:stCxn id="34" idx="2"/>
            <a:endCxn id="28" idx="0"/>
          </p:cNvCxnSpPr>
          <p:nvPr/>
        </p:nvCxnSpPr>
        <p:spPr>
          <a:xfrm>
            <a:off x="1984442" y="3076723"/>
            <a:ext cx="0" cy="24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58A9C96-F169-4E8E-9952-4E99AD431F56}"/>
              </a:ext>
            </a:extLst>
          </p:cNvPr>
          <p:cNvCxnSpPr>
            <a:cxnSpLocks/>
            <a:stCxn id="28" idx="2"/>
            <a:endCxn id="36" idx="0"/>
          </p:cNvCxnSpPr>
          <p:nvPr/>
        </p:nvCxnSpPr>
        <p:spPr>
          <a:xfrm>
            <a:off x="1984442" y="3569165"/>
            <a:ext cx="0" cy="24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A17052E-04A9-436C-B8C4-A3F20DD30B32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>
          <a:xfrm>
            <a:off x="1984442" y="4061607"/>
            <a:ext cx="2910" cy="246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6574B44C-CAD9-4B6E-BABD-F7B9A4DCC62D}"/>
              </a:ext>
            </a:extLst>
          </p:cNvPr>
          <p:cNvCxnSpPr>
            <a:cxnSpLocks/>
            <a:stCxn id="88" idx="1"/>
            <a:endCxn id="69" idx="3"/>
          </p:cNvCxnSpPr>
          <p:nvPr/>
        </p:nvCxnSpPr>
        <p:spPr>
          <a:xfrm rot="10800000">
            <a:off x="7929644" y="3133206"/>
            <a:ext cx="1240235" cy="49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7378CAAD-4384-4EC9-A068-0BE3CAFC3A8A}"/>
              </a:ext>
            </a:extLst>
          </p:cNvPr>
          <p:cNvCxnSpPr>
            <a:cxnSpLocks/>
            <a:stCxn id="70" idx="2"/>
            <a:endCxn id="129" idx="3"/>
          </p:cNvCxnSpPr>
          <p:nvPr/>
        </p:nvCxnSpPr>
        <p:spPr>
          <a:xfrm rot="5400000">
            <a:off x="2538781" y="3430511"/>
            <a:ext cx="1975190" cy="13142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FBBD4BD-4AB5-4981-B747-684B67AE3AFE}"/>
              </a:ext>
            </a:extLst>
          </p:cNvPr>
          <p:cNvSpPr txBox="1"/>
          <p:nvPr/>
        </p:nvSpPr>
        <p:spPr>
          <a:xfrm>
            <a:off x="3890244" y="3217685"/>
            <a:ext cx="515023" cy="2308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No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2046CEB-C67C-4DAB-B03A-F00EA1F93602}"/>
              </a:ext>
            </a:extLst>
          </p:cNvPr>
          <p:cNvSpPr txBox="1"/>
          <p:nvPr/>
        </p:nvSpPr>
        <p:spPr>
          <a:xfrm>
            <a:off x="1138428" y="5408781"/>
            <a:ext cx="1730803" cy="40011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Return to </a:t>
            </a:r>
            <a:r>
              <a:rPr lang="en-US" altLang="zh-CN" sz="1000" dirty="0">
                <a:solidFill>
                  <a:srgbClr val="FF0000"/>
                </a:solidFill>
              </a:rPr>
              <a:t>Landing Screen – To be confirmed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385E3C3-3839-4AE5-8CFE-D755EFA94E94}"/>
              </a:ext>
            </a:extLst>
          </p:cNvPr>
          <p:cNvCxnSpPr>
            <a:cxnSpLocks/>
            <a:stCxn id="96" idx="2"/>
            <a:endCxn id="446" idx="0"/>
          </p:cNvCxnSpPr>
          <p:nvPr/>
        </p:nvCxnSpPr>
        <p:spPr>
          <a:xfrm flipH="1">
            <a:off x="2000111" y="5808891"/>
            <a:ext cx="3719" cy="66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Picture 9">
            <a:extLst>
              <a:ext uri="{FF2B5EF4-FFF2-40B4-BE49-F238E27FC236}">
                <a16:creationId xmlns:a16="http://schemas.microsoft.com/office/drawing/2014/main" id="{A63EAF4C-0400-4759-B30E-72F0003B2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186" y="1070312"/>
            <a:ext cx="2106705" cy="371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Arrow: Right 5">
            <a:extLst>
              <a:ext uri="{FF2B5EF4-FFF2-40B4-BE49-F238E27FC236}">
                <a16:creationId xmlns:a16="http://schemas.microsoft.com/office/drawing/2014/main" id="{EBB7EE17-E5E8-4AE8-BE2C-0CFBF5A0E277}"/>
              </a:ext>
            </a:extLst>
          </p:cNvPr>
          <p:cNvSpPr>
            <a:spLocks/>
          </p:cNvSpPr>
          <p:nvPr/>
        </p:nvSpPr>
        <p:spPr bwMode="auto">
          <a:xfrm>
            <a:off x="5942058" y="2520795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2074" name="Picture 26">
            <a:extLst>
              <a:ext uri="{FF2B5EF4-FFF2-40B4-BE49-F238E27FC236}">
                <a16:creationId xmlns:a16="http://schemas.microsoft.com/office/drawing/2014/main" id="{A29F4C9D-18C4-415B-952D-D36AE917C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915" y="1069722"/>
            <a:ext cx="2298595" cy="366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rrow: Right 5">
            <a:extLst>
              <a:ext uri="{FF2B5EF4-FFF2-40B4-BE49-F238E27FC236}">
                <a16:creationId xmlns:a16="http://schemas.microsoft.com/office/drawing/2014/main" id="{E506E3ED-8F28-426C-9557-E3C9B78D139A}"/>
              </a:ext>
            </a:extLst>
          </p:cNvPr>
          <p:cNvSpPr>
            <a:spLocks/>
          </p:cNvSpPr>
          <p:nvPr/>
        </p:nvSpPr>
        <p:spPr bwMode="auto">
          <a:xfrm>
            <a:off x="9454180" y="2520795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68" name="Picture 27">
            <a:extLst>
              <a:ext uri="{FF2B5EF4-FFF2-40B4-BE49-F238E27FC236}">
                <a16:creationId xmlns:a16="http://schemas.microsoft.com/office/drawing/2014/main" id="{AC5AA0B9-F47D-4BAC-A23B-BE58447DC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1069722"/>
            <a:ext cx="1905000" cy="371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B25C75-FBD9-43A1-819B-9DDE527FED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58" y="1069722"/>
            <a:ext cx="1959859" cy="38252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8D3AF8-4F15-4750-A105-62D598C2D942}"/>
              </a:ext>
            </a:extLst>
          </p:cNvPr>
          <p:cNvSpPr txBox="1"/>
          <p:nvPr/>
        </p:nvSpPr>
        <p:spPr>
          <a:xfrm>
            <a:off x="2431664" y="2520795"/>
            <a:ext cx="60809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endParaRPr lang="en-MY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189A78-1C54-40D9-8B63-68DADBD30FC7}"/>
              </a:ext>
            </a:extLst>
          </p:cNvPr>
          <p:cNvSpPr/>
          <p:nvPr/>
        </p:nvSpPr>
        <p:spPr>
          <a:xfrm rot="10800000" flipV="1">
            <a:off x="37320" y="5089290"/>
            <a:ext cx="2821786" cy="41310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Login screen in unbound scenario</a:t>
            </a:r>
            <a:endParaRPr lang="en-MY" sz="1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7ABD32-8FB9-40D7-A1D3-044B4AAB9E40}"/>
              </a:ext>
            </a:extLst>
          </p:cNvPr>
          <p:cNvSpPr/>
          <p:nvPr/>
        </p:nvSpPr>
        <p:spPr>
          <a:xfrm rot="10800000" flipV="1">
            <a:off x="2996645" y="5068634"/>
            <a:ext cx="2821786" cy="45441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Login screen when finger-print or face ID authentication failure.</a:t>
            </a:r>
            <a:endParaRPr lang="en-M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91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E548CF-FA33-48CB-903C-62E52CFD309A}"/>
              </a:ext>
            </a:extLst>
          </p:cNvPr>
          <p:cNvSpPr/>
          <p:nvPr/>
        </p:nvSpPr>
        <p:spPr>
          <a:xfrm rot="10800000" flipV="1">
            <a:off x="4772049" y="5151635"/>
            <a:ext cx="3461360" cy="1524936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200" dirty="0">
                <a:solidFill>
                  <a:srgbClr val="FF0000"/>
                </a:solidFill>
              </a:rPr>
              <a:t>FE: </a:t>
            </a:r>
            <a:r>
              <a:rPr lang="en-US" altLang="zh-CN" sz="1200" dirty="0" err="1">
                <a:solidFill>
                  <a:srgbClr val="FF0000"/>
                </a:solidFill>
              </a:rPr>
              <a:t>RetrieveTnC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marL="171450" indent="-171450" algn="l">
              <a:buFontTx/>
              <a:buChar char="-"/>
            </a:pPr>
            <a:r>
              <a:rPr lang="en-US" sz="1200" dirty="0">
                <a:solidFill>
                  <a:srgbClr val="FF0000"/>
                </a:solidFill>
              </a:rPr>
              <a:t>Disable checkbox before reading the </a:t>
            </a:r>
            <a:r>
              <a:rPr lang="en-US" sz="1200" dirty="0" err="1">
                <a:solidFill>
                  <a:srgbClr val="FF0000"/>
                </a:solidFill>
              </a:rPr>
              <a:t>TnC</a:t>
            </a:r>
            <a:r>
              <a:rPr lang="en-US" sz="1200" dirty="0">
                <a:solidFill>
                  <a:srgbClr val="FF0000"/>
                </a:solidFill>
              </a:rPr>
              <a:t> file.- </a:t>
            </a:r>
          </a:p>
          <a:p>
            <a:pPr marL="171450" indent="-171450" algn="l">
              <a:buFontTx/>
              <a:buChar char="-"/>
            </a:pPr>
            <a:r>
              <a:rPr lang="en-US" sz="1200" dirty="0">
                <a:solidFill>
                  <a:srgbClr val="FF0000"/>
                </a:solidFill>
              </a:rPr>
              <a:t>Click </a:t>
            </a:r>
            <a:r>
              <a:rPr lang="en-US" sz="1200" dirty="0" err="1">
                <a:solidFill>
                  <a:srgbClr val="FF0000"/>
                </a:solidFill>
              </a:rPr>
              <a:t>TnC</a:t>
            </a:r>
            <a:r>
              <a:rPr lang="en-US" sz="1200" dirty="0">
                <a:solidFill>
                  <a:srgbClr val="FF0000"/>
                </a:solidFill>
              </a:rPr>
              <a:t> file to read </a:t>
            </a:r>
          </a:p>
          <a:p>
            <a:pPr marL="171450" indent="-171450" algn="l">
              <a:buFontTx/>
              <a:buChar char="-"/>
            </a:pPr>
            <a:r>
              <a:rPr lang="en-US" sz="1200" dirty="0">
                <a:solidFill>
                  <a:srgbClr val="FF0000"/>
                </a:solidFill>
              </a:rPr>
              <a:t>Enable checkbox after reading </a:t>
            </a:r>
            <a:r>
              <a:rPr lang="en-US" sz="1200" dirty="0" err="1">
                <a:solidFill>
                  <a:srgbClr val="FF0000"/>
                </a:solidFill>
              </a:rPr>
              <a:t>TnC</a:t>
            </a:r>
            <a:r>
              <a:rPr lang="en-US" sz="1200" dirty="0">
                <a:solidFill>
                  <a:srgbClr val="FF0000"/>
                </a:solidFill>
              </a:rPr>
              <a:t> file.</a:t>
            </a:r>
          </a:p>
          <a:p>
            <a:pPr marL="171450" indent="-171450" algn="l">
              <a:buFontTx/>
              <a:buChar char="-"/>
            </a:pPr>
            <a:endParaRPr lang="en-US" sz="1200" b="0" i="0" u="none" strike="noStrike" baseline="0" dirty="0">
              <a:solidFill>
                <a:srgbClr val="FF0000"/>
              </a:solidFill>
            </a:endParaRPr>
          </a:p>
          <a:p>
            <a:pPr algn="l"/>
            <a:r>
              <a:rPr lang="en-US" sz="1200" dirty="0">
                <a:solidFill>
                  <a:srgbClr val="FF0000"/>
                </a:solidFill>
              </a:rPr>
              <a:t>Remark: Pending </a:t>
            </a:r>
            <a:r>
              <a:rPr lang="en-US" sz="1200" b="1" dirty="0">
                <a:solidFill>
                  <a:srgbClr val="FF0000"/>
                </a:solidFill>
              </a:rPr>
              <a:t>Omni spec updates for Spec 13.4 – </a:t>
            </a:r>
            <a:r>
              <a:rPr lang="en-US" sz="1200" b="1" dirty="0" err="1">
                <a:solidFill>
                  <a:srgbClr val="00B050"/>
                </a:solidFill>
              </a:rPr>
              <a:t>tnc</a:t>
            </a:r>
            <a:r>
              <a:rPr lang="en-US" sz="1200" b="1" dirty="0">
                <a:solidFill>
                  <a:srgbClr val="00B050"/>
                </a:solidFill>
              </a:rPr>
              <a:t> type : BLOCK</a:t>
            </a:r>
            <a:endParaRPr lang="en-MY" sz="1200" b="1" i="0" u="none" strike="noStrike" baseline="0" dirty="0">
              <a:solidFill>
                <a:srgbClr val="00B05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5D56E2-24C4-41BD-99AC-19EB5F721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957" y="138698"/>
            <a:ext cx="3838095" cy="216190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74D9031-09C8-4E21-8A7E-7A9879D040E3}"/>
              </a:ext>
            </a:extLst>
          </p:cNvPr>
          <p:cNvSpPr/>
          <p:nvPr/>
        </p:nvSpPr>
        <p:spPr>
          <a:xfrm rot="10800000" flipV="1">
            <a:off x="4360718" y="4209140"/>
            <a:ext cx="1735281" cy="462771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0000"/>
                </a:solidFill>
              </a:rPr>
              <a:t>form: </a:t>
            </a:r>
          </a:p>
          <a:p>
            <a:pPr algn="l"/>
            <a:r>
              <a:rPr lang="en-US" sz="1200" b="1" dirty="0">
                <a:solidFill>
                  <a:srgbClr val="FF0000"/>
                </a:solidFill>
              </a:rPr>
              <a:t>Pending New service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4B2B90-6028-4190-BA49-60293D367183}"/>
              </a:ext>
            </a:extLst>
          </p:cNvPr>
          <p:cNvGrpSpPr/>
          <p:nvPr/>
        </p:nvGrpSpPr>
        <p:grpSpPr>
          <a:xfrm>
            <a:off x="72270" y="0"/>
            <a:ext cx="4288448" cy="6484683"/>
            <a:chOff x="72270" y="0"/>
            <a:chExt cx="4288448" cy="6484683"/>
          </a:xfrm>
        </p:grpSpPr>
        <p:pic>
          <p:nvPicPr>
            <p:cNvPr id="2" name="Picture 26">
              <a:extLst>
                <a:ext uri="{FF2B5EF4-FFF2-40B4-BE49-F238E27FC236}">
                  <a16:creationId xmlns:a16="http://schemas.microsoft.com/office/drawing/2014/main" id="{77BBB8CF-9E28-471E-94EA-1F30BAA095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70" y="0"/>
              <a:ext cx="4072101" cy="6484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010CD7FB-585A-4395-8552-A575A48FF25F}"/>
                </a:ext>
              </a:extLst>
            </p:cNvPr>
            <p:cNvCxnSpPr>
              <a:cxnSpLocks/>
              <a:stCxn id="12" idx="0"/>
              <a:endCxn id="8" idx="3"/>
            </p:cNvCxnSpPr>
            <p:nvPr/>
          </p:nvCxnSpPr>
          <p:spPr>
            <a:xfrm rot="16200000" flipH="1">
              <a:off x="3170078" y="3249886"/>
              <a:ext cx="25310" cy="2355970"/>
            </a:xfrm>
            <a:prstGeom prst="bentConnector4">
              <a:avLst>
                <a:gd name="adj1" fmla="val -903200"/>
                <a:gd name="adj2" fmla="val 5560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D7D1C0-CC48-46D7-8D3A-A109C564F0B9}"/>
                </a:ext>
              </a:extLst>
            </p:cNvPr>
            <p:cNvSpPr/>
            <p:nvPr/>
          </p:nvSpPr>
          <p:spPr>
            <a:xfrm rot="10800000" flipV="1">
              <a:off x="1740742" y="4415216"/>
              <a:ext cx="528013" cy="218118"/>
            </a:xfrm>
            <a:prstGeom prst="rect">
              <a:avLst/>
            </a:prstGeom>
            <a:noFill/>
            <a:ln w="31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MY" sz="1200" b="0" i="0" u="none" strike="noStrike" baseline="0" dirty="0">
                <a:solidFill>
                  <a:srgbClr val="FF0000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46BC15-BE92-4790-B0FC-E80F8E04037B}"/>
                </a:ext>
              </a:extLst>
            </p:cNvPr>
            <p:cNvSpPr/>
            <p:nvPr/>
          </p:nvSpPr>
          <p:spPr>
            <a:xfrm rot="10800000" flipV="1">
              <a:off x="296127" y="4633334"/>
              <a:ext cx="1842001" cy="218118"/>
            </a:xfrm>
            <a:prstGeom prst="rect">
              <a:avLst/>
            </a:prstGeom>
            <a:noFill/>
            <a:ln w="31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MY" sz="1200" b="0" i="0" u="none" strike="noStrike" baseline="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5C05E1A4-DB2A-4F4B-A9C6-B9D285CFCB10}"/>
              </a:ext>
            </a:extLst>
          </p:cNvPr>
          <p:cNvCxnSpPr>
            <a:cxnSpLocks/>
            <a:stCxn id="17" idx="2"/>
            <a:endCxn id="8" idx="2"/>
          </p:cNvCxnSpPr>
          <p:nvPr/>
        </p:nvCxnSpPr>
        <p:spPr>
          <a:xfrm rot="5400000" flipH="1" flipV="1">
            <a:off x="3132971" y="2756066"/>
            <a:ext cx="179541" cy="4011231"/>
          </a:xfrm>
          <a:prstGeom prst="bentConnector3">
            <a:avLst>
              <a:gd name="adj1" fmla="val -12732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>
            <a:extLst>
              <a:ext uri="{FF2B5EF4-FFF2-40B4-BE49-F238E27FC236}">
                <a16:creationId xmlns:a16="http://schemas.microsoft.com/office/drawing/2014/main" id="{E1998AC4-D3EE-4D79-8323-0963EA19E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9485" y="167347"/>
            <a:ext cx="2163655" cy="4684105"/>
          </a:xfrm>
          <a:prstGeom prst="rect">
            <a:avLst/>
          </a:prstGeom>
        </p:spPr>
      </p:pic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1B49AE28-CDA9-4EA8-AF31-E96C84146C7B}"/>
              </a:ext>
            </a:extLst>
          </p:cNvPr>
          <p:cNvCxnSpPr>
            <a:cxnSpLocks/>
            <a:endCxn id="3" idx="3"/>
          </p:cNvCxnSpPr>
          <p:nvPr/>
        </p:nvCxnSpPr>
        <p:spPr>
          <a:xfrm>
            <a:off x="3193143" y="5776686"/>
            <a:ext cx="1578906" cy="1374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D6E2AA7-F4E5-40C3-B8D5-C15EEAECAF2A}"/>
              </a:ext>
            </a:extLst>
          </p:cNvPr>
          <p:cNvSpPr/>
          <p:nvPr/>
        </p:nvSpPr>
        <p:spPr>
          <a:xfrm rot="10800000" flipV="1">
            <a:off x="4860792" y="5528038"/>
            <a:ext cx="2966560" cy="248648"/>
          </a:xfrm>
          <a:prstGeom prst="rect">
            <a:avLst/>
          </a:prstGeom>
          <a:noFill/>
          <a:ln w="31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MY" sz="1200" b="0" i="0" u="none" strike="noStrike" baseline="0" dirty="0">
              <a:solidFill>
                <a:srgbClr val="FF0000"/>
              </a:solidFill>
            </a:endParaRP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6A5E4B35-52D4-453F-B10F-0ACBEC7D5B54}"/>
              </a:ext>
            </a:extLst>
          </p:cNvPr>
          <p:cNvCxnSpPr>
            <a:cxnSpLocks/>
            <a:stCxn id="47" idx="1"/>
            <a:endCxn id="35" idx="2"/>
          </p:cNvCxnSpPr>
          <p:nvPr/>
        </p:nvCxnSpPr>
        <p:spPr>
          <a:xfrm flipV="1">
            <a:off x="6488444" y="4851452"/>
            <a:ext cx="4392869" cy="9939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D214286C-16FA-479C-BBDF-90F489E25C4C}"/>
              </a:ext>
            </a:extLst>
          </p:cNvPr>
          <p:cNvSpPr/>
          <p:nvPr/>
        </p:nvSpPr>
        <p:spPr>
          <a:xfrm rot="10800000" flipV="1">
            <a:off x="4966129" y="5755262"/>
            <a:ext cx="1522315" cy="180263"/>
          </a:xfrm>
          <a:prstGeom prst="rect">
            <a:avLst/>
          </a:prstGeom>
          <a:noFill/>
          <a:ln w="31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MY" sz="1200" b="0" i="0" u="none" strike="noStrike" baseline="0" dirty="0">
              <a:solidFill>
                <a:srgbClr val="FF0000"/>
              </a:solidFill>
            </a:endParaRP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769543CB-2B06-46A0-B251-1471940FCF0D}"/>
              </a:ext>
            </a:extLst>
          </p:cNvPr>
          <p:cNvCxnSpPr>
            <a:cxnSpLocks/>
            <a:stCxn id="7" idx="3"/>
            <a:endCxn id="44" idx="1"/>
          </p:cNvCxnSpPr>
          <p:nvPr/>
        </p:nvCxnSpPr>
        <p:spPr>
          <a:xfrm flipH="1">
            <a:off x="7827352" y="1219651"/>
            <a:ext cx="709700" cy="4432711"/>
          </a:xfrm>
          <a:prstGeom prst="bentConnector3">
            <a:avLst>
              <a:gd name="adj1" fmla="val -32211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F4AF3B33-600E-4F1A-8131-CD11B1809B6E}"/>
              </a:ext>
            </a:extLst>
          </p:cNvPr>
          <p:cNvSpPr txBox="1"/>
          <p:nvPr/>
        </p:nvSpPr>
        <p:spPr>
          <a:xfrm>
            <a:off x="4698956" y="2300603"/>
            <a:ext cx="3838096" cy="1926233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INFORMATION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open and read the Terms &amp; Condition, before tick the check box.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 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</a:p>
          <a:p>
            <a:pPr>
              <a:lnSpc>
                <a:spcPct val="107000"/>
              </a:lnSpc>
            </a:pP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Silakan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baca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Syarat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Ketentuan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klik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check box.</a:t>
            </a:r>
          </a:p>
        </p:txBody>
      </p:sp>
      <p:sp>
        <p:nvSpPr>
          <p:cNvPr id="74" name="Arrow: Right 5">
            <a:extLst>
              <a:ext uri="{FF2B5EF4-FFF2-40B4-BE49-F238E27FC236}">
                <a16:creationId xmlns:a16="http://schemas.microsoft.com/office/drawing/2014/main" id="{F6B4803A-3EE7-432A-A15B-ED7D3BF545AF}"/>
              </a:ext>
            </a:extLst>
          </p:cNvPr>
          <p:cNvSpPr>
            <a:spLocks/>
          </p:cNvSpPr>
          <p:nvPr/>
        </p:nvSpPr>
        <p:spPr bwMode="auto">
          <a:xfrm rot="16200000">
            <a:off x="7472691" y="2223064"/>
            <a:ext cx="530162" cy="208548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77" name="Arrow: Right 5">
            <a:extLst>
              <a:ext uri="{FF2B5EF4-FFF2-40B4-BE49-F238E27FC236}">
                <a16:creationId xmlns:a16="http://schemas.microsoft.com/office/drawing/2014/main" id="{19FC4830-BA9A-4454-B7B6-CCF26B618B37}"/>
              </a:ext>
            </a:extLst>
          </p:cNvPr>
          <p:cNvSpPr>
            <a:spLocks/>
          </p:cNvSpPr>
          <p:nvPr/>
        </p:nvSpPr>
        <p:spPr bwMode="auto">
          <a:xfrm rot="16200000">
            <a:off x="5215719" y="2244835"/>
            <a:ext cx="530162" cy="208548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7D0BF9-81D8-4A7D-A453-9D697AA5067B}"/>
              </a:ext>
            </a:extLst>
          </p:cNvPr>
          <p:cNvSpPr/>
          <p:nvPr/>
        </p:nvSpPr>
        <p:spPr>
          <a:xfrm rot="10800000" flipV="1">
            <a:off x="-2154502" y="5767462"/>
            <a:ext cx="2120259" cy="828304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>
                <a:solidFill>
                  <a:srgbClr val="FF0000"/>
                </a:solidFill>
              </a:rPr>
              <a:t>Click SUBMIT call - 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Omni Spec 3.14</a:t>
            </a:r>
            <a:r>
              <a:rPr lang="en-MY" sz="1200" dirty="0">
                <a:solidFill>
                  <a:srgbClr val="FF0000"/>
                </a:solidFill>
              </a:rPr>
              <a:t>:- 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user/</a:t>
            </a:r>
            <a:r>
              <a:rPr lang="en-MY" sz="1200" b="0" i="0" u="none" strike="noStrike" baseline="0" dirty="0" err="1">
                <a:solidFill>
                  <a:srgbClr val="FF0000"/>
                </a:solidFill>
              </a:rPr>
              <a:t>block_myuser</a:t>
            </a:r>
            <a:r>
              <a:rPr lang="en-MY" sz="1200" b="0" i="0" u="none" strike="noStrike" baseline="0" dirty="0">
                <a:solidFill>
                  <a:srgbClr val="FF0000"/>
                </a:solidFill>
              </a:rPr>
              <a:t> </a:t>
            </a:r>
          </a:p>
          <a:p>
            <a:pPr algn="l"/>
            <a:endParaRPr lang="en-MY" sz="1200" dirty="0">
              <a:solidFill>
                <a:srgbClr val="FF0000"/>
              </a:solidFill>
            </a:endParaRPr>
          </a:p>
          <a:p>
            <a:pPr algn="l"/>
            <a:r>
              <a:rPr lang="en-MY" sz="1200" b="1" i="0" u="none" strike="noStrike" baseline="0" dirty="0">
                <a:solidFill>
                  <a:srgbClr val="FF0000"/>
                </a:solidFill>
              </a:rPr>
              <a:t>Pending BE for new service</a:t>
            </a:r>
          </a:p>
        </p:txBody>
      </p:sp>
    </p:spTree>
    <p:extLst>
      <p:ext uri="{BB962C8B-B14F-4D97-AF65-F5344CB8AC3E}">
        <p14:creationId xmlns:p14="http://schemas.microsoft.com/office/powerpoint/2010/main" val="212333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530976-6E4E-4255-B353-2AEC2C355F15}"/>
              </a:ext>
            </a:extLst>
          </p:cNvPr>
          <p:cNvSpPr txBox="1"/>
          <p:nvPr/>
        </p:nvSpPr>
        <p:spPr>
          <a:xfrm>
            <a:off x="132835" y="165488"/>
            <a:ext cx="1128480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use the </a:t>
            </a:r>
            <a:r>
              <a:rPr lang="id-ID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shape &amp; colour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box with the box on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Transferring to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1E543F-DB5D-4846-99D6-B8125842F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5" y="1148902"/>
            <a:ext cx="2858840" cy="4560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9ACC0C4-14A4-4407-BC4F-A856943B915A}"/>
              </a:ext>
            </a:extLst>
          </p:cNvPr>
          <p:cNvGrpSpPr/>
          <p:nvPr/>
        </p:nvGrpSpPr>
        <p:grpSpPr>
          <a:xfrm>
            <a:off x="6096000" y="1148902"/>
            <a:ext cx="4475255" cy="2725722"/>
            <a:chOff x="6096000" y="1148902"/>
            <a:chExt cx="4475255" cy="2725722"/>
          </a:xfrm>
        </p:grpSpPr>
        <p:pic>
          <p:nvPicPr>
            <p:cNvPr id="3075" name="Picture 1">
              <a:extLst>
                <a:ext uri="{FF2B5EF4-FFF2-40B4-BE49-F238E27FC236}">
                  <a16:creationId xmlns:a16="http://schemas.microsoft.com/office/drawing/2014/main" id="{CCC494B1-326F-498E-9DA3-D628E04C97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148902"/>
              <a:ext cx="4475255" cy="2725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289FD6-16A5-436E-A82F-B4D1FB6DA3C0}"/>
                </a:ext>
              </a:extLst>
            </p:cNvPr>
            <p:cNvSpPr/>
            <p:nvPr/>
          </p:nvSpPr>
          <p:spPr>
            <a:xfrm flipV="1">
              <a:off x="6269821" y="2397211"/>
              <a:ext cx="4036953" cy="135924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B7994C2-647B-487E-82E3-2C16E50FDFFC}"/>
              </a:ext>
            </a:extLst>
          </p:cNvPr>
          <p:cNvCxnSpPr>
            <a:cxnSpLocks/>
            <a:stCxn id="11" idx="3"/>
            <a:endCxn id="4" idx="1"/>
          </p:cNvCxnSpPr>
          <p:nvPr/>
        </p:nvCxnSpPr>
        <p:spPr>
          <a:xfrm>
            <a:off x="2955183" y="2026476"/>
            <a:ext cx="3314638" cy="1050356"/>
          </a:xfrm>
          <a:prstGeom prst="bentConnector3">
            <a:avLst>
              <a:gd name="adj1" fmla="val 788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66F5326-B303-4584-B7A5-FA50D0F3D198}"/>
              </a:ext>
            </a:extLst>
          </p:cNvPr>
          <p:cNvSpPr/>
          <p:nvPr/>
        </p:nvSpPr>
        <p:spPr>
          <a:xfrm flipV="1">
            <a:off x="197889" y="1574044"/>
            <a:ext cx="2757294" cy="90486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3E40DD-FEBD-4076-AC3F-C041F559D6C3}"/>
              </a:ext>
            </a:extLst>
          </p:cNvPr>
          <p:cNvSpPr/>
          <p:nvPr/>
        </p:nvSpPr>
        <p:spPr>
          <a:xfrm flipV="1">
            <a:off x="100068" y="4013160"/>
            <a:ext cx="2757294" cy="90486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1B9BC463-5B50-4B03-8B57-698AE63418FE}"/>
              </a:ext>
            </a:extLst>
          </p:cNvPr>
          <p:cNvCxnSpPr>
            <a:cxnSpLocks/>
            <a:stCxn id="12" idx="3"/>
            <a:endCxn id="4" idx="1"/>
          </p:cNvCxnSpPr>
          <p:nvPr/>
        </p:nvCxnSpPr>
        <p:spPr>
          <a:xfrm flipV="1">
            <a:off x="2857362" y="3076832"/>
            <a:ext cx="3412459" cy="1388760"/>
          </a:xfrm>
          <a:prstGeom prst="bentConnector3">
            <a:avLst>
              <a:gd name="adj1" fmla="val 795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8D3AA62-57C4-49AB-B014-ACABF7709F15}"/>
              </a:ext>
            </a:extLst>
          </p:cNvPr>
          <p:cNvSpPr/>
          <p:nvPr/>
        </p:nvSpPr>
        <p:spPr>
          <a:xfrm rot="10800000" flipV="1">
            <a:off x="3089496" y="1769105"/>
            <a:ext cx="2278755" cy="2621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Use the destinated frame &amp; color</a:t>
            </a:r>
            <a:endParaRPr lang="en-MY" sz="1200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FFFD80-2D23-4C50-A1EA-9B596291B556}"/>
              </a:ext>
            </a:extLst>
          </p:cNvPr>
          <p:cNvSpPr/>
          <p:nvPr/>
        </p:nvSpPr>
        <p:spPr>
          <a:xfrm rot="10800000" flipV="1">
            <a:off x="3089496" y="4429700"/>
            <a:ext cx="2278755" cy="2621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Use the destinated frame &amp; color</a:t>
            </a:r>
            <a:endParaRPr lang="en-MY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5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F7240-ABD3-4592-9EDF-A14ED6D3FABE}"/>
              </a:ext>
            </a:extLst>
          </p:cNvPr>
          <p:cNvSpPr txBox="1"/>
          <p:nvPr/>
        </p:nvSpPr>
        <p:spPr>
          <a:xfrm>
            <a:off x="0" y="301313"/>
            <a:ext cx="11726562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Organization ID, User ID, and Email Address are not match, then </a:t>
            </a:r>
            <a:r>
              <a:rPr lang="id-ID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 up message</a:t>
            </a: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appear: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1">
            <a:extLst>
              <a:ext uri="{FF2B5EF4-FFF2-40B4-BE49-F238E27FC236}">
                <a16:creationId xmlns:a16="http://schemas.microsoft.com/office/drawing/2014/main" id="{69DB7BAE-296C-43F0-B072-DDD362BF4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38" y="1055086"/>
            <a:ext cx="5061507" cy="3127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E8627-0712-4D7B-AD33-0011B904766B}"/>
              </a:ext>
            </a:extLst>
          </p:cNvPr>
          <p:cNvSpPr txBox="1"/>
          <p:nvPr/>
        </p:nvSpPr>
        <p:spPr>
          <a:xfrm>
            <a:off x="5556448" y="1851353"/>
            <a:ext cx="6170114" cy="274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INFORMATION DOES NOT MATCH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Message: The information you have provided does not match. Please re-input your information.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Title: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 ANDA TIDAK SESUAI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masukkan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massukkan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9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3D05A5-7CD5-45D4-90FE-5FCC0B6F8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91915"/>
              </p:ext>
            </p:extLst>
          </p:nvPr>
        </p:nvGraphicFramePr>
        <p:xfrm>
          <a:off x="170935" y="432487"/>
          <a:ext cx="11850130" cy="3967792"/>
        </p:xfrm>
        <a:graphic>
          <a:graphicData uri="http://schemas.openxmlformats.org/drawingml/2006/table">
            <a:tbl>
              <a:tblPr firstRow="1" firstCol="1" bandRow="1"/>
              <a:tblGrid>
                <a:gridCol w="525947">
                  <a:extLst>
                    <a:ext uri="{9D8B030D-6E8A-4147-A177-3AD203B41FA5}">
                      <a16:colId xmlns:a16="http://schemas.microsoft.com/office/drawing/2014/main" val="3643406779"/>
                    </a:ext>
                  </a:extLst>
                </a:gridCol>
                <a:gridCol w="5611310">
                  <a:extLst>
                    <a:ext uri="{9D8B030D-6E8A-4147-A177-3AD203B41FA5}">
                      <a16:colId xmlns:a16="http://schemas.microsoft.com/office/drawing/2014/main" val="2188716698"/>
                    </a:ext>
                  </a:extLst>
                </a:gridCol>
                <a:gridCol w="5712873">
                  <a:extLst>
                    <a:ext uri="{9D8B030D-6E8A-4147-A177-3AD203B41FA5}">
                      <a16:colId xmlns:a16="http://schemas.microsoft.com/office/drawing/2014/main" val="377205635"/>
                    </a:ext>
                  </a:extLst>
                </a:gridCol>
              </a:tblGrid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88639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MY USER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035" algn="l"/>
                        </a:tabLs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 USER SAYA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143281"/>
                  </a:ext>
                </a:extLst>
              </a:tr>
              <a:tr h="1000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may request to block access of your User ID temporarily if you: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lost your mobile phone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lost your security token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suspect unauthorized access to your account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Anda dapat mengajukan blokir akses sementara atas ID Pengguna Anda jika: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kehilangan telepon selular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kehilangan token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adanya kecurigaan akses tidak sah atas akun Anda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169429"/>
                  </a:ext>
                </a:extLst>
              </a:tr>
              <a:tr h="1000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Regain access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this </a:t>
                      </a:r>
                      <a:r>
                        <a:rPr lang="id-ID" sz="1600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form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email to </a:t>
                      </a:r>
                      <a:r>
                        <a:rPr lang="en-US" sz="16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clientservices@ocbcnisp.com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contact TANYA OCBC NISP at 1500-999/+62-21-26506300 (from overseas) and choose “Business Banking Customer”.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Mengembalikan akses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Lengkapi </a:t>
                      </a:r>
                      <a:r>
                        <a:rPr lang="id-ID" sz="1600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form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ini dan kirim ke </a:t>
                      </a:r>
                      <a:r>
                        <a:rPr lang="en-US" sz="16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clientservices@ocbcnisp.com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atau hubungi TANYA OCBC NISP at 1500-999/+62-21-26506300 (dari luar negeri)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pilih “Nasabah Bisnis”.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56409"/>
                  </a:ext>
                </a:extLst>
              </a:tr>
              <a:tr h="394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have read and agreed to the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Terms and Conditions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Saya telah membaca dan menyetujui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Syarat dan Ketentuan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148172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SUKSES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202842"/>
                  </a:ext>
                </a:extLst>
              </a:tr>
              <a:tr h="191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have successfully blocked temporarily your access.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Anda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telah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berhasil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memblokir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sementara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akses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Anda.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94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8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540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QC1295 – Block My User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60</cp:revision>
  <dcterms:created xsi:type="dcterms:W3CDTF">2022-04-20T01:06:09Z</dcterms:created>
  <dcterms:modified xsi:type="dcterms:W3CDTF">2022-04-21T02:32:50Z</dcterms:modified>
</cp:coreProperties>
</file>