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4" r:id="rId2"/>
    <p:sldId id="275" r:id="rId3"/>
    <p:sldId id="256" r:id="rId4"/>
    <p:sldId id="266" r:id="rId5"/>
    <p:sldId id="257" r:id="rId6"/>
    <p:sldId id="258" r:id="rId7"/>
    <p:sldId id="259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662" autoAdjust="0"/>
    <p:restoredTop sz="94660"/>
  </p:normalViewPr>
  <p:slideViewPr>
    <p:cSldViewPr snapToGrid="0">
      <p:cViewPr varScale="1">
        <p:scale>
          <a:sx n="78" d="100"/>
          <a:sy n="78" d="100"/>
        </p:scale>
        <p:origin x="84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F9F9AB-F722-4BD8-ADF7-17F775306FC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481C38E-5BCC-494A-BEEA-9392C06215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AAFC02-5257-4374-B21E-25849C02F3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67893A-219B-4F82-BF23-3A80D6209B98}" type="datetimeFigureOut">
              <a:rPr lang="en-MY" smtClean="0"/>
              <a:t>25/4/2022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0F92C0-C1CC-4EA6-A9F5-B9A8FDCFD8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D3592A-5A1F-493E-880F-28B562B815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FF17E-27A6-4B41-8975-3456A047BB4B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3884139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4FDADF-3A14-4026-8196-24E835E7B3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0611389-5DA5-4854-9933-58BFA9207E3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D56163-5419-443E-B28F-D16DCE53DF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67893A-219B-4F82-BF23-3A80D6209B98}" type="datetimeFigureOut">
              <a:rPr lang="en-MY" smtClean="0"/>
              <a:t>25/4/2022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960258-A944-4B44-A601-C9CCBF5CC1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9E509C-35F1-43D2-971D-96686F4B1F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FF17E-27A6-4B41-8975-3456A047BB4B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798395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F37ECD2-8F54-4D66-B3F6-FC492AF3321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F7377D2-9693-4970-996D-CE2B125E70F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31BE09-02AA-4D02-A525-EC92DDD928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67893A-219B-4F82-BF23-3A80D6209B98}" type="datetimeFigureOut">
              <a:rPr lang="en-MY" smtClean="0"/>
              <a:t>25/4/2022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C032C9-FD99-4DF8-9CD4-0683E200B5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4D5C6F-0FB5-4321-B74A-7AFD0A0E1A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FF17E-27A6-4B41-8975-3456A047BB4B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90330117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itle 1"/>
          <p:cNvSpPr>
            <a:spLocks noGrp="1"/>
          </p:cNvSpPr>
          <p:nvPr>
            <p:ph type="title"/>
          </p:nvPr>
        </p:nvSpPr>
        <p:spPr>
          <a:xfrm>
            <a:off x="291217" y="48618"/>
            <a:ext cx="8355371" cy="428054"/>
          </a:xfrm>
          <a:prstGeom prst="rect">
            <a:avLst/>
          </a:prstGeom>
        </p:spPr>
        <p:txBody>
          <a:bodyPr/>
          <a:lstStyle>
            <a:lvl1pPr algn="just">
              <a:defRPr sz="135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cxnSp>
        <p:nvCxnSpPr>
          <p:cNvPr id="24" name="Straight Connector 23"/>
          <p:cNvCxnSpPr/>
          <p:nvPr/>
        </p:nvCxnSpPr>
        <p:spPr>
          <a:xfrm>
            <a:off x="1" y="476672"/>
            <a:ext cx="12228923" cy="0"/>
          </a:xfrm>
          <a:prstGeom prst="line">
            <a:avLst/>
          </a:prstGeom>
          <a:ln>
            <a:solidFill>
              <a:srgbClr val="3394D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677019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6AF6E7-CB92-4EF5-BD41-3FF224AAA9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CCF236-6DE1-4B30-9D6B-6C50DB7587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92EC9F-3D10-417E-9172-1930F3DE6B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67893A-219B-4F82-BF23-3A80D6209B98}" type="datetimeFigureOut">
              <a:rPr lang="en-MY" smtClean="0"/>
              <a:t>25/4/2022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9446BA-2AC8-4632-9D7B-46F7BEB363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E476DC-BED8-411F-9965-7FE3BCE2F3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FF17E-27A6-4B41-8975-3456A047BB4B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9486631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BD802A-007B-437B-B616-5143994F5F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B56CD9-B7FF-4FC8-A580-DB0B2064FC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FB91DA-546A-4318-8C20-7EE3D0301D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67893A-219B-4F82-BF23-3A80D6209B98}" type="datetimeFigureOut">
              <a:rPr lang="en-MY" smtClean="0"/>
              <a:t>25/4/2022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B12E6F-98D7-40B2-8CE0-3D74EBD626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7BB7F5-F27D-4EB8-9CFE-0A9559BDB6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FF17E-27A6-4B41-8975-3456A047BB4B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8210997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06A856-32C7-4E38-B7A0-71F6949DD9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7BB9C6-8ED0-438D-989D-37BE67CEDC6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4362879-5B7B-465D-A101-2B425D02F42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9C808B9-48D5-4083-886C-708D86A103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67893A-219B-4F82-BF23-3A80D6209B98}" type="datetimeFigureOut">
              <a:rPr lang="en-MY" smtClean="0"/>
              <a:t>25/4/2022</a:t>
            </a:fld>
            <a:endParaRPr lang="en-MY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FC3501A-6A7C-4C69-8C02-AD25E88CBA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1902DC2-A630-421D-BEB5-F1A6B4A6F1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FF17E-27A6-4B41-8975-3456A047BB4B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1426625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2F9151-AE97-4757-883D-AC41B1DCD4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8D8E559-752B-4C3A-A5D3-99FD3808C5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DC69654-19B5-4E0E-9D51-8686C436109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E4107E8-C129-4B30-9D78-DA535F47A97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4BA07C7-4BCA-416C-B14A-7927C9A3C1D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CD8747E-FFEC-41AC-986B-386BD27459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67893A-219B-4F82-BF23-3A80D6209B98}" type="datetimeFigureOut">
              <a:rPr lang="en-MY" smtClean="0"/>
              <a:t>25/4/2022</a:t>
            </a:fld>
            <a:endParaRPr lang="en-MY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0CC45CF-B2C2-430C-BA26-C34D95F04E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13F8971-9F3B-4014-BD60-2818841F17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FF17E-27A6-4B41-8975-3456A047BB4B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4934333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A829F4-A70C-4E4B-8391-65134F1CD2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5C60ED0-C1A6-44ED-B7E5-55ED6EEB0B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67893A-219B-4F82-BF23-3A80D6209B98}" type="datetimeFigureOut">
              <a:rPr lang="en-MY" smtClean="0"/>
              <a:t>25/4/2022</a:t>
            </a:fld>
            <a:endParaRPr lang="en-MY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A4AE76D-F765-44A6-80D4-623CCB9275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805EF96-4F17-4401-B95E-90AE3BE227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FF17E-27A6-4B41-8975-3456A047BB4B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9001985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6DBDFF7-CA6A-42B0-A85E-80F69A6C5D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67893A-219B-4F82-BF23-3A80D6209B98}" type="datetimeFigureOut">
              <a:rPr lang="en-MY" smtClean="0"/>
              <a:t>25/4/2022</a:t>
            </a:fld>
            <a:endParaRPr lang="en-MY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1058871-47DE-416A-B88D-B69A1B186C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CB34F3B-CF6F-46F2-ABF7-BD8FDC5441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FF17E-27A6-4B41-8975-3456A047BB4B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5828819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F1022D-A0EA-4382-8227-489A8CCDD2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7480D9-1AA2-47B9-8F16-1D1B82ADE7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0C31E48-D67A-406E-AF41-8993F1FBB77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5C7637E-A845-40F5-AEC2-EE3FFBF7C9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67893A-219B-4F82-BF23-3A80D6209B98}" type="datetimeFigureOut">
              <a:rPr lang="en-MY" smtClean="0"/>
              <a:t>25/4/2022</a:t>
            </a:fld>
            <a:endParaRPr lang="en-MY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1808A0B-8344-4BBB-B32F-BE12712508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1054A45-09FB-408A-B534-387E41F045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FF17E-27A6-4B41-8975-3456A047BB4B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0993024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B2FFE7-9E15-434B-AC0D-4F23A16DC0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DA73A65-AA03-4AF4-932B-C2A1B359195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MY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D9E7EA1-216C-4D14-B849-B4044E28BAE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927DDCA-C2D2-425D-8445-8043184474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67893A-219B-4F82-BF23-3A80D6209B98}" type="datetimeFigureOut">
              <a:rPr lang="en-MY" smtClean="0"/>
              <a:t>25/4/2022</a:t>
            </a:fld>
            <a:endParaRPr lang="en-MY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1DDEC93-21E2-4363-A0C1-4B9D3F7F4B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CF82A6E-BBCC-46EA-B71F-3806FECB26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FF17E-27A6-4B41-8975-3456A047BB4B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92602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C71572B-03E2-4962-800D-E38EE12F8E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9B783B8-944E-48FF-9DEA-7B92902D27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B18343-6A4C-4760-9FC8-0D465914F34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67893A-219B-4F82-BF23-3A80D6209B98}" type="datetimeFigureOut">
              <a:rPr lang="en-MY" smtClean="0"/>
              <a:t>25/4/2022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3CF99F-6177-4B14-AD82-09671F3AC79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A37023-6EA9-4588-8168-A334A7F0C79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1FF17E-27A6-4B41-8975-3456A047BB4B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0857223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mailto:clientservices@ocbcnisp.com" TargetMode="External"/><Relationship Id="rId2" Type="http://schemas.openxmlformats.org/officeDocument/2006/relationships/hyperlink" Target="https://www.ocbc.com/assets/pdf/forms/ebanking/velocity-apply-manage-form.pdf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2110DC-4D80-4A33-AEC6-7D3E2680B2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1217" y="152466"/>
            <a:ext cx="6109583" cy="241625"/>
          </a:xfrm>
        </p:spPr>
        <p:txBody>
          <a:bodyPr>
            <a:normAutofit fontScale="90000"/>
          </a:bodyPr>
          <a:lstStyle/>
          <a:p>
            <a:r>
              <a:rPr lang="en-GB" dirty="0"/>
              <a:t>QC1295 – Block My User 1.0</a:t>
            </a:r>
            <a:endParaRPr lang="en-US" dirty="0">
              <a:highlight>
                <a:srgbClr val="FFFF00"/>
              </a:highlight>
            </a:endParaRPr>
          </a:p>
        </p:txBody>
      </p:sp>
      <p:graphicFrame>
        <p:nvGraphicFramePr>
          <p:cNvPr id="17" name="Table 16">
            <a:extLst>
              <a:ext uri="{FF2B5EF4-FFF2-40B4-BE49-F238E27FC236}">
                <a16:creationId xmlns:a16="http://schemas.microsoft.com/office/drawing/2014/main" id="{A50B021F-C270-497E-B13C-B6C404BE33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6807685"/>
              </p:ext>
            </p:extLst>
          </p:nvPr>
        </p:nvGraphicFramePr>
        <p:xfrm>
          <a:off x="0" y="506626"/>
          <a:ext cx="12191999" cy="6356198"/>
        </p:xfrm>
        <a:graphic>
          <a:graphicData uri="http://schemas.openxmlformats.org/drawingml/2006/table">
            <a:tbl>
              <a:tblPr firstRow="1" bandRow="1">
                <a:tableStyleId>{7E9639D4-E3E2-4D34-9284-5A2195B3D0D7}</a:tableStyleId>
              </a:tblPr>
              <a:tblGrid>
                <a:gridCol w="52498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571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85069">
                  <a:extLst>
                    <a:ext uri="{9D8B030D-6E8A-4147-A177-3AD203B41FA5}">
                      <a16:colId xmlns:a16="http://schemas.microsoft.com/office/drawing/2014/main" val="45253408"/>
                    </a:ext>
                  </a:extLst>
                </a:gridCol>
              </a:tblGrid>
              <a:tr h="186705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黑体"/>
                          <a:cs typeface="Arial"/>
                        </a:defRPr>
                      </a:lvl1pPr>
                      <a:lvl2pPr marL="457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黑体"/>
                          <a:cs typeface="Arial"/>
                        </a:defRPr>
                      </a:lvl2pPr>
                      <a:lvl3pPr marL="914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黑体"/>
                          <a:cs typeface="Arial"/>
                        </a:defRPr>
                      </a:lvl3pPr>
                      <a:lvl4pPr marL="1371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黑体"/>
                          <a:cs typeface="Arial"/>
                        </a:defRPr>
                      </a:lvl4pPr>
                      <a:lvl5pPr marL="18288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黑体"/>
                          <a:cs typeface="Arial"/>
                        </a:defRPr>
                      </a:lvl5pPr>
                      <a:lvl6pPr marL="22860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黑体"/>
                          <a:cs typeface="Arial"/>
                        </a:defRPr>
                      </a:lvl6pPr>
                      <a:lvl7pPr marL="2743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黑体"/>
                          <a:cs typeface="Arial"/>
                        </a:defRPr>
                      </a:lvl7pPr>
                      <a:lvl8pPr marL="3200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黑体"/>
                          <a:cs typeface="Arial"/>
                        </a:defRPr>
                      </a:lvl8pPr>
                      <a:lvl9pPr marL="3657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黑体"/>
                          <a:cs typeface="Arial"/>
                        </a:defRPr>
                      </a:lvl9pPr>
                    </a:lstStyle>
                    <a:p>
                      <a:pPr algn="ctr"/>
                      <a:r>
                        <a:rPr lang="en-US" sz="105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Mobility Frontend</a:t>
                      </a:r>
                    </a:p>
                  </a:txBody>
                  <a:tcPr marL="74271" marR="74271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黑体"/>
                          <a:cs typeface="Arial"/>
                        </a:defRPr>
                      </a:lvl1pPr>
                      <a:lvl2pPr marL="457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黑体"/>
                          <a:cs typeface="Arial"/>
                        </a:defRPr>
                      </a:lvl2pPr>
                      <a:lvl3pPr marL="914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黑体"/>
                          <a:cs typeface="Arial"/>
                        </a:defRPr>
                      </a:lvl3pPr>
                      <a:lvl4pPr marL="1371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黑体"/>
                          <a:cs typeface="Arial"/>
                        </a:defRPr>
                      </a:lvl4pPr>
                      <a:lvl5pPr marL="18288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黑体"/>
                          <a:cs typeface="Arial"/>
                        </a:defRPr>
                      </a:lvl5pPr>
                      <a:lvl6pPr marL="22860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黑体"/>
                          <a:cs typeface="Arial"/>
                        </a:defRPr>
                      </a:lvl6pPr>
                      <a:lvl7pPr marL="2743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黑体"/>
                          <a:cs typeface="Arial"/>
                        </a:defRPr>
                      </a:lvl7pPr>
                      <a:lvl8pPr marL="3200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黑体"/>
                          <a:cs typeface="Arial"/>
                        </a:defRPr>
                      </a:lvl8pPr>
                      <a:lvl9pPr marL="3657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黑体"/>
                          <a:cs typeface="Arial"/>
                        </a:defRPr>
                      </a:lvl9pPr>
                    </a:lstStyle>
                    <a:p>
                      <a:pPr algn="ctr"/>
                      <a:r>
                        <a:rPr lang="en-US" sz="105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Mobility</a:t>
                      </a:r>
                      <a:r>
                        <a:rPr lang="en-US" sz="105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Backend</a:t>
                      </a:r>
                      <a:endParaRPr lang="en-US" sz="105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4271" marR="74271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Omni</a:t>
                      </a:r>
                    </a:p>
                  </a:txBody>
                  <a:tcPr marL="74271" marR="74271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127598"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4271" marR="74271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4271" marR="74271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4271" marR="74271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9" name="Oval 18">
            <a:extLst>
              <a:ext uri="{FF2B5EF4-FFF2-40B4-BE49-F238E27FC236}">
                <a16:creationId xmlns:a16="http://schemas.microsoft.com/office/drawing/2014/main" id="{655D3394-B9A7-4615-B83C-14BD338E6046}"/>
              </a:ext>
            </a:extLst>
          </p:cNvPr>
          <p:cNvSpPr/>
          <p:nvPr/>
        </p:nvSpPr>
        <p:spPr>
          <a:xfrm>
            <a:off x="295396" y="876960"/>
            <a:ext cx="906586" cy="83874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CN" sz="700" dirty="0">
                <a:solidFill>
                  <a:schemeClr val="tx1"/>
                </a:solidFill>
              </a:rPr>
              <a:t>Click  Block My User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54E19DFF-4C51-4806-BBE2-3545EEBB78B4}"/>
              </a:ext>
            </a:extLst>
          </p:cNvPr>
          <p:cNvSpPr txBox="1"/>
          <p:nvPr/>
        </p:nvSpPr>
        <p:spPr>
          <a:xfrm>
            <a:off x="6092408" y="4088127"/>
            <a:ext cx="2257372" cy="1284517"/>
          </a:xfrm>
          <a:prstGeom prst="rect">
            <a:avLst/>
          </a:prstGeom>
          <a:noFill/>
          <a:ln w="28575"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l"/>
            <a:r>
              <a:rPr lang="en-US" altLang="zh-CN" sz="1000" dirty="0">
                <a:cs typeface="Arial" panose="020B0604020202020204" pitchFamily="34" charset="0"/>
              </a:rPr>
              <a:t>BE request Omni </a:t>
            </a:r>
            <a:r>
              <a:rPr lang="en-US" altLang="zh-CN" sz="1000" b="1" dirty="0">
                <a:cs typeface="Arial" panose="020B0604020202020204" pitchFamily="34" charset="0"/>
              </a:rPr>
              <a:t>3.14 </a:t>
            </a:r>
            <a:r>
              <a:rPr lang="en-MY" altLang="zh-CN" sz="1000" dirty="0" err="1">
                <a:solidFill>
                  <a:srgbClr val="000000"/>
                </a:solidFill>
                <a:cs typeface="Arial" panose="020B0604020202020204" pitchFamily="34" charset="0"/>
              </a:rPr>
              <a:t>ws</a:t>
            </a:r>
            <a:r>
              <a:rPr lang="en-MY" altLang="zh-CN" sz="1000" b="1" dirty="0">
                <a:solidFill>
                  <a:srgbClr val="000000"/>
                </a:solidFill>
              </a:rPr>
              <a:t> </a:t>
            </a:r>
            <a:r>
              <a:rPr lang="en-MY" sz="1000" b="1" dirty="0">
                <a:solidFill>
                  <a:srgbClr val="00B050"/>
                </a:solidFill>
                <a:cs typeface="Arial" panose="020B0604020202020204" pitchFamily="34" charset="0"/>
              </a:rPr>
              <a:t>URL: [</a:t>
            </a:r>
            <a:r>
              <a:rPr lang="en-MY" sz="1000" b="1" dirty="0" err="1">
                <a:solidFill>
                  <a:srgbClr val="00B050"/>
                </a:solidFill>
                <a:cs typeface="Arial" panose="020B0604020202020204" pitchFamily="34" charset="0"/>
              </a:rPr>
              <a:t>api_endpoint</a:t>
            </a:r>
            <a:r>
              <a:rPr lang="en-MY" sz="1000" b="1" dirty="0">
                <a:solidFill>
                  <a:srgbClr val="00B050"/>
                </a:solidFill>
                <a:cs typeface="Arial" panose="020B0604020202020204" pitchFamily="34" charset="0"/>
              </a:rPr>
              <a:t>]/user/</a:t>
            </a:r>
            <a:r>
              <a:rPr lang="en-MY" sz="1000" b="1" dirty="0" err="1">
                <a:solidFill>
                  <a:srgbClr val="00B050"/>
                </a:solidFill>
                <a:cs typeface="Arial" panose="020B0604020202020204" pitchFamily="34" charset="0"/>
              </a:rPr>
              <a:t>block_myuser</a:t>
            </a:r>
            <a:r>
              <a:rPr lang="en-MY" sz="1000" b="1" dirty="0">
                <a:solidFill>
                  <a:srgbClr val="00B050"/>
                </a:solidFill>
                <a:cs typeface="Arial" panose="020B0604020202020204" pitchFamily="34" charset="0"/>
              </a:rPr>
              <a:t> </a:t>
            </a:r>
          </a:p>
          <a:p>
            <a:pPr algn="l"/>
            <a:endParaRPr lang="en-MY" sz="1000" b="1" dirty="0">
              <a:solidFill>
                <a:srgbClr val="00B050"/>
              </a:solidFill>
              <a:cs typeface="Arial" panose="020B0604020202020204" pitchFamily="34" charset="0"/>
            </a:endParaRPr>
          </a:p>
          <a:p>
            <a:r>
              <a:rPr lang="en-MY" sz="1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Remark: Please do not send </a:t>
            </a:r>
            <a:r>
              <a:rPr lang="en-MY" sz="10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validation_Check</a:t>
            </a:r>
            <a:endParaRPr lang="en-MY" sz="1000" b="0" i="0" u="none" strike="noStrike" baseline="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endParaRPr lang="en-MY" sz="10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MY" sz="10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Only Send Mandatory parameters to omni</a:t>
            </a:r>
            <a:endParaRPr lang="en-MY" sz="1000" b="1" dirty="0">
              <a:solidFill>
                <a:srgbClr val="00B050"/>
              </a:solidFill>
              <a:cs typeface="Arial" panose="020B0604020202020204" pitchFamily="34" charset="0"/>
            </a:endParaRPr>
          </a:p>
        </p:txBody>
      </p:sp>
      <p:cxnSp>
        <p:nvCxnSpPr>
          <p:cNvPr id="216" name="Connector: Elbow 215">
            <a:extLst>
              <a:ext uri="{FF2B5EF4-FFF2-40B4-BE49-F238E27FC236}">
                <a16:creationId xmlns:a16="http://schemas.microsoft.com/office/drawing/2014/main" id="{E05E2649-95BA-44FD-B0FA-4CD41D68F4E5}"/>
              </a:ext>
            </a:extLst>
          </p:cNvPr>
          <p:cNvCxnSpPr>
            <a:cxnSpLocks/>
            <a:stCxn id="32" idx="3"/>
            <a:endCxn id="88" idx="2"/>
          </p:cNvCxnSpPr>
          <p:nvPr/>
        </p:nvCxnSpPr>
        <p:spPr>
          <a:xfrm flipV="1">
            <a:off x="8349780" y="3026438"/>
            <a:ext cx="2295246" cy="1703948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6" name="Connector: Elbow 385">
            <a:extLst>
              <a:ext uri="{FF2B5EF4-FFF2-40B4-BE49-F238E27FC236}">
                <a16:creationId xmlns:a16="http://schemas.microsoft.com/office/drawing/2014/main" id="{99D682C0-CCD2-4BE0-9A12-DA774C4449A4}"/>
              </a:ext>
            </a:extLst>
          </p:cNvPr>
          <p:cNvCxnSpPr>
            <a:cxnSpLocks/>
            <a:stCxn id="94" idx="2"/>
            <a:endCxn id="83" idx="3"/>
          </p:cNvCxnSpPr>
          <p:nvPr/>
        </p:nvCxnSpPr>
        <p:spPr>
          <a:xfrm rot="5400000">
            <a:off x="9248242" y="491324"/>
            <a:ext cx="471686" cy="2321882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6" name="Oval 445">
            <a:extLst>
              <a:ext uri="{FF2B5EF4-FFF2-40B4-BE49-F238E27FC236}">
                <a16:creationId xmlns:a16="http://schemas.microsoft.com/office/drawing/2014/main" id="{FC40DA42-36EB-47A9-AC7A-3073C40BA887}"/>
              </a:ext>
            </a:extLst>
          </p:cNvPr>
          <p:cNvSpPr/>
          <p:nvPr/>
        </p:nvSpPr>
        <p:spPr>
          <a:xfrm>
            <a:off x="1704608" y="6097833"/>
            <a:ext cx="591006" cy="52433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MY" sz="900" b="1" dirty="0">
                <a:solidFill>
                  <a:schemeClr val="tx1"/>
                </a:solidFill>
              </a:rPr>
              <a:t>End</a:t>
            </a:r>
          </a:p>
        </p:txBody>
      </p:sp>
      <p:sp>
        <p:nvSpPr>
          <p:cNvPr id="461" name="TextBox 460">
            <a:extLst>
              <a:ext uri="{FF2B5EF4-FFF2-40B4-BE49-F238E27FC236}">
                <a16:creationId xmlns:a16="http://schemas.microsoft.com/office/drawing/2014/main" id="{9A17F590-E340-4715-899B-1437148071CD}"/>
              </a:ext>
            </a:extLst>
          </p:cNvPr>
          <p:cNvSpPr txBox="1"/>
          <p:nvPr/>
        </p:nvSpPr>
        <p:spPr>
          <a:xfrm>
            <a:off x="3812277" y="2750728"/>
            <a:ext cx="515023" cy="230832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r>
              <a:rPr lang="en-US" sz="900" dirty="0"/>
              <a:t>Yes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CC8B32F9-5752-48E6-B892-73EF60E351C0}"/>
              </a:ext>
            </a:extLst>
          </p:cNvPr>
          <p:cNvSpPr txBox="1"/>
          <p:nvPr/>
        </p:nvSpPr>
        <p:spPr>
          <a:xfrm>
            <a:off x="1852327" y="1188273"/>
            <a:ext cx="1430415" cy="215444"/>
          </a:xfrm>
          <a:prstGeom prst="rect">
            <a:avLst/>
          </a:prstGeom>
          <a:noFill/>
          <a:ln w="28575"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sz="800" dirty="0"/>
              <a:t>C</a:t>
            </a:r>
            <a:r>
              <a:rPr lang="en-US" altLang="zh-CN" sz="800" dirty="0">
                <a:solidFill>
                  <a:schemeClr val="tx1"/>
                </a:solidFill>
              </a:rPr>
              <a:t>all RetrieveTnCv2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A7DA9D17-7F14-4340-AA20-B8FE7F76B777}"/>
              </a:ext>
            </a:extLst>
          </p:cNvPr>
          <p:cNvSpPr txBox="1"/>
          <p:nvPr/>
        </p:nvSpPr>
        <p:spPr>
          <a:xfrm>
            <a:off x="1108407" y="1688249"/>
            <a:ext cx="1730803" cy="400110"/>
          </a:xfrm>
          <a:prstGeom prst="rect">
            <a:avLst/>
          </a:prstGeom>
          <a:noFill/>
          <a:ln w="28575"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sz="1000" dirty="0"/>
              <a:t>Display Input Screen &amp; Cache </a:t>
            </a:r>
            <a:r>
              <a:rPr lang="en-US" altLang="zh-CN" sz="1000" dirty="0" err="1"/>
              <a:t>TnC</a:t>
            </a:r>
            <a:endParaRPr lang="en-US" altLang="zh-CN" sz="1000" dirty="0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BC41CF1A-02AD-46EC-B12F-E444007AAD83}"/>
              </a:ext>
            </a:extLst>
          </p:cNvPr>
          <p:cNvSpPr txBox="1"/>
          <p:nvPr/>
        </p:nvSpPr>
        <p:spPr>
          <a:xfrm>
            <a:off x="1119040" y="2866144"/>
            <a:ext cx="1730803" cy="246221"/>
          </a:xfrm>
          <a:prstGeom prst="rect">
            <a:avLst/>
          </a:prstGeom>
          <a:noFill/>
          <a:ln w="28575"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sz="1000" dirty="0"/>
              <a:t>Click </a:t>
            </a:r>
            <a:r>
              <a:rPr lang="en-US" altLang="zh-CN" sz="1000" dirty="0" err="1"/>
              <a:t>TnC</a:t>
            </a:r>
            <a:r>
              <a:rPr lang="en-US" altLang="zh-CN" sz="1000" dirty="0"/>
              <a:t> &amp; Close </a:t>
            </a:r>
            <a:r>
              <a:rPr lang="en-US" altLang="zh-CN" sz="1000" dirty="0" err="1"/>
              <a:t>TnC</a:t>
            </a:r>
            <a:r>
              <a:rPr lang="en-US" altLang="zh-CN" sz="1000" dirty="0"/>
              <a:t>.</a:t>
            </a:r>
          </a:p>
        </p:txBody>
      </p:sp>
      <p:cxnSp>
        <p:nvCxnSpPr>
          <p:cNvPr id="35" name="Connector: Elbow 34">
            <a:extLst>
              <a:ext uri="{FF2B5EF4-FFF2-40B4-BE49-F238E27FC236}">
                <a16:creationId xmlns:a16="http://schemas.microsoft.com/office/drawing/2014/main" id="{ED12F31D-2578-45F6-94AA-C3826CDE94DD}"/>
              </a:ext>
            </a:extLst>
          </p:cNvPr>
          <p:cNvCxnSpPr>
            <a:cxnSpLocks/>
            <a:stCxn id="19" idx="6"/>
            <a:endCxn id="47" idx="1"/>
          </p:cNvCxnSpPr>
          <p:nvPr/>
        </p:nvCxnSpPr>
        <p:spPr>
          <a:xfrm flipV="1">
            <a:off x="1201982" y="1295995"/>
            <a:ext cx="650345" cy="335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TextBox 68">
            <a:extLst>
              <a:ext uri="{FF2B5EF4-FFF2-40B4-BE49-F238E27FC236}">
                <a16:creationId xmlns:a16="http://schemas.microsoft.com/office/drawing/2014/main" id="{E0E415CC-1294-47A2-883C-EB1F22AC099B}"/>
              </a:ext>
            </a:extLst>
          </p:cNvPr>
          <p:cNvSpPr txBox="1"/>
          <p:nvPr/>
        </p:nvSpPr>
        <p:spPr>
          <a:xfrm>
            <a:off x="6092408" y="2625374"/>
            <a:ext cx="2257372" cy="553998"/>
          </a:xfrm>
          <a:prstGeom prst="rect">
            <a:avLst/>
          </a:prstGeom>
          <a:noFill/>
          <a:ln w="28575"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l"/>
            <a:r>
              <a:rPr lang="en-US" altLang="zh-CN" sz="1000" dirty="0">
                <a:cs typeface="Arial" panose="020B0604020202020204" pitchFamily="34" charset="0"/>
              </a:rPr>
              <a:t>BE receives response from Omni. </a:t>
            </a:r>
          </a:p>
          <a:p>
            <a:pPr algn="l"/>
            <a:endParaRPr lang="en-US" altLang="zh-CN" sz="1000" dirty="0">
              <a:solidFill>
                <a:srgbClr val="FF0000"/>
              </a:solidFill>
              <a:cs typeface="Arial" panose="020B0604020202020204" pitchFamily="34" charset="0"/>
            </a:endParaRPr>
          </a:p>
          <a:p>
            <a:pPr algn="l"/>
            <a:r>
              <a:rPr lang="en-US" altLang="zh-CN" sz="1000" dirty="0">
                <a:cs typeface="Arial" panose="020B0604020202020204" pitchFamily="34" charset="0"/>
              </a:rPr>
              <a:t>BE returns error code </a:t>
            </a:r>
            <a:r>
              <a:rPr lang="en-US" altLang="zh-CN" sz="1000" dirty="0">
                <a:solidFill>
                  <a:srgbClr val="FF0000"/>
                </a:solidFill>
                <a:cs typeface="Arial" panose="020B0604020202020204" pitchFamily="34" charset="0"/>
              </a:rPr>
              <a:t>S0014</a:t>
            </a:r>
            <a:r>
              <a:rPr lang="en-US" altLang="zh-CN" sz="1000" dirty="0">
                <a:cs typeface="Arial" panose="020B0604020202020204" pitchFamily="34" charset="0"/>
              </a:rPr>
              <a:t> to FE.</a:t>
            </a:r>
            <a:endParaRPr lang="en-US" altLang="zh-CN" sz="1000" dirty="0">
              <a:solidFill>
                <a:srgbClr val="FF0000"/>
              </a:solidFill>
              <a:cs typeface="Arial" panose="020B0604020202020204" pitchFamily="34" charset="0"/>
            </a:endParaRPr>
          </a:p>
        </p:txBody>
      </p:sp>
      <p:cxnSp>
        <p:nvCxnSpPr>
          <p:cNvPr id="71" name="Connector: Elbow 70">
            <a:extLst>
              <a:ext uri="{FF2B5EF4-FFF2-40B4-BE49-F238E27FC236}">
                <a16:creationId xmlns:a16="http://schemas.microsoft.com/office/drawing/2014/main" id="{9568F481-8108-4E1C-83F2-38F39EC4840A}"/>
              </a:ext>
            </a:extLst>
          </p:cNvPr>
          <p:cNvCxnSpPr>
            <a:cxnSpLocks/>
            <a:stCxn id="69" idx="1"/>
            <a:endCxn id="70" idx="3"/>
          </p:cNvCxnSpPr>
          <p:nvPr/>
        </p:nvCxnSpPr>
        <p:spPr>
          <a:xfrm rot="10800000" flipV="1">
            <a:off x="4661908" y="2902372"/>
            <a:ext cx="1430500" cy="585179"/>
          </a:xfrm>
          <a:prstGeom prst="bentConnector3">
            <a:avLst>
              <a:gd name="adj1" fmla="val 35315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9" name="TextBox 128">
            <a:extLst>
              <a:ext uri="{FF2B5EF4-FFF2-40B4-BE49-F238E27FC236}">
                <a16:creationId xmlns:a16="http://schemas.microsoft.com/office/drawing/2014/main" id="{16FC93B1-027B-475B-AE34-82AE5019069F}"/>
              </a:ext>
            </a:extLst>
          </p:cNvPr>
          <p:cNvSpPr txBox="1"/>
          <p:nvPr/>
        </p:nvSpPr>
        <p:spPr>
          <a:xfrm>
            <a:off x="1138428" y="5174566"/>
            <a:ext cx="1730803" cy="246221"/>
          </a:xfrm>
          <a:prstGeom prst="rect">
            <a:avLst/>
          </a:prstGeom>
          <a:noFill/>
          <a:ln w="28575"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sz="1000" dirty="0"/>
              <a:t>Display Successful screen</a:t>
            </a:r>
          </a:p>
        </p:txBody>
      </p:sp>
      <p:cxnSp>
        <p:nvCxnSpPr>
          <p:cNvPr id="134" name="Straight Arrow Connector 133">
            <a:extLst>
              <a:ext uri="{FF2B5EF4-FFF2-40B4-BE49-F238E27FC236}">
                <a16:creationId xmlns:a16="http://schemas.microsoft.com/office/drawing/2014/main" id="{AB5BBB98-7A38-4E53-B8D6-BFD020FB3B71}"/>
              </a:ext>
            </a:extLst>
          </p:cNvPr>
          <p:cNvCxnSpPr>
            <a:cxnSpLocks/>
            <a:stCxn id="129" idx="2"/>
            <a:endCxn id="96" idx="0"/>
          </p:cNvCxnSpPr>
          <p:nvPr/>
        </p:nvCxnSpPr>
        <p:spPr>
          <a:xfrm>
            <a:off x="2003830" y="5420787"/>
            <a:ext cx="0" cy="21042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Diamond 69">
            <a:extLst>
              <a:ext uri="{FF2B5EF4-FFF2-40B4-BE49-F238E27FC236}">
                <a16:creationId xmlns:a16="http://schemas.microsoft.com/office/drawing/2014/main" id="{A29F57C6-F1C0-4123-8395-84A1BB79E9D2}"/>
              </a:ext>
            </a:extLst>
          </p:cNvPr>
          <p:cNvSpPr/>
          <p:nvPr/>
        </p:nvSpPr>
        <p:spPr>
          <a:xfrm>
            <a:off x="3532136" y="2998194"/>
            <a:ext cx="1129772" cy="978716"/>
          </a:xfrm>
          <a:prstGeom prst="diamond">
            <a:avLst/>
          </a:prstGeom>
          <a:noFill/>
          <a:ln w="127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>
                <a:solidFill>
                  <a:schemeClr val="tx1"/>
                </a:solidFill>
              </a:rPr>
              <a:t>Check  </a:t>
            </a:r>
            <a:r>
              <a:rPr lang="en-US" sz="800" dirty="0">
                <a:solidFill>
                  <a:srgbClr val="FF0000"/>
                </a:solidFill>
              </a:rPr>
              <a:t>S0014</a:t>
            </a:r>
            <a:r>
              <a:rPr lang="en-US" sz="800" dirty="0">
                <a:solidFill>
                  <a:schemeClr val="tx1"/>
                </a:solidFill>
              </a:rPr>
              <a:t> code</a:t>
            </a:r>
          </a:p>
        </p:txBody>
      </p:sp>
      <p:cxnSp>
        <p:nvCxnSpPr>
          <p:cNvPr id="73" name="Connector: Elbow 72">
            <a:extLst>
              <a:ext uri="{FF2B5EF4-FFF2-40B4-BE49-F238E27FC236}">
                <a16:creationId xmlns:a16="http://schemas.microsoft.com/office/drawing/2014/main" id="{04E5F83A-57D1-4496-B996-286414FD8EEA}"/>
              </a:ext>
            </a:extLst>
          </p:cNvPr>
          <p:cNvCxnSpPr>
            <a:cxnSpLocks/>
            <a:stCxn id="70" idx="0"/>
            <a:endCxn id="60" idx="2"/>
          </p:cNvCxnSpPr>
          <p:nvPr/>
        </p:nvCxnSpPr>
        <p:spPr>
          <a:xfrm rot="16200000" flipV="1">
            <a:off x="3885398" y="2786569"/>
            <a:ext cx="420552" cy="2697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TextBox 77">
            <a:extLst>
              <a:ext uri="{FF2B5EF4-FFF2-40B4-BE49-F238E27FC236}">
                <a16:creationId xmlns:a16="http://schemas.microsoft.com/office/drawing/2014/main" id="{FB77BF20-6DF6-4A4A-A9B8-43ACC622F39B}"/>
              </a:ext>
            </a:extLst>
          </p:cNvPr>
          <p:cNvSpPr txBox="1"/>
          <p:nvPr/>
        </p:nvSpPr>
        <p:spPr>
          <a:xfrm>
            <a:off x="6064838" y="1095772"/>
            <a:ext cx="2258306" cy="400110"/>
          </a:xfrm>
          <a:prstGeom prst="rect">
            <a:avLst/>
          </a:prstGeom>
          <a:noFill/>
          <a:ln w="28575"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l"/>
            <a:r>
              <a:rPr lang="en-US" altLang="zh-CN" sz="1000" dirty="0"/>
              <a:t>BE request Omni </a:t>
            </a:r>
            <a:r>
              <a:rPr lang="en-US" altLang="zh-CN" sz="1000" b="1" dirty="0">
                <a:cs typeface="Arial" panose="020B0604020202020204" pitchFamily="34" charset="0"/>
              </a:rPr>
              <a:t>3.11 </a:t>
            </a:r>
            <a:r>
              <a:rPr lang="en-MY" altLang="zh-CN" sz="1000" dirty="0" err="1">
                <a:solidFill>
                  <a:srgbClr val="000000"/>
                </a:solidFill>
                <a:cs typeface="Arial" panose="020B0604020202020204" pitchFamily="34" charset="0"/>
              </a:rPr>
              <a:t>ws</a:t>
            </a:r>
            <a:r>
              <a:rPr lang="en-MY" altLang="zh-CN" sz="1000" b="1" dirty="0">
                <a:solidFill>
                  <a:srgbClr val="000000"/>
                </a:solidFill>
              </a:rPr>
              <a:t> </a:t>
            </a:r>
            <a:r>
              <a:rPr lang="en-US" sz="1000" b="1" dirty="0">
                <a:solidFill>
                  <a:srgbClr val="00B050"/>
                </a:solidFill>
                <a:cs typeface="Arial" panose="020B0604020202020204" pitchFamily="34" charset="0"/>
              </a:rPr>
              <a:t>URL: [</a:t>
            </a:r>
            <a:r>
              <a:rPr lang="en-US" sz="1000" b="1" dirty="0" err="1">
                <a:solidFill>
                  <a:srgbClr val="00B050"/>
                </a:solidFill>
                <a:cs typeface="Arial" panose="020B0604020202020204" pitchFamily="34" charset="0"/>
              </a:rPr>
              <a:t>api_endpoint</a:t>
            </a:r>
            <a:r>
              <a:rPr lang="en-US" sz="1000" b="1" dirty="0">
                <a:solidFill>
                  <a:srgbClr val="00B050"/>
                </a:solidFill>
                <a:cs typeface="Arial" panose="020B0604020202020204" pitchFamily="34" charset="0"/>
              </a:rPr>
              <a:t>]/others/v2/</a:t>
            </a:r>
            <a:r>
              <a:rPr lang="en-US" sz="1000" b="1" dirty="0" err="1">
                <a:solidFill>
                  <a:srgbClr val="00B050"/>
                </a:solidFill>
                <a:cs typeface="Arial" panose="020B0604020202020204" pitchFamily="34" charset="0"/>
              </a:rPr>
              <a:t>tnc</a:t>
            </a:r>
            <a:r>
              <a:rPr lang="en-US" sz="1000" b="1" dirty="0">
                <a:solidFill>
                  <a:srgbClr val="00B050"/>
                </a:solidFill>
                <a:cs typeface="Arial" panose="020B0604020202020204" pitchFamily="34" charset="0"/>
              </a:rPr>
              <a:t> </a:t>
            </a:r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id="{A764252C-F2BB-4C3D-87FD-7394FD204173}"/>
              </a:ext>
            </a:extLst>
          </p:cNvPr>
          <p:cNvSpPr txBox="1"/>
          <p:nvPr/>
        </p:nvSpPr>
        <p:spPr>
          <a:xfrm>
            <a:off x="6064838" y="1764997"/>
            <a:ext cx="2258306" cy="246221"/>
          </a:xfrm>
          <a:prstGeom prst="rect">
            <a:avLst/>
          </a:prstGeom>
          <a:noFill/>
          <a:ln w="28575"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sz="1000" dirty="0"/>
              <a:t>BE response </a:t>
            </a:r>
            <a:r>
              <a:rPr lang="en-US" altLang="zh-CN" sz="1000" dirty="0" err="1"/>
              <a:t>TnC</a:t>
            </a:r>
            <a:r>
              <a:rPr lang="en-US" altLang="zh-CN" sz="1000" dirty="0"/>
              <a:t> Type to FE</a:t>
            </a:r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38B2A42B-3A4A-4676-9C01-20E778C64D3B}"/>
              </a:ext>
            </a:extLst>
          </p:cNvPr>
          <p:cNvSpPr txBox="1"/>
          <p:nvPr/>
        </p:nvSpPr>
        <p:spPr>
          <a:xfrm>
            <a:off x="9515873" y="2780217"/>
            <a:ext cx="2258306" cy="246221"/>
          </a:xfrm>
          <a:prstGeom prst="rect">
            <a:avLst/>
          </a:prstGeom>
          <a:noFill/>
          <a:ln w="28575"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sz="1000" dirty="0"/>
              <a:t>Omni response to BE</a:t>
            </a:r>
          </a:p>
        </p:txBody>
      </p:sp>
      <p:sp>
        <p:nvSpPr>
          <p:cNvPr id="94" name="TextBox 93">
            <a:extLst>
              <a:ext uri="{FF2B5EF4-FFF2-40B4-BE49-F238E27FC236}">
                <a16:creationId xmlns:a16="http://schemas.microsoft.com/office/drawing/2014/main" id="{1DB2EEFA-905B-4DFB-9F18-45FE5B105BAD}"/>
              </a:ext>
            </a:extLst>
          </p:cNvPr>
          <p:cNvSpPr txBox="1"/>
          <p:nvPr/>
        </p:nvSpPr>
        <p:spPr>
          <a:xfrm>
            <a:off x="9515873" y="1170201"/>
            <a:ext cx="2258306" cy="246221"/>
          </a:xfrm>
          <a:prstGeom prst="rect">
            <a:avLst/>
          </a:prstGeom>
          <a:noFill/>
          <a:ln w="28575"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l"/>
            <a:r>
              <a:rPr lang="en-US" altLang="zh-CN" sz="1000" dirty="0"/>
              <a:t>Omni response </a:t>
            </a:r>
            <a:r>
              <a:rPr lang="en-US" altLang="zh-CN" sz="1000" dirty="0" err="1"/>
              <a:t>TnC</a:t>
            </a:r>
            <a:r>
              <a:rPr lang="en-US" altLang="zh-CN" sz="1000" dirty="0"/>
              <a:t> Type to BE</a:t>
            </a:r>
            <a:endParaRPr lang="en-US" sz="1000" b="1" dirty="0">
              <a:solidFill>
                <a:srgbClr val="00B050"/>
              </a:solidFill>
              <a:cs typeface="Arial" panose="020B0604020202020204" pitchFamily="34" charset="0"/>
            </a:endParaRPr>
          </a:p>
        </p:txBody>
      </p:sp>
      <p:cxnSp>
        <p:nvCxnSpPr>
          <p:cNvPr id="27" name="Connector: Elbow 26">
            <a:extLst>
              <a:ext uri="{FF2B5EF4-FFF2-40B4-BE49-F238E27FC236}">
                <a16:creationId xmlns:a16="http://schemas.microsoft.com/office/drawing/2014/main" id="{99DA4CB3-0BF7-4EEE-B595-1DFCB9037FAE}"/>
              </a:ext>
            </a:extLst>
          </p:cNvPr>
          <p:cNvCxnSpPr>
            <a:cxnSpLocks/>
            <a:stCxn id="83" idx="1"/>
            <a:endCxn id="20" idx="3"/>
          </p:cNvCxnSpPr>
          <p:nvPr/>
        </p:nvCxnSpPr>
        <p:spPr>
          <a:xfrm rot="10800000" flipV="1">
            <a:off x="2839210" y="1888108"/>
            <a:ext cx="3225628" cy="196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>
            <a:extLst>
              <a:ext uri="{FF2B5EF4-FFF2-40B4-BE49-F238E27FC236}">
                <a16:creationId xmlns:a16="http://schemas.microsoft.com/office/drawing/2014/main" id="{7D27CD73-EF16-42E8-9C4D-FFAB7016D8CF}"/>
              </a:ext>
            </a:extLst>
          </p:cNvPr>
          <p:cNvSpPr txBox="1"/>
          <p:nvPr/>
        </p:nvSpPr>
        <p:spPr>
          <a:xfrm>
            <a:off x="1113893" y="2338783"/>
            <a:ext cx="1730803" cy="246221"/>
          </a:xfrm>
          <a:prstGeom prst="rect">
            <a:avLst/>
          </a:prstGeom>
          <a:noFill/>
          <a:ln w="28575"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sz="1000" dirty="0"/>
              <a:t>User Input data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231A2BFF-B340-4FA0-BAED-7817AAB1FFBE}"/>
              </a:ext>
            </a:extLst>
          </p:cNvPr>
          <p:cNvSpPr txBox="1"/>
          <p:nvPr/>
        </p:nvSpPr>
        <p:spPr>
          <a:xfrm>
            <a:off x="1119040" y="3382896"/>
            <a:ext cx="1730803" cy="246221"/>
          </a:xfrm>
          <a:prstGeom prst="rect">
            <a:avLst/>
          </a:prstGeom>
          <a:noFill/>
          <a:ln w="28575"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sz="1000" dirty="0"/>
              <a:t>Tick on </a:t>
            </a:r>
            <a:r>
              <a:rPr lang="en-US" altLang="zh-CN" sz="1000" dirty="0" err="1"/>
              <a:t>TnC</a:t>
            </a:r>
            <a:r>
              <a:rPr lang="en-US" altLang="zh-CN" sz="1000" dirty="0"/>
              <a:t> check box.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89BF13B7-3AB0-4F3E-BC02-BD9B85CA9CD7}"/>
              </a:ext>
            </a:extLst>
          </p:cNvPr>
          <p:cNvSpPr txBox="1"/>
          <p:nvPr/>
        </p:nvSpPr>
        <p:spPr>
          <a:xfrm>
            <a:off x="1121950" y="4530331"/>
            <a:ext cx="1730803" cy="400110"/>
          </a:xfrm>
          <a:prstGeom prst="rect">
            <a:avLst/>
          </a:prstGeom>
          <a:noFill/>
          <a:ln w="28575"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sz="1000" dirty="0"/>
              <a:t>Click on Submit Button: Call </a:t>
            </a:r>
            <a:r>
              <a:rPr lang="en-US" altLang="zh-CN" sz="1000" dirty="0">
                <a:solidFill>
                  <a:schemeClr val="accent2">
                    <a:lumMod val="75000"/>
                  </a:schemeClr>
                </a:solidFill>
              </a:rPr>
              <a:t>Block Me WS.</a:t>
            </a:r>
          </a:p>
        </p:txBody>
      </p:sp>
      <p:cxnSp>
        <p:nvCxnSpPr>
          <p:cNvPr id="50" name="Connector: Elbow 49">
            <a:extLst>
              <a:ext uri="{FF2B5EF4-FFF2-40B4-BE49-F238E27FC236}">
                <a16:creationId xmlns:a16="http://schemas.microsoft.com/office/drawing/2014/main" id="{B8B78E25-825C-44AA-AFB3-3B85FEF83E89}"/>
              </a:ext>
            </a:extLst>
          </p:cNvPr>
          <p:cNvCxnSpPr>
            <a:cxnSpLocks/>
            <a:stCxn id="47" idx="3"/>
            <a:endCxn id="78" idx="1"/>
          </p:cNvCxnSpPr>
          <p:nvPr/>
        </p:nvCxnSpPr>
        <p:spPr>
          <a:xfrm flipV="1">
            <a:off x="3282742" y="1295827"/>
            <a:ext cx="2782096" cy="168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Connector: Elbow 52">
            <a:extLst>
              <a:ext uri="{FF2B5EF4-FFF2-40B4-BE49-F238E27FC236}">
                <a16:creationId xmlns:a16="http://schemas.microsoft.com/office/drawing/2014/main" id="{37B365C8-F397-475D-ABB0-B3E4FE54940A}"/>
              </a:ext>
            </a:extLst>
          </p:cNvPr>
          <p:cNvCxnSpPr>
            <a:cxnSpLocks/>
            <a:stCxn id="78" idx="3"/>
            <a:endCxn id="94" idx="1"/>
          </p:cNvCxnSpPr>
          <p:nvPr/>
        </p:nvCxnSpPr>
        <p:spPr>
          <a:xfrm flipV="1">
            <a:off x="8323144" y="1293312"/>
            <a:ext cx="1192729" cy="2515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Arrow Connector 61">
            <a:extLst>
              <a:ext uri="{FF2B5EF4-FFF2-40B4-BE49-F238E27FC236}">
                <a16:creationId xmlns:a16="http://schemas.microsoft.com/office/drawing/2014/main" id="{5DD80300-DC32-4841-9738-D4C7BC97820C}"/>
              </a:ext>
            </a:extLst>
          </p:cNvPr>
          <p:cNvCxnSpPr>
            <a:cxnSpLocks/>
            <a:stCxn id="20" idx="2"/>
            <a:endCxn id="33" idx="0"/>
          </p:cNvCxnSpPr>
          <p:nvPr/>
        </p:nvCxnSpPr>
        <p:spPr>
          <a:xfrm>
            <a:off x="1973809" y="2088359"/>
            <a:ext cx="5486" cy="25042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>
            <a:extLst>
              <a:ext uri="{FF2B5EF4-FFF2-40B4-BE49-F238E27FC236}">
                <a16:creationId xmlns:a16="http://schemas.microsoft.com/office/drawing/2014/main" id="{F9C432C8-7C40-48F9-A32E-E82F8B251DAA}"/>
              </a:ext>
            </a:extLst>
          </p:cNvPr>
          <p:cNvCxnSpPr>
            <a:cxnSpLocks/>
            <a:stCxn id="33" idx="2"/>
            <a:endCxn id="28" idx="0"/>
          </p:cNvCxnSpPr>
          <p:nvPr/>
        </p:nvCxnSpPr>
        <p:spPr>
          <a:xfrm>
            <a:off x="1979295" y="2585004"/>
            <a:ext cx="5147" cy="28114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Arrow Connector 73">
            <a:extLst>
              <a:ext uri="{FF2B5EF4-FFF2-40B4-BE49-F238E27FC236}">
                <a16:creationId xmlns:a16="http://schemas.microsoft.com/office/drawing/2014/main" id="{458A9C96-F169-4E8E-9952-4E99AD431F56}"/>
              </a:ext>
            </a:extLst>
          </p:cNvPr>
          <p:cNvCxnSpPr>
            <a:cxnSpLocks/>
            <a:stCxn id="28" idx="2"/>
            <a:endCxn id="36" idx="0"/>
          </p:cNvCxnSpPr>
          <p:nvPr/>
        </p:nvCxnSpPr>
        <p:spPr>
          <a:xfrm>
            <a:off x="1984442" y="3112365"/>
            <a:ext cx="0" cy="27053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Arrow Connector 75">
            <a:extLst>
              <a:ext uri="{FF2B5EF4-FFF2-40B4-BE49-F238E27FC236}">
                <a16:creationId xmlns:a16="http://schemas.microsoft.com/office/drawing/2014/main" id="{EA17052E-04A9-436C-B8C4-A3F20DD30B32}"/>
              </a:ext>
            </a:extLst>
          </p:cNvPr>
          <p:cNvCxnSpPr>
            <a:cxnSpLocks/>
            <a:stCxn id="36" idx="2"/>
            <a:endCxn id="37" idx="0"/>
          </p:cNvCxnSpPr>
          <p:nvPr/>
        </p:nvCxnSpPr>
        <p:spPr>
          <a:xfrm>
            <a:off x="1984442" y="3629117"/>
            <a:ext cx="2910" cy="90121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Connector: Elbow 79">
            <a:extLst>
              <a:ext uri="{FF2B5EF4-FFF2-40B4-BE49-F238E27FC236}">
                <a16:creationId xmlns:a16="http://schemas.microsoft.com/office/drawing/2014/main" id="{6574B44C-CAD9-4B6E-BABD-F7B9A4DCC62D}"/>
              </a:ext>
            </a:extLst>
          </p:cNvPr>
          <p:cNvCxnSpPr>
            <a:cxnSpLocks/>
            <a:stCxn id="88" idx="1"/>
            <a:endCxn id="69" idx="3"/>
          </p:cNvCxnSpPr>
          <p:nvPr/>
        </p:nvCxnSpPr>
        <p:spPr>
          <a:xfrm rot="10800000">
            <a:off x="8349781" y="2902374"/>
            <a:ext cx="1166093" cy="955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Connector: Elbow 88">
            <a:extLst>
              <a:ext uri="{FF2B5EF4-FFF2-40B4-BE49-F238E27FC236}">
                <a16:creationId xmlns:a16="http://schemas.microsoft.com/office/drawing/2014/main" id="{7378CAAD-4384-4EC9-A068-0BE3CAFC3A8A}"/>
              </a:ext>
            </a:extLst>
          </p:cNvPr>
          <p:cNvCxnSpPr>
            <a:cxnSpLocks/>
            <a:stCxn id="70" idx="2"/>
            <a:endCxn id="129" idx="3"/>
          </p:cNvCxnSpPr>
          <p:nvPr/>
        </p:nvCxnSpPr>
        <p:spPr>
          <a:xfrm rot="5400000">
            <a:off x="2822744" y="4023398"/>
            <a:ext cx="1320767" cy="1227791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TextBox 92">
            <a:extLst>
              <a:ext uri="{FF2B5EF4-FFF2-40B4-BE49-F238E27FC236}">
                <a16:creationId xmlns:a16="http://schemas.microsoft.com/office/drawing/2014/main" id="{1FBBD4BD-4AB5-4981-B747-684B67AE3AFE}"/>
              </a:ext>
            </a:extLst>
          </p:cNvPr>
          <p:cNvSpPr txBox="1"/>
          <p:nvPr/>
        </p:nvSpPr>
        <p:spPr>
          <a:xfrm>
            <a:off x="3817933" y="3945409"/>
            <a:ext cx="515023" cy="230832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r>
              <a:rPr lang="en-US" sz="900" dirty="0"/>
              <a:t>No</a:t>
            </a:r>
          </a:p>
        </p:txBody>
      </p:sp>
      <p:sp>
        <p:nvSpPr>
          <p:cNvPr id="96" name="TextBox 95">
            <a:extLst>
              <a:ext uri="{FF2B5EF4-FFF2-40B4-BE49-F238E27FC236}">
                <a16:creationId xmlns:a16="http://schemas.microsoft.com/office/drawing/2014/main" id="{22046CEB-C67C-4DAB-B03A-F00EA1F93602}"/>
              </a:ext>
            </a:extLst>
          </p:cNvPr>
          <p:cNvSpPr txBox="1"/>
          <p:nvPr/>
        </p:nvSpPr>
        <p:spPr>
          <a:xfrm>
            <a:off x="1138428" y="5631207"/>
            <a:ext cx="1730803" cy="246221"/>
          </a:xfrm>
          <a:prstGeom prst="rect">
            <a:avLst/>
          </a:prstGeom>
          <a:noFill/>
          <a:ln w="28575"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sz="1000" dirty="0"/>
              <a:t>Return to Landing Screen.</a:t>
            </a:r>
          </a:p>
        </p:txBody>
      </p:sp>
      <p:cxnSp>
        <p:nvCxnSpPr>
          <p:cNvPr id="97" name="Straight Arrow Connector 96">
            <a:extLst>
              <a:ext uri="{FF2B5EF4-FFF2-40B4-BE49-F238E27FC236}">
                <a16:creationId xmlns:a16="http://schemas.microsoft.com/office/drawing/2014/main" id="{3385E3C3-3839-4AE5-8CFE-D755EFA94E94}"/>
              </a:ext>
            </a:extLst>
          </p:cNvPr>
          <p:cNvCxnSpPr>
            <a:cxnSpLocks/>
            <a:stCxn id="96" idx="2"/>
            <a:endCxn id="446" idx="0"/>
          </p:cNvCxnSpPr>
          <p:nvPr/>
        </p:nvCxnSpPr>
        <p:spPr>
          <a:xfrm flipH="1">
            <a:off x="2000111" y="5877428"/>
            <a:ext cx="3719" cy="22040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TextBox 59">
            <a:extLst>
              <a:ext uri="{FF2B5EF4-FFF2-40B4-BE49-F238E27FC236}">
                <a16:creationId xmlns:a16="http://schemas.microsoft.com/office/drawing/2014/main" id="{C08D6216-0DFB-4294-9C5A-D8DF182E3807}"/>
              </a:ext>
            </a:extLst>
          </p:cNvPr>
          <p:cNvSpPr txBox="1"/>
          <p:nvPr/>
        </p:nvSpPr>
        <p:spPr>
          <a:xfrm>
            <a:off x="3228923" y="2331421"/>
            <a:ext cx="1730803" cy="246221"/>
          </a:xfrm>
          <a:prstGeom prst="rect">
            <a:avLst/>
          </a:prstGeom>
          <a:noFill/>
          <a:ln w="28575"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sz="1000" dirty="0"/>
              <a:t>Display Pop-Up Message</a:t>
            </a:r>
          </a:p>
        </p:txBody>
      </p:sp>
      <p:cxnSp>
        <p:nvCxnSpPr>
          <p:cNvPr id="63" name="Straight Arrow Connector 62">
            <a:extLst>
              <a:ext uri="{FF2B5EF4-FFF2-40B4-BE49-F238E27FC236}">
                <a16:creationId xmlns:a16="http://schemas.microsoft.com/office/drawing/2014/main" id="{B21E36E6-310D-4074-927E-0EA27E624DFD}"/>
              </a:ext>
            </a:extLst>
          </p:cNvPr>
          <p:cNvCxnSpPr>
            <a:cxnSpLocks/>
            <a:stCxn id="60" idx="1"/>
            <a:endCxn id="33" idx="3"/>
          </p:cNvCxnSpPr>
          <p:nvPr/>
        </p:nvCxnSpPr>
        <p:spPr>
          <a:xfrm flipH="1">
            <a:off x="2844696" y="2454532"/>
            <a:ext cx="384227" cy="736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Connector: Elbow 76">
            <a:extLst>
              <a:ext uri="{FF2B5EF4-FFF2-40B4-BE49-F238E27FC236}">
                <a16:creationId xmlns:a16="http://schemas.microsoft.com/office/drawing/2014/main" id="{AD0B959C-E9EB-4C39-A38B-6093EEEC7C54}"/>
              </a:ext>
            </a:extLst>
          </p:cNvPr>
          <p:cNvCxnSpPr>
            <a:cxnSpLocks/>
            <a:stCxn id="37" idx="3"/>
            <a:endCxn id="32" idx="1"/>
          </p:cNvCxnSpPr>
          <p:nvPr/>
        </p:nvCxnSpPr>
        <p:spPr>
          <a:xfrm>
            <a:off x="2852753" y="4730386"/>
            <a:ext cx="3239655" cy="12700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616181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2110DC-4D80-4A33-AEC6-7D3E2680B2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1217" y="152466"/>
            <a:ext cx="6109583" cy="241625"/>
          </a:xfrm>
        </p:spPr>
        <p:txBody>
          <a:bodyPr>
            <a:normAutofit fontScale="90000"/>
          </a:bodyPr>
          <a:lstStyle/>
          <a:p>
            <a:r>
              <a:rPr lang="en-GB" dirty="0"/>
              <a:t>QC1295 – Block My User 1.1</a:t>
            </a:r>
            <a:endParaRPr lang="en-US" dirty="0">
              <a:highlight>
                <a:srgbClr val="FFFF00"/>
              </a:highlight>
            </a:endParaRPr>
          </a:p>
        </p:txBody>
      </p:sp>
      <p:graphicFrame>
        <p:nvGraphicFramePr>
          <p:cNvPr id="17" name="Table 16">
            <a:extLst>
              <a:ext uri="{FF2B5EF4-FFF2-40B4-BE49-F238E27FC236}">
                <a16:creationId xmlns:a16="http://schemas.microsoft.com/office/drawing/2014/main" id="{A50B021F-C270-497E-B13C-B6C404BE3380}"/>
              </a:ext>
            </a:extLst>
          </p:cNvPr>
          <p:cNvGraphicFramePr>
            <a:graphicFrameLocks noGrp="1"/>
          </p:cNvGraphicFramePr>
          <p:nvPr/>
        </p:nvGraphicFramePr>
        <p:xfrm>
          <a:off x="0" y="506626"/>
          <a:ext cx="12191999" cy="6356198"/>
        </p:xfrm>
        <a:graphic>
          <a:graphicData uri="http://schemas.openxmlformats.org/drawingml/2006/table">
            <a:tbl>
              <a:tblPr firstRow="1" bandRow="1">
                <a:tableStyleId>{7E9639D4-E3E2-4D34-9284-5A2195B3D0D7}</a:tableStyleId>
              </a:tblPr>
              <a:tblGrid>
                <a:gridCol w="52498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571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85069">
                  <a:extLst>
                    <a:ext uri="{9D8B030D-6E8A-4147-A177-3AD203B41FA5}">
                      <a16:colId xmlns:a16="http://schemas.microsoft.com/office/drawing/2014/main" val="45253408"/>
                    </a:ext>
                  </a:extLst>
                </a:gridCol>
              </a:tblGrid>
              <a:tr h="186705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黑体"/>
                          <a:cs typeface="Arial"/>
                        </a:defRPr>
                      </a:lvl1pPr>
                      <a:lvl2pPr marL="457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黑体"/>
                          <a:cs typeface="Arial"/>
                        </a:defRPr>
                      </a:lvl2pPr>
                      <a:lvl3pPr marL="914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黑体"/>
                          <a:cs typeface="Arial"/>
                        </a:defRPr>
                      </a:lvl3pPr>
                      <a:lvl4pPr marL="1371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黑体"/>
                          <a:cs typeface="Arial"/>
                        </a:defRPr>
                      </a:lvl4pPr>
                      <a:lvl5pPr marL="18288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黑体"/>
                          <a:cs typeface="Arial"/>
                        </a:defRPr>
                      </a:lvl5pPr>
                      <a:lvl6pPr marL="22860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黑体"/>
                          <a:cs typeface="Arial"/>
                        </a:defRPr>
                      </a:lvl6pPr>
                      <a:lvl7pPr marL="2743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黑体"/>
                          <a:cs typeface="Arial"/>
                        </a:defRPr>
                      </a:lvl7pPr>
                      <a:lvl8pPr marL="3200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黑体"/>
                          <a:cs typeface="Arial"/>
                        </a:defRPr>
                      </a:lvl8pPr>
                      <a:lvl9pPr marL="3657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黑体"/>
                          <a:cs typeface="Arial"/>
                        </a:defRPr>
                      </a:lvl9pPr>
                    </a:lstStyle>
                    <a:p>
                      <a:pPr algn="ctr"/>
                      <a:r>
                        <a:rPr lang="en-US" sz="105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Mobility Frontend</a:t>
                      </a:r>
                    </a:p>
                  </a:txBody>
                  <a:tcPr marL="74271" marR="74271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黑体"/>
                          <a:cs typeface="Arial"/>
                        </a:defRPr>
                      </a:lvl1pPr>
                      <a:lvl2pPr marL="457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黑体"/>
                          <a:cs typeface="Arial"/>
                        </a:defRPr>
                      </a:lvl2pPr>
                      <a:lvl3pPr marL="914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黑体"/>
                          <a:cs typeface="Arial"/>
                        </a:defRPr>
                      </a:lvl3pPr>
                      <a:lvl4pPr marL="1371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黑体"/>
                          <a:cs typeface="Arial"/>
                        </a:defRPr>
                      </a:lvl4pPr>
                      <a:lvl5pPr marL="18288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黑体"/>
                          <a:cs typeface="Arial"/>
                        </a:defRPr>
                      </a:lvl5pPr>
                      <a:lvl6pPr marL="22860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黑体"/>
                          <a:cs typeface="Arial"/>
                        </a:defRPr>
                      </a:lvl6pPr>
                      <a:lvl7pPr marL="2743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黑体"/>
                          <a:cs typeface="Arial"/>
                        </a:defRPr>
                      </a:lvl7pPr>
                      <a:lvl8pPr marL="3200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黑体"/>
                          <a:cs typeface="Arial"/>
                        </a:defRPr>
                      </a:lvl8pPr>
                      <a:lvl9pPr marL="3657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黑体"/>
                          <a:cs typeface="Arial"/>
                        </a:defRPr>
                      </a:lvl9pPr>
                    </a:lstStyle>
                    <a:p>
                      <a:pPr algn="ctr"/>
                      <a:r>
                        <a:rPr lang="en-US" sz="105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Mobility</a:t>
                      </a:r>
                      <a:r>
                        <a:rPr lang="en-US" sz="105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Backend</a:t>
                      </a:r>
                      <a:endParaRPr lang="en-US" sz="105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4271" marR="74271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Omni</a:t>
                      </a:r>
                    </a:p>
                  </a:txBody>
                  <a:tcPr marL="74271" marR="74271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127598"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4271" marR="74271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4271" marR="74271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4271" marR="74271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9" name="Oval 18">
            <a:extLst>
              <a:ext uri="{FF2B5EF4-FFF2-40B4-BE49-F238E27FC236}">
                <a16:creationId xmlns:a16="http://schemas.microsoft.com/office/drawing/2014/main" id="{655D3394-B9A7-4615-B83C-14BD338E6046}"/>
              </a:ext>
            </a:extLst>
          </p:cNvPr>
          <p:cNvSpPr/>
          <p:nvPr/>
        </p:nvSpPr>
        <p:spPr>
          <a:xfrm>
            <a:off x="295396" y="876960"/>
            <a:ext cx="906586" cy="83874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CN" sz="800" dirty="0">
                <a:solidFill>
                  <a:schemeClr val="tx1"/>
                </a:solidFill>
              </a:rPr>
              <a:t>Click on  form</a:t>
            </a:r>
          </a:p>
        </p:txBody>
      </p:sp>
      <p:cxnSp>
        <p:nvCxnSpPr>
          <p:cNvPr id="386" name="Connector: Elbow 385">
            <a:extLst>
              <a:ext uri="{FF2B5EF4-FFF2-40B4-BE49-F238E27FC236}">
                <a16:creationId xmlns:a16="http://schemas.microsoft.com/office/drawing/2014/main" id="{99D682C0-CCD2-4BE0-9A12-DA774C4449A4}"/>
              </a:ext>
            </a:extLst>
          </p:cNvPr>
          <p:cNvCxnSpPr>
            <a:cxnSpLocks/>
            <a:stCxn id="94" idx="2"/>
            <a:endCxn id="83" idx="3"/>
          </p:cNvCxnSpPr>
          <p:nvPr/>
        </p:nvCxnSpPr>
        <p:spPr>
          <a:xfrm rot="5400000">
            <a:off x="9248242" y="491324"/>
            <a:ext cx="471686" cy="2321882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6" name="Oval 445">
            <a:extLst>
              <a:ext uri="{FF2B5EF4-FFF2-40B4-BE49-F238E27FC236}">
                <a16:creationId xmlns:a16="http://schemas.microsoft.com/office/drawing/2014/main" id="{FC40DA42-36EB-47A9-AC7A-3073C40BA887}"/>
              </a:ext>
            </a:extLst>
          </p:cNvPr>
          <p:cNvSpPr/>
          <p:nvPr/>
        </p:nvSpPr>
        <p:spPr>
          <a:xfrm>
            <a:off x="1686365" y="3572484"/>
            <a:ext cx="591006" cy="52433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MY" sz="900" b="1" dirty="0">
                <a:solidFill>
                  <a:schemeClr val="tx1"/>
                </a:solidFill>
              </a:rPr>
              <a:t>End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CC8B32F9-5752-48E6-B892-73EF60E351C0}"/>
              </a:ext>
            </a:extLst>
          </p:cNvPr>
          <p:cNvSpPr txBox="1"/>
          <p:nvPr/>
        </p:nvSpPr>
        <p:spPr>
          <a:xfrm>
            <a:off x="1852327" y="1188273"/>
            <a:ext cx="1430415" cy="215444"/>
          </a:xfrm>
          <a:prstGeom prst="rect">
            <a:avLst/>
          </a:prstGeom>
          <a:noFill/>
          <a:ln w="28575"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sz="800" dirty="0"/>
              <a:t>C</a:t>
            </a:r>
            <a:r>
              <a:rPr lang="en-US" altLang="zh-CN" sz="800" dirty="0">
                <a:solidFill>
                  <a:schemeClr val="tx1"/>
                </a:solidFill>
              </a:rPr>
              <a:t>all document WS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A7DA9D17-7F14-4340-AA20-B8FE7F76B777}"/>
              </a:ext>
            </a:extLst>
          </p:cNvPr>
          <p:cNvSpPr txBox="1"/>
          <p:nvPr/>
        </p:nvSpPr>
        <p:spPr>
          <a:xfrm>
            <a:off x="1108407" y="1762391"/>
            <a:ext cx="1730803" cy="246221"/>
          </a:xfrm>
          <a:prstGeom prst="rect">
            <a:avLst/>
          </a:prstGeom>
          <a:noFill/>
          <a:ln w="28575"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sz="1000" dirty="0"/>
              <a:t>Display for download purpose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BC41CF1A-02AD-46EC-B12F-E444007AAD83}"/>
              </a:ext>
            </a:extLst>
          </p:cNvPr>
          <p:cNvSpPr txBox="1"/>
          <p:nvPr/>
        </p:nvSpPr>
        <p:spPr>
          <a:xfrm>
            <a:off x="1119040" y="2940286"/>
            <a:ext cx="1730803" cy="246221"/>
          </a:xfrm>
          <a:prstGeom prst="rect">
            <a:avLst/>
          </a:prstGeom>
          <a:noFill/>
          <a:ln w="28575"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sz="1000" dirty="0"/>
              <a:t>Display input screen</a:t>
            </a:r>
          </a:p>
        </p:txBody>
      </p:sp>
      <p:cxnSp>
        <p:nvCxnSpPr>
          <p:cNvPr id="35" name="Connector: Elbow 34">
            <a:extLst>
              <a:ext uri="{FF2B5EF4-FFF2-40B4-BE49-F238E27FC236}">
                <a16:creationId xmlns:a16="http://schemas.microsoft.com/office/drawing/2014/main" id="{ED12F31D-2578-45F6-94AA-C3826CDE94DD}"/>
              </a:ext>
            </a:extLst>
          </p:cNvPr>
          <p:cNvCxnSpPr>
            <a:cxnSpLocks/>
            <a:stCxn id="19" idx="6"/>
            <a:endCxn id="47" idx="1"/>
          </p:cNvCxnSpPr>
          <p:nvPr/>
        </p:nvCxnSpPr>
        <p:spPr>
          <a:xfrm flipV="1">
            <a:off x="1201982" y="1295995"/>
            <a:ext cx="650345" cy="335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TextBox 77">
            <a:extLst>
              <a:ext uri="{FF2B5EF4-FFF2-40B4-BE49-F238E27FC236}">
                <a16:creationId xmlns:a16="http://schemas.microsoft.com/office/drawing/2014/main" id="{FB77BF20-6DF6-4A4A-A9B8-43ACC622F39B}"/>
              </a:ext>
            </a:extLst>
          </p:cNvPr>
          <p:cNvSpPr txBox="1"/>
          <p:nvPr/>
        </p:nvSpPr>
        <p:spPr>
          <a:xfrm>
            <a:off x="6064838" y="1095772"/>
            <a:ext cx="2258306" cy="400110"/>
          </a:xfrm>
          <a:prstGeom prst="rect">
            <a:avLst/>
          </a:prstGeom>
          <a:noFill/>
          <a:ln w="28575"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l"/>
            <a:r>
              <a:rPr lang="en-US" altLang="zh-CN" sz="1000" dirty="0"/>
              <a:t>BE request Omni </a:t>
            </a:r>
            <a:r>
              <a:rPr lang="en-US" altLang="zh-CN" sz="1000" b="1" dirty="0">
                <a:cs typeface="Arial" panose="020B0604020202020204" pitchFamily="34" charset="0"/>
              </a:rPr>
              <a:t>3.18 </a:t>
            </a:r>
            <a:r>
              <a:rPr lang="en-MY" altLang="zh-CN" sz="1000" dirty="0" err="1">
                <a:solidFill>
                  <a:srgbClr val="000000"/>
                </a:solidFill>
                <a:cs typeface="Arial" panose="020B0604020202020204" pitchFamily="34" charset="0"/>
              </a:rPr>
              <a:t>ws</a:t>
            </a:r>
            <a:r>
              <a:rPr lang="en-MY" altLang="zh-CN" sz="1000" b="1" dirty="0">
                <a:solidFill>
                  <a:srgbClr val="000000"/>
                </a:solidFill>
              </a:rPr>
              <a:t> </a:t>
            </a:r>
            <a:r>
              <a:rPr lang="en-US" sz="1000" b="1" dirty="0">
                <a:solidFill>
                  <a:srgbClr val="00B050"/>
                </a:solidFill>
                <a:cs typeface="Arial" panose="020B0604020202020204" pitchFamily="34" charset="0"/>
              </a:rPr>
              <a:t>[</a:t>
            </a:r>
            <a:r>
              <a:rPr lang="en-US" sz="1000" b="1" dirty="0" err="1">
                <a:solidFill>
                  <a:srgbClr val="00B050"/>
                </a:solidFill>
                <a:cs typeface="Arial" panose="020B0604020202020204" pitchFamily="34" charset="0"/>
              </a:rPr>
              <a:t>api_endpoint</a:t>
            </a:r>
            <a:r>
              <a:rPr lang="en-US" sz="1000" b="1" dirty="0">
                <a:solidFill>
                  <a:srgbClr val="00B050"/>
                </a:solidFill>
                <a:cs typeface="Arial" panose="020B0604020202020204" pitchFamily="34" charset="0"/>
              </a:rPr>
              <a:t>]/others/document</a:t>
            </a:r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id="{A764252C-F2BB-4C3D-87FD-7394FD204173}"/>
              </a:ext>
            </a:extLst>
          </p:cNvPr>
          <p:cNvSpPr txBox="1"/>
          <p:nvPr/>
        </p:nvSpPr>
        <p:spPr>
          <a:xfrm>
            <a:off x="6064838" y="1764997"/>
            <a:ext cx="2258306" cy="246221"/>
          </a:xfrm>
          <a:prstGeom prst="rect">
            <a:avLst/>
          </a:prstGeom>
          <a:noFill/>
          <a:ln w="28575"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sz="1000" dirty="0"/>
              <a:t>BE response data file base64 to FE</a:t>
            </a:r>
          </a:p>
        </p:txBody>
      </p:sp>
      <p:sp>
        <p:nvSpPr>
          <p:cNvPr id="94" name="TextBox 93">
            <a:extLst>
              <a:ext uri="{FF2B5EF4-FFF2-40B4-BE49-F238E27FC236}">
                <a16:creationId xmlns:a16="http://schemas.microsoft.com/office/drawing/2014/main" id="{1DB2EEFA-905B-4DFB-9F18-45FE5B105BAD}"/>
              </a:ext>
            </a:extLst>
          </p:cNvPr>
          <p:cNvSpPr txBox="1"/>
          <p:nvPr/>
        </p:nvSpPr>
        <p:spPr>
          <a:xfrm>
            <a:off x="9515873" y="1170201"/>
            <a:ext cx="2258306" cy="246221"/>
          </a:xfrm>
          <a:prstGeom prst="rect">
            <a:avLst/>
          </a:prstGeom>
          <a:noFill/>
          <a:ln w="28575"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l"/>
            <a:r>
              <a:rPr lang="en-US" altLang="zh-CN" sz="1000" dirty="0"/>
              <a:t>Omni response data file base64</a:t>
            </a:r>
            <a:endParaRPr lang="en-US" sz="1000" b="1" dirty="0">
              <a:solidFill>
                <a:srgbClr val="00B050"/>
              </a:solidFill>
              <a:cs typeface="Arial" panose="020B0604020202020204" pitchFamily="34" charset="0"/>
            </a:endParaRPr>
          </a:p>
        </p:txBody>
      </p:sp>
      <p:cxnSp>
        <p:nvCxnSpPr>
          <p:cNvPr id="27" name="Connector: Elbow 26">
            <a:extLst>
              <a:ext uri="{FF2B5EF4-FFF2-40B4-BE49-F238E27FC236}">
                <a16:creationId xmlns:a16="http://schemas.microsoft.com/office/drawing/2014/main" id="{99DA4CB3-0BF7-4EEE-B595-1DFCB9037FAE}"/>
              </a:ext>
            </a:extLst>
          </p:cNvPr>
          <p:cNvCxnSpPr>
            <a:cxnSpLocks/>
            <a:stCxn id="83" idx="1"/>
            <a:endCxn id="20" idx="3"/>
          </p:cNvCxnSpPr>
          <p:nvPr/>
        </p:nvCxnSpPr>
        <p:spPr>
          <a:xfrm rot="10800000">
            <a:off x="2839210" y="1885502"/>
            <a:ext cx="3225628" cy="2606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>
            <a:extLst>
              <a:ext uri="{FF2B5EF4-FFF2-40B4-BE49-F238E27FC236}">
                <a16:creationId xmlns:a16="http://schemas.microsoft.com/office/drawing/2014/main" id="{7D27CD73-EF16-42E8-9C4D-FFAB7016D8CF}"/>
              </a:ext>
            </a:extLst>
          </p:cNvPr>
          <p:cNvSpPr txBox="1"/>
          <p:nvPr/>
        </p:nvSpPr>
        <p:spPr>
          <a:xfrm>
            <a:off x="1113893" y="2412925"/>
            <a:ext cx="1730803" cy="246221"/>
          </a:xfrm>
          <a:prstGeom prst="rect">
            <a:avLst/>
          </a:prstGeom>
          <a:noFill/>
          <a:ln w="28575"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sz="1000" dirty="0"/>
              <a:t>Click for download</a:t>
            </a:r>
          </a:p>
        </p:txBody>
      </p:sp>
      <p:cxnSp>
        <p:nvCxnSpPr>
          <p:cNvPr id="50" name="Connector: Elbow 49">
            <a:extLst>
              <a:ext uri="{FF2B5EF4-FFF2-40B4-BE49-F238E27FC236}">
                <a16:creationId xmlns:a16="http://schemas.microsoft.com/office/drawing/2014/main" id="{B8B78E25-825C-44AA-AFB3-3B85FEF83E89}"/>
              </a:ext>
            </a:extLst>
          </p:cNvPr>
          <p:cNvCxnSpPr>
            <a:cxnSpLocks/>
            <a:stCxn id="47" idx="3"/>
            <a:endCxn id="78" idx="1"/>
          </p:cNvCxnSpPr>
          <p:nvPr/>
        </p:nvCxnSpPr>
        <p:spPr>
          <a:xfrm flipV="1">
            <a:off x="3282742" y="1295827"/>
            <a:ext cx="2782096" cy="168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Connector: Elbow 52">
            <a:extLst>
              <a:ext uri="{FF2B5EF4-FFF2-40B4-BE49-F238E27FC236}">
                <a16:creationId xmlns:a16="http://schemas.microsoft.com/office/drawing/2014/main" id="{37B365C8-F397-475D-ABB0-B3E4FE54940A}"/>
              </a:ext>
            </a:extLst>
          </p:cNvPr>
          <p:cNvCxnSpPr>
            <a:cxnSpLocks/>
            <a:stCxn id="78" idx="3"/>
            <a:endCxn id="94" idx="1"/>
          </p:cNvCxnSpPr>
          <p:nvPr/>
        </p:nvCxnSpPr>
        <p:spPr>
          <a:xfrm flipV="1">
            <a:off x="8323144" y="1293312"/>
            <a:ext cx="1192729" cy="2515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Arrow Connector 61">
            <a:extLst>
              <a:ext uri="{FF2B5EF4-FFF2-40B4-BE49-F238E27FC236}">
                <a16:creationId xmlns:a16="http://schemas.microsoft.com/office/drawing/2014/main" id="{5DD80300-DC32-4841-9738-D4C7BC97820C}"/>
              </a:ext>
            </a:extLst>
          </p:cNvPr>
          <p:cNvCxnSpPr>
            <a:cxnSpLocks/>
            <a:stCxn id="20" idx="2"/>
            <a:endCxn id="33" idx="0"/>
          </p:cNvCxnSpPr>
          <p:nvPr/>
        </p:nvCxnSpPr>
        <p:spPr>
          <a:xfrm>
            <a:off x="1973809" y="2008612"/>
            <a:ext cx="5486" cy="40431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>
            <a:extLst>
              <a:ext uri="{FF2B5EF4-FFF2-40B4-BE49-F238E27FC236}">
                <a16:creationId xmlns:a16="http://schemas.microsoft.com/office/drawing/2014/main" id="{F9C432C8-7C40-48F9-A32E-E82F8B251DAA}"/>
              </a:ext>
            </a:extLst>
          </p:cNvPr>
          <p:cNvCxnSpPr>
            <a:cxnSpLocks/>
            <a:stCxn id="33" idx="2"/>
            <a:endCxn id="28" idx="0"/>
          </p:cNvCxnSpPr>
          <p:nvPr/>
        </p:nvCxnSpPr>
        <p:spPr>
          <a:xfrm>
            <a:off x="1979295" y="2659146"/>
            <a:ext cx="5147" cy="28114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Arrow Connector 96">
            <a:extLst>
              <a:ext uri="{FF2B5EF4-FFF2-40B4-BE49-F238E27FC236}">
                <a16:creationId xmlns:a16="http://schemas.microsoft.com/office/drawing/2014/main" id="{3385E3C3-3839-4AE5-8CFE-D755EFA94E94}"/>
              </a:ext>
            </a:extLst>
          </p:cNvPr>
          <p:cNvCxnSpPr>
            <a:cxnSpLocks/>
            <a:stCxn id="28" idx="2"/>
            <a:endCxn id="446" idx="0"/>
          </p:cNvCxnSpPr>
          <p:nvPr/>
        </p:nvCxnSpPr>
        <p:spPr>
          <a:xfrm flipH="1">
            <a:off x="1981868" y="3186507"/>
            <a:ext cx="2574" cy="38597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633927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72" name="Picture 9">
            <a:extLst>
              <a:ext uri="{FF2B5EF4-FFF2-40B4-BE49-F238E27FC236}">
                <a16:creationId xmlns:a16="http://schemas.microsoft.com/office/drawing/2014/main" id="{A63EAF4C-0400-4759-B30E-72F0003B29E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4186" y="1070312"/>
            <a:ext cx="2106705" cy="37149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" name="Arrow: Right 5">
            <a:extLst>
              <a:ext uri="{FF2B5EF4-FFF2-40B4-BE49-F238E27FC236}">
                <a16:creationId xmlns:a16="http://schemas.microsoft.com/office/drawing/2014/main" id="{EBB7EE17-E5E8-4AE8-BE2C-0CFBF5A0E277}"/>
              </a:ext>
            </a:extLst>
          </p:cNvPr>
          <p:cNvSpPr>
            <a:spLocks/>
          </p:cNvSpPr>
          <p:nvPr/>
        </p:nvSpPr>
        <p:spPr bwMode="auto">
          <a:xfrm>
            <a:off x="5942058" y="2520795"/>
            <a:ext cx="438150" cy="406400"/>
          </a:xfrm>
          <a:prstGeom prst="rightArrow">
            <a:avLst>
              <a:gd name="adj1" fmla="val 50000"/>
              <a:gd name="adj2" fmla="val 49998"/>
            </a:avLst>
          </a:prstGeom>
          <a:solidFill>
            <a:srgbClr val="4472C4"/>
          </a:solidFill>
          <a:ln w="12700" algn="ctr">
            <a:solidFill>
              <a:srgbClr val="2F528F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endParaRPr lang="en-MY"/>
          </a:p>
        </p:txBody>
      </p:sp>
      <p:pic>
        <p:nvPicPr>
          <p:cNvPr id="2074" name="Picture 26">
            <a:extLst>
              <a:ext uri="{FF2B5EF4-FFF2-40B4-BE49-F238E27FC236}">
                <a16:creationId xmlns:a16="http://schemas.microsoft.com/office/drawing/2014/main" id="{A29F4C9D-18C4-415B-952D-D36AE917CAD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0915" y="1069722"/>
            <a:ext cx="2298595" cy="36604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" name="Arrow: Right 5">
            <a:extLst>
              <a:ext uri="{FF2B5EF4-FFF2-40B4-BE49-F238E27FC236}">
                <a16:creationId xmlns:a16="http://schemas.microsoft.com/office/drawing/2014/main" id="{E506E3ED-8F28-426C-9557-E3C9B78D139A}"/>
              </a:ext>
            </a:extLst>
          </p:cNvPr>
          <p:cNvSpPr>
            <a:spLocks/>
          </p:cNvSpPr>
          <p:nvPr/>
        </p:nvSpPr>
        <p:spPr bwMode="auto">
          <a:xfrm>
            <a:off x="9454180" y="2520795"/>
            <a:ext cx="438150" cy="406400"/>
          </a:xfrm>
          <a:prstGeom prst="rightArrow">
            <a:avLst>
              <a:gd name="adj1" fmla="val 50000"/>
              <a:gd name="adj2" fmla="val 49998"/>
            </a:avLst>
          </a:prstGeom>
          <a:solidFill>
            <a:srgbClr val="4472C4"/>
          </a:solidFill>
          <a:ln w="12700" algn="ctr">
            <a:solidFill>
              <a:srgbClr val="2F528F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endParaRPr lang="en-MY"/>
          </a:p>
        </p:txBody>
      </p:sp>
      <p:pic>
        <p:nvPicPr>
          <p:cNvPr id="68" name="Picture 27">
            <a:extLst>
              <a:ext uri="{FF2B5EF4-FFF2-40B4-BE49-F238E27FC236}">
                <a16:creationId xmlns:a16="http://schemas.microsoft.com/office/drawing/2014/main" id="{AC5AA0B9-F47D-4BAC-A23B-BE58447DCA2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87000" y="1069722"/>
            <a:ext cx="1905000" cy="3715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47B25C75-FBD9-43A1-819B-9DDE527FEDF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7558" y="1069722"/>
            <a:ext cx="1959859" cy="3825265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058D3AF8-4F15-4750-A105-62D598C2D942}"/>
              </a:ext>
            </a:extLst>
          </p:cNvPr>
          <p:cNvSpPr txBox="1"/>
          <p:nvPr/>
        </p:nvSpPr>
        <p:spPr>
          <a:xfrm>
            <a:off x="2431664" y="2520795"/>
            <a:ext cx="608098" cy="375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And</a:t>
            </a:r>
            <a:endParaRPr lang="en-MY" sz="1800" b="1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D189A78-1C54-40D9-8B63-68DADBD30FC7}"/>
              </a:ext>
            </a:extLst>
          </p:cNvPr>
          <p:cNvSpPr/>
          <p:nvPr/>
        </p:nvSpPr>
        <p:spPr>
          <a:xfrm rot="10800000" flipV="1">
            <a:off x="37320" y="5089290"/>
            <a:ext cx="2821786" cy="413107"/>
          </a:xfrm>
          <a:prstGeom prst="rect">
            <a:avLst/>
          </a:prstGeom>
          <a:noFill/>
          <a:ln w="28575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Login screen in unbound scenario</a:t>
            </a:r>
            <a:endParaRPr lang="en-MY" sz="1400" dirty="0">
              <a:solidFill>
                <a:schemeClr val="tx1"/>
              </a:solidFill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D7ABD32-8FB9-40D7-A1D3-044B4AAB9E40}"/>
              </a:ext>
            </a:extLst>
          </p:cNvPr>
          <p:cNvSpPr/>
          <p:nvPr/>
        </p:nvSpPr>
        <p:spPr>
          <a:xfrm rot="10800000" flipV="1">
            <a:off x="2996645" y="5068634"/>
            <a:ext cx="2821786" cy="454418"/>
          </a:xfrm>
          <a:prstGeom prst="rect">
            <a:avLst/>
          </a:prstGeom>
          <a:noFill/>
          <a:ln w="28575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Login screen when finger-print or face ID authentication failure.</a:t>
            </a:r>
            <a:endParaRPr lang="en-MY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19146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CE5D56E2-24C4-41BD-99AC-19EB5F721F5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18991" y="234518"/>
            <a:ext cx="2883617" cy="1624271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D74D9031-09C8-4E21-8A7E-7A9879D040E3}"/>
              </a:ext>
            </a:extLst>
          </p:cNvPr>
          <p:cNvSpPr/>
          <p:nvPr/>
        </p:nvSpPr>
        <p:spPr>
          <a:xfrm rot="10800000" flipV="1">
            <a:off x="4360716" y="4571318"/>
            <a:ext cx="4072099" cy="754576"/>
          </a:xfrm>
          <a:prstGeom prst="rect">
            <a:avLst/>
          </a:prstGeom>
          <a:noFill/>
          <a:ln w="28575">
            <a:solidFill>
              <a:srgbClr val="0070C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200" dirty="0">
                <a:solidFill>
                  <a:schemeClr val="tx1"/>
                </a:solidFill>
              </a:rPr>
              <a:t>form: </a:t>
            </a:r>
          </a:p>
          <a:p>
            <a:r>
              <a:rPr lang="en-MY" sz="1200" dirty="0">
                <a:solidFill>
                  <a:schemeClr val="tx1"/>
                </a:solidFill>
              </a:rPr>
              <a:t>- FE call WS – doc path to download pdf</a:t>
            </a:r>
          </a:p>
          <a:p>
            <a:pPr marL="171450" indent="-171450">
              <a:buFontTx/>
              <a:buChar char="-"/>
            </a:pPr>
            <a:r>
              <a:rPr lang="en-MY" sz="1200" dirty="0">
                <a:solidFill>
                  <a:srgbClr val="FF0000"/>
                </a:solidFill>
              </a:rPr>
              <a:t>Pending Omni spec </a:t>
            </a:r>
          </a:p>
          <a:p>
            <a:pPr marL="171450" indent="-171450">
              <a:buFontTx/>
              <a:buChar char="-"/>
            </a:pPr>
            <a:r>
              <a:rPr lang="en-MY" sz="1200" dirty="0">
                <a:solidFill>
                  <a:srgbClr val="FF0000"/>
                </a:solidFill>
              </a:rPr>
              <a:t>Pending BE Spec</a:t>
            </a: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AA4B2B90-6028-4190-BA49-60293D367183}"/>
              </a:ext>
            </a:extLst>
          </p:cNvPr>
          <p:cNvGrpSpPr/>
          <p:nvPr/>
        </p:nvGrpSpPr>
        <p:grpSpPr>
          <a:xfrm>
            <a:off x="72270" y="0"/>
            <a:ext cx="4288446" cy="6484683"/>
            <a:chOff x="72270" y="0"/>
            <a:chExt cx="4288446" cy="6484683"/>
          </a:xfrm>
        </p:grpSpPr>
        <p:pic>
          <p:nvPicPr>
            <p:cNvPr id="2" name="Picture 26">
              <a:extLst>
                <a:ext uri="{FF2B5EF4-FFF2-40B4-BE49-F238E27FC236}">
                  <a16:creationId xmlns:a16="http://schemas.microsoft.com/office/drawing/2014/main" id="{77BBB8CF-9E28-471E-94EA-1F30BAA095B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2270" y="0"/>
              <a:ext cx="4072101" cy="64846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cxnSp>
          <p:nvCxnSpPr>
            <p:cNvPr id="9" name="Connector: Elbow 8">
              <a:extLst>
                <a:ext uri="{FF2B5EF4-FFF2-40B4-BE49-F238E27FC236}">
                  <a16:creationId xmlns:a16="http://schemas.microsoft.com/office/drawing/2014/main" id="{010CD7FB-585A-4395-8552-A575A48FF25F}"/>
                </a:ext>
              </a:extLst>
            </p:cNvPr>
            <p:cNvCxnSpPr>
              <a:cxnSpLocks/>
              <a:stCxn id="12" idx="0"/>
              <a:endCxn id="8" idx="3"/>
            </p:cNvCxnSpPr>
            <p:nvPr/>
          </p:nvCxnSpPr>
          <p:spPr>
            <a:xfrm rot="16200000" flipH="1">
              <a:off x="2916037" y="3503927"/>
              <a:ext cx="533390" cy="2355968"/>
            </a:xfrm>
            <a:prstGeom prst="bentConnector4">
              <a:avLst>
                <a:gd name="adj1" fmla="val -42858"/>
                <a:gd name="adj2" fmla="val 55603"/>
              </a:avLst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2CD7D1C0-CC48-46D7-8D3A-A109C564F0B9}"/>
                </a:ext>
              </a:extLst>
            </p:cNvPr>
            <p:cNvSpPr/>
            <p:nvPr/>
          </p:nvSpPr>
          <p:spPr>
            <a:xfrm rot="10800000" flipV="1">
              <a:off x="1740742" y="4415216"/>
              <a:ext cx="528013" cy="218118"/>
            </a:xfrm>
            <a:prstGeom prst="rect">
              <a:avLst/>
            </a:prstGeom>
            <a:noFill/>
            <a:ln w="3175">
              <a:noFill/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l"/>
              <a:endParaRPr lang="en-MY" sz="1200" b="0" i="0" u="none" strike="noStrike" baseline="0" dirty="0">
                <a:solidFill>
                  <a:srgbClr val="FF0000"/>
                </a:solidFill>
              </a:endParaRPr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8346BC15-BE92-4790-B0FC-E80F8E04037B}"/>
                </a:ext>
              </a:extLst>
            </p:cNvPr>
            <p:cNvSpPr/>
            <p:nvPr/>
          </p:nvSpPr>
          <p:spPr>
            <a:xfrm rot="10800000" flipV="1">
              <a:off x="296127" y="4633334"/>
              <a:ext cx="1842001" cy="218118"/>
            </a:xfrm>
            <a:prstGeom prst="rect">
              <a:avLst/>
            </a:prstGeom>
            <a:noFill/>
            <a:ln w="3175">
              <a:noFill/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l"/>
              <a:endParaRPr lang="en-MY" sz="1200" b="0" i="0" u="none" strike="noStrike" baseline="0" dirty="0">
                <a:solidFill>
                  <a:srgbClr val="FF0000"/>
                </a:solidFill>
              </a:endParaRPr>
            </a:p>
          </p:txBody>
        </p:sp>
      </p:grpSp>
      <p:pic>
        <p:nvPicPr>
          <p:cNvPr id="35" name="Picture 34">
            <a:extLst>
              <a:ext uri="{FF2B5EF4-FFF2-40B4-BE49-F238E27FC236}">
                <a16:creationId xmlns:a16="http://schemas.microsoft.com/office/drawing/2014/main" id="{E1998AC4-D3EE-4D79-8323-0963EA19E80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799485" y="167347"/>
            <a:ext cx="2163655" cy="4684105"/>
          </a:xfrm>
          <a:prstGeom prst="rect">
            <a:avLst/>
          </a:prstGeom>
        </p:spPr>
      </p:pic>
      <p:sp>
        <p:nvSpPr>
          <p:cNvPr id="47" name="Rectangle 46">
            <a:extLst>
              <a:ext uri="{FF2B5EF4-FFF2-40B4-BE49-F238E27FC236}">
                <a16:creationId xmlns:a16="http://schemas.microsoft.com/office/drawing/2014/main" id="{D214286C-16FA-479C-BBDF-90F489E25C4C}"/>
              </a:ext>
            </a:extLst>
          </p:cNvPr>
          <p:cNvSpPr/>
          <p:nvPr/>
        </p:nvSpPr>
        <p:spPr>
          <a:xfrm rot="10800000" flipV="1">
            <a:off x="4966129" y="5755262"/>
            <a:ext cx="1522315" cy="180263"/>
          </a:xfrm>
          <a:prstGeom prst="rect">
            <a:avLst/>
          </a:prstGeom>
          <a:noFill/>
          <a:ln w="3175">
            <a:noFill/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en-MY" sz="1200" b="0" i="0" u="none" strike="noStrike" baseline="0" dirty="0">
              <a:solidFill>
                <a:srgbClr val="FF0000"/>
              </a:solidFill>
            </a:endParaRP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F4AF3B33-600E-4F1A-8131-CD11B1809B6E}"/>
              </a:ext>
            </a:extLst>
          </p:cNvPr>
          <p:cNvSpPr txBox="1"/>
          <p:nvPr/>
        </p:nvSpPr>
        <p:spPr>
          <a:xfrm>
            <a:off x="4414749" y="1855757"/>
            <a:ext cx="3838096" cy="1926233"/>
          </a:xfrm>
          <a:prstGeom prst="rect">
            <a:avLst/>
          </a:prstGeom>
          <a:noFill/>
          <a:ln w="28575">
            <a:solidFill>
              <a:srgbClr val="00B050"/>
            </a:solidFill>
            <a:prstDash val="sysDash"/>
          </a:ln>
        </p:spPr>
        <p:txBody>
          <a:bodyPr wrap="square">
            <a:spAutoFit/>
          </a:bodyPr>
          <a:lstStyle/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</a:t>
            </a:r>
          </a:p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INFORMATION</a:t>
            </a:r>
          </a:p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Please open and read the Terms &amp; Condition, before tick the check box.</a:t>
            </a:r>
          </a:p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ID  </a:t>
            </a:r>
            <a:endParaRPr lang="en-US" sz="1400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1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INFORMASI</a:t>
            </a:r>
          </a:p>
          <a:p>
            <a:pPr>
              <a:lnSpc>
                <a:spcPct val="107000"/>
              </a:lnSpc>
            </a:pPr>
            <a:r>
              <a:rPr lang="en-US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Silakan</a:t>
            </a:r>
            <a:r>
              <a:rPr lang="en-US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buka</a:t>
            </a:r>
            <a:r>
              <a:rPr lang="en-US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dan </a:t>
            </a:r>
            <a:r>
              <a:rPr lang="en-US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baca</a:t>
            </a:r>
            <a:r>
              <a:rPr lang="en-US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Syarat</a:t>
            </a:r>
            <a:r>
              <a:rPr lang="en-US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dan </a:t>
            </a:r>
            <a:r>
              <a:rPr lang="en-US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Ketentuan</a:t>
            </a:r>
            <a:r>
              <a:rPr lang="en-US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sebelum</a:t>
            </a:r>
            <a:r>
              <a:rPr lang="en-US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klik</a:t>
            </a:r>
            <a:r>
              <a:rPr lang="en-US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check box.</a:t>
            </a:r>
          </a:p>
        </p:txBody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id="{0B7D0BF9-81D8-4A7D-A453-9D697AA5067B}"/>
              </a:ext>
            </a:extLst>
          </p:cNvPr>
          <p:cNvSpPr/>
          <p:nvPr/>
        </p:nvSpPr>
        <p:spPr>
          <a:xfrm rot="10800000" flipV="1">
            <a:off x="84778" y="6478545"/>
            <a:ext cx="6192452" cy="198289"/>
          </a:xfrm>
          <a:prstGeom prst="rect">
            <a:avLst/>
          </a:prstGeom>
          <a:noFill/>
          <a:ln w="28575">
            <a:noFill/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en-US" sz="1200" dirty="0">
                <a:solidFill>
                  <a:srgbClr val="FF0000"/>
                </a:solidFill>
              </a:rPr>
              <a:t>Click SUBMIT call - </a:t>
            </a:r>
            <a:r>
              <a:rPr lang="en-MY" sz="1200" b="0" i="0" u="none" strike="noStrike" baseline="0" dirty="0">
                <a:solidFill>
                  <a:srgbClr val="FF0000"/>
                </a:solidFill>
              </a:rPr>
              <a:t>Omni Spec 3.14</a:t>
            </a:r>
            <a:r>
              <a:rPr lang="en-MY" sz="1200" dirty="0">
                <a:solidFill>
                  <a:srgbClr val="FF0000"/>
                </a:solidFill>
              </a:rPr>
              <a:t>:- </a:t>
            </a:r>
            <a:r>
              <a:rPr lang="en-MY" sz="1200" b="0" i="0" u="none" strike="noStrike" baseline="0" dirty="0">
                <a:solidFill>
                  <a:srgbClr val="FF0000"/>
                </a:solidFill>
              </a:rPr>
              <a:t>user/</a:t>
            </a:r>
            <a:r>
              <a:rPr lang="en-MY" sz="1200" b="0" i="0" u="none" strike="noStrike" baseline="0" dirty="0" err="1">
                <a:solidFill>
                  <a:srgbClr val="FF0000"/>
                </a:solidFill>
              </a:rPr>
              <a:t>block_myuser</a:t>
            </a:r>
            <a:r>
              <a:rPr lang="en-MY" sz="1200" b="0" i="0" u="none" strike="noStrike" baseline="0" dirty="0">
                <a:solidFill>
                  <a:srgbClr val="FF0000"/>
                </a:solidFill>
              </a:rPr>
              <a:t> . </a:t>
            </a:r>
            <a:r>
              <a:rPr lang="en-MY" sz="1200" b="1" i="0" u="none" strike="noStrike" baseline="0" dirty="0">
                <a:solidFill>
                  <a:srgbClr val="FF0000"/>
                </a:solidFill>
              </a:rPr>
              <a:t>Pending BE for new service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85C1E261-642B-452D-8370-4DE2995AF580}"/>
              </a:ext>
            </a:extLst>
          </p:cNvPr>
          <p:cNvSpPr/>
          <p:nvPr/>
        </p:nvSpPr>
        <p:spPr>
          <a:xfrm>
            <a:off x="35029" y="5325894"/>
            <a:ext cx="373911" cy="79069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2"/>
                </a:solidFill>
              </a:rPr>
              <a:t>1 &amp; 3</a:t>
            </a:r>
            <a:endParaRPr lang="en-MY" dirty="0">
              <a:solidFill>
                <a:schemeClr val="bg2"/>
              </a:solidFill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B2C7B799-4B2C-4F21-9C21-DAA44CF065FF}"/>
              </a:ext>
            </a:extLst>
          </p:cNvPr>
          <p:cNvSpPr/>
          <p:nvPr/>
        </p:nvSpPr>
        <p:spPr>
          <a:xfrm>
            <a:off x="3300331" y="5546256"/>
            <a:ext cx="373911" cy="2991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2"/>
                </a:solidFill>
              </a:rPr>
              <a:t>2</a:t>
            </a:r>
            <a:endParaRPr lang="en-MY" dirty="0">
              <a:solidFill>
                <a:schemeClr val="bg2"/>
              </a:solidFill>
            </a:endParaRP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720C3648-FB58-4F24-AA3F-9C069F43A687}"/>
              </a:ext>
            </a:extLst>
          </p:cNvPr>
          <p:cNvSpPr/>
          <p:nvPr/>
        </p:nvSpPr>
        <p:spPr>
          <a:xfrm>
            <a:off x="9334548" y="192520"/>
            <a:ext cx="373911" cy="2991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2"/>
                </a:solidFill>
              </a:rPr>
              <a:t>2</a:t>
            </a:r>
            <a:endParaRPr lang="en-MY" dirty="0">
              <a:solidFill>
                <a:schemeClr val="bg2"/>
              </a:solidFill>
            </a:endParaRP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5C256C6F-C1F3-4A84-8466-9BD7A53F6263}"/>
              </a:ext>
            </a:extLst>
          </p:cNvPr>
          <p:cNvSpPr/>
          <p:nvPr/>
        </p:nvSpPr>
        <p:spPr>
          <a:xfrm>
            <a:off x="4285784" y="234518"/>
            <a:ext cx="452432" cy="2991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bg2"/>
                </a:solidFill>
              </a:rPr>
              <a:t>1.1</a:t>
            </a:r>
            <a:endParaRPr lang="en-MY" sz="1400" dirty="0">
              <a:solidFill>
                <a:schemeClr val="bg2"/>
              </a:solidFill>
            </a:endParaRPr>
          </a:p>
        </p:txBody>
      </p:sp>
      <p:sp>
        <p:nvSpPr>
          <p:cNvPr id="36" name="Arrow: Right 5">
            <a:extLst>
              <a:ext uri="{FF2B5EF4-FFF2-40B4-BE49-F238E27FC236}">
                <a16:creationId xmlns:a16="http://schemas.microsoft.com/office/drawing/2014/main" id="{0FEF7411-EA65-4FB4-9F33-7A42B8BB4762}"/>
              </a:ext>
            </a:extLst>
          </p:cNvPr>
          <p:cNvSpPr>
            <a:spLocks/>
          </p:cNvSpPr>
          <p:nvPr/>
        </p:nvSpPr>
        <p:spPr bwMode="auto">
          <a:xfrm rot="16200000">
            <a:off x="7294009" y="1750023"/>
            <a:ext cx="272056" cy="156685"/>
          </a:xfrm>
          <a:prstGeom prst="rightArrow">
            <a:avLst>
              <a:gd name="adj1" fmla="val 50000"/>
              <a:gd name="adj2" fmla="val 49998"/>
            </a:avLst>
          </a:prstGeom>
          <a:solidFill>
            <a:srgbClr val="4472C4"/>
          </a:solidFill>
          <a:ln w="12700" algn="ctr">
            <a:solidFill>
              <a:srgbClr val="2F528F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endParaRPr lang="en-MY"/>
          </a:p>
        </p:txBody>
      </p:sp>
      <p:sp>
        <p:nvSpPr>
          <p:cNvPr id="37" name="Arrow: Right 5">
            <a:extLst>
              <a:ext uri="{FF2B5EF4-FFF2-40B4-BE49-F238E27FC236}">
                <a16:creationId xmlns:a16="http://schemas.microsoft.com/office/drawing/2014/main" id="{781BDED2-8A2D-42AC-A751-7B6EF2A63C89}"/>
              </a:ext>
            </a:extLst>
          </p:cNvPr>
          <p:cNvSpPr>
            <a:spLocks/>
          </p:cNvSpPr>
          <p:nvPr/>
        </p:nvSpPr>
        <p:spPr bwMode="auto">
          <a:xfrm rot="16200000">
            <a:off x="5037037" y="1771794"/>
            <a:ext cx="272056" cy="156685"/>
          </a:xfrm>
          <a:prstGeom prst="rightArrow">
            <a:avLst>
              <a:gd name="adj1" fmla="val 50000"/>
              <a:gd name="adj2" fmla="val 49998"/>
            </a:avLst>
          </a:prstGeom>
          <a:solidFill>
            <a:srgbClr val="4472C4"/>
          </a:solidFill>
          <a:ln w="12700" algn="ctr">
            <a:solidFill>
              <a:srgbClr val="2F528F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endParaRPr lang="en-MY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86E548CF-FA33-48CB-903C-62E52CFD309A}"/>
              </a:ext>
            </a:extLst>
          </p:cNvPr>
          <p:cNvSpPr/>
          <p:nvPr/>
        </p:nvSpPr>
        <p:spPr>
          <a:xfrm rot="10800000" flipV="1">
            <a:off x="9164851" y="4764596"/>
            <a:ext cx="3461360" cy="2029690"/>
          </a:xfrm>
          <a:prstGeom prst="rect">
            <a:avLst/>
          </a:prstGeom>
          <a:solidFill>
            <a:schemeClr val="accent1"/>
          </a:solidFill>
          <a:ln w="28575">
            <a:noFill/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en-US" altLang="zh-CN" sz="1400" dirty="0">
                <a:solidFill>
                  <a:schemeClr val="bg2"/>
                </a:solidFill>
              </a:rPr>
              <a:t>FE: RetrieveTnCv2</a:t>
            </a:r>
          </a:p>
          <a:p>
            <a:pPr marL="342900" indent="-342900" algn="l">
              <a:buAutoNum type="arabicPeriod"/>
            </a:pPr>
            <a:r>
              <a:rPr lang="en-US" sz="1400" dirty="0">
                <a:solidFill>
                  <a:schemeClr val="bg2"/>
                </a:solidFill>
              </a:rPr>
              <a:t>Disable checkbox before reading the </a:t>
            </a:r>
            <a:r>
              <a:rPr lang="en-US" sz="1400" dirty="0" err="1">
                <a:solidFill>
                  <a:schemeClr val="bg2"/>
                </a:solidFill>
              </a:rPr>
              <a:t>TnC</a:t>
            </a:r>
            <a:r>
              <a:rPr lang="en-US" sz="1400" dirty="0">
                <a:solidFill>
                  <a:schemeClr val="bg2"/>
                </a:solidFill>
              </a:rPr>
              <a:t> file </a:t>
            </a:r>
          </a:p>
          <a:p>
            <a:pPr algn="l"/>
            <a:r>
              <a:rPr lang="en-US" sz="1400" dirty="0">
                <a:solidFill>
                  <a:schemeClr val="bg2"/>
                </a:solidFill>
              </a:rPr>
              <a:t>1.1 Popup box when clicking checkbox. </a:t>
            </a:r>
          </a:p>
          <a:p>
            <a:pPr algn="l"/>
            <a:r>
              <a:rPr lang="en-US" sz="1400" dirty="0">
                <a:solidFill>
                  <a:schemeClr val="bg2"/>
                </a:solidFill>
              </a:rPr>
              <a:t>2. Click </a:t>
            </a:r>
            <a:r>
              <a:rPr lang="en-US" sz="1400" dirty="0" err="1">
                <a:solidFill>
                  <a:schemeClr val="bg2"/>
                </a:solidFill>
              </a:rPr>
              <a:t>TnC</a:t>
            </a:r>
            <a:r>
              <a:rPr lang="en-US" sz="1400" dirty="0">
                <a:solidFill>
                  <a:schemeClr val="bg2"/>
                </a:solidFill>
              </a:rPr>
              <a:t> file to read </a:t>
            </a:r>
          </a:p>
          <a:p>
            <a:pPr algn="l"/>
            <a:r>
              <a:rPr lang="en-US" sz="1400" dirty="0">
                <a:solidFill>
                  <a:schemeClr val="bg2"/>
                </a:solidFill>
              </a:rPr>
              <a:t>3. Enable checkbox after reading </a:t>
            </a:r>
            <a:r>
              <a:rPr lang="en-US" sz="1400" dirty="0" err="1">
                <a:solidFill>
                  <a:schemeClr val="bg2"/>
                </a:solidFill>
              </a:rPr>
              <a:t>TnC</a:t>
            </a:r>
            <a:r>
              <a:rPr lang="en-US" sz="1400" dirty="0">
                <a:solidFill>
                  <a:schemeClr val="bg2"/>
                </a:solidFill>
              </a:rPr>
              <a:t> file.</a:t>
            </a:r>
          </a:p>
          <a:p>
            <a:pPr marL="171450" indent="-171450" algn="l">
              <a:buFontTx/>
              <a:buChar char="-"/>
            </a:pPr>
            <a:endParaRPr lang="en-US" sz="1400" b="0" i="0" u="none" strike="noStrike" baseline="0" dirty="0">
              <a:solidFill>
                <a:schemeClr val="bg2"/>
              </a:solidFill>
            </a:endParaRPr>
          </a:p>
          <a:p>
            <a:pPr algn="l"/>
            <a:r>
              <a:rPr lang="en-US" sz="1400" dirty="0">
                <a:solidFill>
                  <a:schemeClr val="bg2"/>
                </a:solidFill>
              </a:rPr>
              <a:t>Remark: Pending BE Spec</a:t>
            </a:r>
            <a:r>
              <a:rPr lang="en-US" sz="1400" b="1" dirty="0">
                <a:solidFill>
                  <a:schemeClr val="bg2"/>
                </a:solidFill>
              </a:rPr>
              <a:t> updates for Spec 13.4 – </a:t>
            </a:r>
            <a:r>
              <a:rPr lang="en-US" sz="1400" b="1" dirty="0" err="1">
                <a:solidFill>
                  <a:schemeClr val="bg2"/>
                </a:solidFill>
              </a:rPr>
              <a:t>tnc</a:t>
            </a:r>
            <a:r>
              <a:rPr lang="en-US" sz="1400" b="1" dirty="0">
                <a:solidFill>
                  <a:schemeClr val="bg2"/>
                </a:solidFill>
              </a:rPr>
              <a:t> type : BLOCK</a:t>
            </a:r>
            <a:endParaRPr lang="en-MY" sz="1400" b="1" i="0" u="none" strike="noStrike" baseline="0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33389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96530976-6E4E-4255-B353-2AEC2C355F15}"/>
              </a:ext>
            </a:extLst>
          </p:cNvPr>
          <p:cNvSpPr txBox="1"/>
          <p:nvPr/>
        </p:nvSpPr>
        <p:spPr>
          <a:xfrm>
            <a:off x="132835" y="165488"/>
            <a:ext cx="11284808" cy="37375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id-ID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Please use the </a:t>
            </a:r>
            <a:r>
              <a:rPr lang="id-ID" sz="1800" dirty="0">
                <a:effectLst/>
                <a:highlight>
                  <a:srgbClr val="FFFF00"/>
                </a:highligh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same shape &amp; colour</a:t>
            </a:r>
            <a:r>
              <a:rPr lang="id-ID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for the box with the box on </a:t>
            </a:r>
            <a:r>
              <a:rPr lang="id-ID" sz="1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Transferring to</a:t>
            </a:r>
            <a:r>
              <a:rPr lang="id-ID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en-MY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074" name="Picture 2">
            <a:extLst>
              <a:ext uri="{FF2B5EF4-FFF2-40B4-BE49-F238E27FC236}">
                <a16:creationId xmlns:a16="http://schemas.microsoft.com/office/drawing/2014/main" id="{091E543F-DB5D-4846-99D6-B8125842FF1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835" y="1148902"/>
            <a:ext cx="2858840" cy="45601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5" name="Group 4">
            <a:extLst>
              <a:ext uri="{FF2B5EF4-FFF2-40B4-BE49-F238E27FC236}">
                <a16:creationId xmlns:a16="http://schemas.microsoft.com/office/drawing/2014/main" id="{69ACC0C4-14A4-4407-BC4F-A856943B915A}"/>
              </a:ext>
            </a:extLst>
          </p:cNvPr>
          <p:cNvGrpSpPr/>
          <p:nvPr/>
        </p:nvGrpSpPr>
        <p:grpSpPr>
          <a:xfrm>
            <a:off x="6096000" y="1148902"/>
            <a:ext cx="4475255" cy="2725722"/>
            <a:chOff x="6096000" y="1148902"/>
            <a:chExt cx="4475255" cy="2725722"/>
          </a:xfrm>
        </p:grpSpPr>
        <p:pic>
          <p:nvPicPr>
            <p:cNvPr id="3075" name="Picture 1">
              <a:extLst>
                <a:ext uri="{FF2B5EF4-FFF2-40B4-BE49-F238E27FC236}">
                  <a16:creationId xmlns:a16="http://schemas.microsoft.com/office/drawing/2014/main" id="{CCC494B1-326F-498E-9DA3-D628E04C97A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096000" y="1148902"/>
              <a:ext cx="4475255" cy="27257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C4289FD6-16A5-436E-A82F-B4D1FB6DA3C0}"/>
                </a:ext>
              </a:extLst>
            </p:cNvPr>
            <p:cNvSpPr/>
            <p:nvPr/>
          </p:nvSpPr>
          <p:spPr>
            <a:xfrm flipV="1">
              <a:off x="6269821" y="2397211"/>
              <a:ext cx="4036953" cy="1359243"/>
            </a:xfrm>
            <a:prstGeom prst="rect">
              <a:avLst/>
            </a:prstGeom>
            <a:noFill/>
            <a:ln w="28575">
              <a:solidFill>
                <a:srgbClr val="FF0000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MY"/>
            </a:p>
          </p:txBody>
        </p:sp>
      </p:grpSp>
      <p:cxnSp>
        <p:nvCxnSpPr>
          <p:cNvPr id="7" name="Connector: Elbow 6">
            <a:extLst>
              <a:ext uri="{FF2B5EF4-FFF2-40B4-BE49-F238E27FC236}">
                <a16:creationId xmlns:a16="http://schemas.microsoft.com/office/drawing/2014/main" id="{1B7994C2-647B-487E-82E3-2C16E50FDFFC}"/>
              </a:ext>
            </a:extLst>
          </p:cNvPr>
          <p:cNvCxnSpPr>
            <a:cxnSpLocks/>
            <a:stCxn id="11" idx="3"/>
            <a:endCxn id="4" idx="1"/>
          </p:cNvCxnSpPr>
          <p:nvPr/>
        </p:nvCxnSpPr>
        <p:spPr>
          <a:xfrm>
            <a:off x="2955183" y="2026476"/>
            <a:ext cx="3314638" cy="1050356"/>
          </a:xfrm>
          <a:prstGeom prst="bentConnector3">
            <a:avLst>
              <a:gd name="adj1" fmla="val 788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>
            <a:extLst>
              <a:ext uri="{FF2B5EF4-FFF2-40B4-BE49-F238E27FC236}">
                <a16:creationId xmlns:a16="http://schemas.microsoft.com/office/drawing/2014/main" id="{966F5326-B303-4584-B7A5-FA50D0F3D198}"/>
              </a:ext>
            </a:extLst>
          </p:cNvPr>
          <p:cNvSpPr/>
          <p:nvPr/>
        </p:nvSpPr>
        <p:spPr>
          <a:xfrm flipV="1">
            <a:off x="197889" y="1574044"/>
            <a:ext cx="2757294" cy="904864"/>
          </a:xfrm>
          <a:prstGeom prst="rect">
            <a:avLst/>
          </a:prstGeom>
          <a:noFill/>
          <a:ln w="28575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D3E40DD-FEBD-4076-AC3F-C041F559D6C3}"/>
              </a:ext>
            </a:extLst>
          </p:cNvPr>
          <p:cNvSpPr/>
          <p:nvPr/>
        </p:nvSpPr>
        <p:spPr>
          <a:xfrm flipV="1">
            <a:off x="100068" y="4013160"/>
            <a:ext cx="2757294" cy="904864"/>
          </a:xfrm>
          <a:prstGeom prst="rect">
            <a:avLst/>
          </a:prstGeom>
          <a:noFill/>
          <a:ln w="28575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cxnSp>
        <p:nvCxnSpPr>
          <p:cNvPr id="15" name="Connector: Elbow 14">
            <a:extLst>
              <a:ext uri="{FF2B5EF4-FFF2-40B4-BE49-F238E27FC236}">
                <a16:creationId xmlns:a16="http://schemas.microsoft.com/office/drawing/2014/main" id="{1B9BC463-5B50-4B03-8B57-698AE63418FE}"/>
              </a:ext>
            </a:extLst>
          </p:cNvPr>
          <p:cNvCxnSpPr>
            <a:cxnSpLocks/>
            <a:stCxn id="12" idx="3"/>
            <a:endCxn id="4" idx="1"/>
          </p:cNvCxnSpPr>
          <p:nvPr/>
        </p:nvCxnSpPr>
        <p:spPr>
          <a:xfrm flipV="1">
            <a:off x="2857362" y="3076832"/>
            <a:ext cx="3412459" cy="1388760"/>
          </a:xfrm>
          <a:prstGeom prst="bentConnector3">
            <a:avLst>
              <a:gd name="adj1" fmla="val 79533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23">
            <a:extLst>
              <a:ext uri="{FF2B5EF4-FFF2-40B4-BE49-F238E27FC236}">
                <a16:creationId xmlns:a16="http://schemas.microsoft.com/office/drawing/2014/main" id="{58D3AA62-57C4-49AB-B014-ACABF7709F15}"/>
              </a:ext>
            </a:extLst>
          </p:cNvPr>
          <p:cNvSpPr/>
          <p:nvPr/>
        </p:nvSpPr>
        <p:spPr>
          <a:xfrm rot="10800000" flipV="1">
            <a:off x="3089496" y="1769105"/>
            <a:ext cx="2278755" cy="262107"/>
          </a:xfrm>
          <a:prstGeom prst="rect">
            <a:avLst/>
          </a:prstGeom>
          <a:noFill/>
          <a:ln w="28575">
            <a:noFill/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rgbClr val="FF0000"/>
                </a:solidFill>
              </a:rPr>
              <a:t>Use the destinated frame &amp; color</a:t>
            </a:r>
            <a:endParaRPr lang="en-MY" sz="1200" dirty="0">
              <a:solidFill>
                <a:srgbClr val="FF0000"/>
              </a:solidFill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0DFFFD80-2D23-4C50-A1EA-9B596291B556}"/>
              </a:ext>
            </a:extLst>
          </p:cNvPr>
          <p:cNvSpPr/>
          <p:nvPr/>
        </p:nvSpPr>
        <p:spPr>
          <a:xfrm rot="10800000" flipV="1">
            <a:off x="3089496" y="4429700"/>
            <a:ext cx="2278755" cy="262107"/>
          </a:xfrm>
          <a:prstGeom prst="rect">
            <a:avLst/>
          </a:prstGeom>
          <a:noFill/>
          <a:ln w="28575">
            <a:noFill/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rgbClr val="FF0000"/>
                </a:solidFill>
              </a:rPr>
              <a:t>Use the destinated frame &amp; color</a:t>
            </a:r>
            <a:endParaRPr lang="en-MY" sz="1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44539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078F7240-ABD3-4592-9EDF-A14ED6D3FABE}"/>
              </a:ext>
            </a:extLst>
          </p:cNvPr>
          <p:cNvSpPr txBox="1"/>
          <p:nvPr/>
        </p:nvSpPr>
        <p:spPr>
          <a:xfrm>
            <a:off x="0" y="301313"/>
            <a:ext cx="11726562" cy="37375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2. </a:t>
            </a:r>
            <a:r>
              <a:rPr lang="id-ID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If the Organization ID, User ID, and Email Address are not match, then </a:t>
            </a:r>
            <a:r>
              <a:rPr lang="id-ID" sz="1800" dirty="0">
                <a:effectLst/>
                <a:highlight>
                  <a:srgbClr val="FFFF00"/>
                </a:highligh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pop up message</a:t>
            </a:r>
            <a:r>
              <a:rPr lang="id-ID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will appear:</a:t>
            </a:r>
            <a:endParaRPr lang="en-MY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098" name="Picture 1">
            <a:extLst>
              <a:ext uri="{FF2B5EF4-FFF2-40B4-BE49-F238E27FC236}">
                <a16:creationId xmlns:a16="http://schemas.microsoft.com/office/drawing/2014/main" id="{69DB7BAE-296C-43F0-B072-DDD362BF481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6038" y="1055086"/>
            <a:ext cx="5061507" cy="31274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5A0E8627-0712-4D7B-AD33-0011B904766B}"/>
              </a:ext>
            </a:extLst>
          </p:cNvPr>
          <p:cNvSpPr txBox="1"/>
          <p:nvPr/>
        </p:nvSpPr>
        <p:spPr>
          <a:xfrm>
            <a:off x="5556448" y="1851353"/>
            <a:ext cx="6170114" cy="274645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</a:t>
            </a:r>
          </a:p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Title: </a:t>
            </a:r>
            <a:r>
              <a:rPr lang="en-US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YOUR INFORMATION DOES NOT MATCH</a:t>
            </a:r>
          </a:p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Message: The information you have provided does not match. Please re-input your information.</a:t>
            </a:r>
          </a:p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ID </a:t>
            </a:r>
          </a:p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Title: </a:t>
            </a: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INFORMASI ANDA TIDAK SESUAI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Message: </a:t>
            </a:r>
            <a:r>
              <a:rPr lang="en-US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Informasi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yang </a:t>
            </a:r>
            <a:r>
              <a:rPr lang="en-US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anda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masukkan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tidak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sesuai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Silakan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massukkan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ulang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informasi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anda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MY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18917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E93D05A5-7CD5-45D4-90FE-5FCC0B6F8E8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8891915"/>
              </p:ext>
            </p:extLst>
          </p:nvPr>
        </p:nvGraphicFramePr>
        <p:xfrm>
          <a:off x="170935" y="432487"/>
          <a:ext cx="11850130" cy="3967792"/>
        </p:xfrm>
        <a:graphic>
          <a:graphicData uri="http://schemas.openxmlformats.org/drawingml/2006/table">
            <a:tbl>
              <a:tblPr firstRow="1" firstCol="1" bandRow="1"/>
              <a:tblGrid>
                <a:gridCol w="525947">
                  <a:extLst>
                    <a:ext uri="{9D8B030D-6E8A-4147-A177-3AD203B41FA5}">
                      <a16:colId xmlns:a16="http://schemas.microsoft.com/office/drawing/2014/main" val="3643406779"/>
                    </a:ext>
                  </a:extLst>
                </a:gridCol>
                <a:gridCol w="5611310">
                  <a:extLst>
                    <a:ext uri="{9D8B030D-6E8A-4147-A177-3AD203B41FA5}">
                      <a16:colId xmlns:a16="http://schemas.microsoft.com/office/drawing/2014/main" val="2188716698"/>
                    </a:ext>
                  </a:extLst>
                </a:gridCol>
                <a:gridCol w="5712873">
                  <a:extLst>
                    <a:ext uri="{9D8B030D-6E8A-4147-A177-3AD203B41FA5}">
                      <a16:colId xmlns:a16="http://schemas.microsoft.com/office/drawing/2014/main" val="377205635"/>
                    </a:ext>
                  </a:extLst>
                </a:gridCol>
              </a:tblGrid>
              <a:tr h="19195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6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</a:t>
                      </a:r>
                      <a:endParaRPr lang="en-MY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600" b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ENG</a:t>
                      </a:r>
                      <a:endParaRPr lang="en-MY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600" b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ID</a:t>
                      </a:r>
                      <a:endParaRPr lang="en-MY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0388639"/>
                  </a:ext>
                </a:extLst>
              </a:tr>
              <a:tr h="19195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6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MY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6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BLOCK MY USER</a:t>
                      </a:r>
                      <a:endParaRPr lang="en-MY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6035" algn="l"/>
                        </a:tabLst>
                      </a:pPr>
                      <a:r>
                        <a:rPr lang="id-ID" sz="16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BLOK USER SAYA</a:t>
                      </a:r>
                      <a:endParaRPr lang="en-MY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96143281"/>
                  </a:ext>
                </a:extLst>
              </a:tr>
              <a:tr h="100069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6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MY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6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You may request to block access of your User ID temporarily if you:</a:t>
                      </a:r>
                      <a:endParaRPr lang="en-MY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marR="0" lvl="0" indent="-342900" algn="just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id-ID" sz="16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have lost your mobile phone</a:t>
                      </a:r>
                      <a:endParaRPr lang="en-MY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marR="0" lvl="0" indent="-342900" algn="just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id-ID" sz="16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have lost your security token</a:t>
                      </a:r>
                      <a:endParaRPr lang="en-MY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marR="0" lvl="0" indent="-342900" algn="just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id-ID" sz="16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suspect unauthorized access to your account</a:t>
                      </a:r>
                      <a:endParaRPr lang="en-MY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6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Anda dapat mengajukan blokir akses sementara atas ID Pengguna Anda jika:</a:t>
                      </a:r>
                      <a:endParaRPr lang="en-MY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id-ID" sz="16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kehilangan telepon selular Anda</a:t>
                      </a:r>
                      <a:endParaRPr lang="en-MY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id-ID" sz="16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kehilangan token Anda</a:t>
                      </a:r>
                      <a:endParaRPr lang="en-MY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id-ID" sz="16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adanya kecurigaan akses tidak sah atas akun Anda</a:t>
                      </a:r>
                      <a:endParaRPr lang="en-MY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66169429"/>
                  </a:ext>
                </a:extLst>
              </a:tr>
              <a:tr h="100069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6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MY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6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Regain access</a:t>
                      </a:r>
                      <a:endParaRPr lang="en-MY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6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Complete this </a:t>
                      </a:r>
                      <a:r>
                        <a:rPr lang="id-ID" sz="1600" u="sng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2"/>
                        </a:rPr>
                        <a:t>form</a:t>
                      </a:r>
                      <a:r>
                        <a:rPr lang="id-ID" sz="16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and email to </a:t>
                      </a:r>
                      <a:r>
                        <a:rPr lang="en-US" sz="1600" u="sng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3"/>
                        </a:rPr>
                        <a:t>clientservices@ocbcnisp.com</a:t>
                      </a: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d-ID" sz="16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or contact TANYA OCBC NISP at 1500-999/+62-21-26506300 (from overseas) and choose “Business Banking Customer”.</a:t>
                      </a:r>
                      <a:endParaRPr lang="en-MY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6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Mengembalikan akses</a:t>
                      </a:r>
                      <a:endParaRPr lang="en-MY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6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Lengkapi </a:t>
                      </a:r>
                      <a:r>
                        <a:rPr lang="id-ID" sz="1600" u="sng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2"/>
                        </a:rPr>
                        <a:t>form</a:t>
                      </a:r>
                      <a:r>
                        <a:rPr lang="id-ID" sz="16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ini dan kirim ke </a:t>
                      </a:r>
                      <a:r>
                        <a:rPr lang="en-US" sz="1600" u="sng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3"/>
                        </a:rPr>
                        <a:t>clientservices@ocbcnisp.com</a:t>
                      </a:r>
                      <a:r>
                        <a:rPr lang="id-ID" sz="16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atau hubungi TANYA OCBC NISP at 1500-999/+62-21-26506300 (dari luar negeri) </a:t>
                      </a: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dan </a:t>
                      </a:r>
                      <a:r>
                        <a:rPr lang="id-ID" sz="16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pilih “Nasabah Bisnis”.</a:t>
                      </a:r>
                      <a:endParaRPr lang="en-MY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58756409"/>
                  </a:ext>
                </a:extLst>
              </a:tr>
              <a:tr h="39413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MY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 have read and agreed to the </a:t>
                      </a:r>
                      <a:r>
                        <a:rPr lang="en-US" sz="1600" b="1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Terms and Conditions</a:t>
                      </a: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endParaRPr lang="en-MY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Saya telah membaca dan menyetujui</a:t>
                      </a:r>
                      <a:r>
                        <a:rPr lang="en-US" sz="16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="1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Syarat dan Ketentuan</a:t>
                      </a: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endParaRPr lang="en-MY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56148172"/>
                  </a:ext>
                </a:extLst>
              </a:tr>
              <a:tr h="19195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MY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SUCCESS</a:t>
                      </a:r>
                      <a:endParaRPr lang="en-MY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SUKSES</a:t>
                      </a:r>
                      <a:endParaRPr lang="en-MY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95202842"/>
                  </a:ext>
                </a:extLst>
              </a:tr>
              <a:tr h="19195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MY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MY" sz="16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You have successfully blocked temporarily your access.</a:t>
                      </a:r>
                      <a:endParaRPr lang="en-MY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Anda </a:t>
                      </a:r>
                      <a:r>
                        <a:rPr lang="en-US" sz="16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telah</a:t>
                      </a: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berhasil</a:t>
                      </a: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memblokir</a:t>
                      </a: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sementara</a:t>
                      </a: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akses</a:t>
                      </a: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Anda.</a:t>
                      </a:r>
                      <a:endParaRPr lang="en-MY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529413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064814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4995</TotalTime>
  <Words>612</Words>
  <Application>Microsoft Office PowerPoint</Application>
  <PresentationFormat>Widescreen</PresentationFormat>
  <Paragraphs>108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Symbol</vt:lpstr>
      <vt:lpstr>Office Theme</vt:lpstr>
      <vt:lpstr>QC1295 – Block My User 1.0</vt:lpstr>
      <vt:lpstr>QC1295 – Block My User 1.1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Jimmy Jiun Phang</dc:creator>
  <cp:lastModifiedBy>Jimmy Jiun Phang</cp:lastModifiedBy>
  <cp:revision>87</cp:revision>
  <dcterms:created xsi:type="dcterms:W3CDTF">2022-04-20T01:06:09Z</dcterms:created>
  <dcterms:modified xsi:type="dcterms:W3CDTF">2022-04-26T02:02:29Z</dcterms:modified>
</cp:coreProperties>
</file>