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58" r:id="rId5"/>
    <p:sldId id="25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93" autoAdjust="0"/>
    <p:restoredTop sz="94660"/>
  </p:normalViewPr>
  <p:slideViewPr>
    <p:cSldViewPr snapToGrid="0">
      <p:cViewPr>
        <p:scale>
          <a:sx n="75" d="100"/>
          <a:sy n="75" d="100"/>
        </p:scale>
        <p:origin x="822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F92CB-243F-6537-EC54-4C044D2C16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36F68F-7222-6B31-EE95-F15305CAC1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CBC796-16CE-FF26-D10D-F1AB1440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72C1E-D0B9-4223-AACF-368B1089B2F3}" type="datetimeFigureOut">
              <a:rPr lang="en-MY" smtClean="0"/>
              <a:t>6/7/2022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E79959-F004-739D-DD87-F24B5C2F4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8BB33C-04A6-45DA-208C-462073A0D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34565-94AC-4E32-8908-6451F27B1C97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217496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AFDB1-8106-AE14-E109-05F5E55D5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AD9D0D-0F87-66BC-473B-FEAAAE0A38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4ABA17-2737-C0A0-16F1-812D2F550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72C1E-D0B9-4223-AACF-368B1089B2F3}" type="datetimeFigureOut">
              <a:rPr lang="en-MY" smtClean="0"/>
              <a:t>6/7/2022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A6DDC5-27EB-55C0-EFD9-BD1F2DC17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A7FA4E-338F-8FE5-BC5B-A4224C6E7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34565-94AC-4E32-8908-6451F27B1C97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31909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DF724EA-29AC-7048-4D16-53C1DC812C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CCC0CC-483A-42C1-2B73-70FB58F18C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2C6F53-A2C4-4F8D-9CBB-FF6F5FC03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72C1E-D0B9-4223-AACF-368B1089B2F3}" type="datetimeFigureOut">
              <a:rPr lang="en-MY" smtClean="0"/>
              <a:t>6/7/2022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8CA44E-F3E2-E681-CAA1-3C9CA4D17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72E034-0860-AD71-F25E-F21589860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34565-94AC-4E32-8908-6451F27B1C97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54907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CA7A9-6904-C621-577D-F2B4DFEA5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8DB829-5A18-224A-5981-14CA81AD80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53012F-28A3-94E9-0A64-679AC221A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72C1E-D0B9-4223-AACF-368B1089B2F3}" type="datetimeFigureOut">
              <a:rPr lang="en-MY" smtClean="0"/>
              <a:t>6/7/2022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029734-A274-EB44-AEA5-ED8BABC1A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E61902-8FD9-AE59-50B4-18AC0FD4F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34565-94AC-4E32-8908-6451F27B1C97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634761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C17AE-4393-A90C-75E9-DE0A572DF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774BF0-4D5D-1EF9-FFA4-C48FFE5DD5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181B05-AA2C-3BD2-724E-C547646D3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72C1E-D0B9-4223-AACF-368B1089B2F3}" type="datetimeFigureOut">
              <a:rPr lang="en-MY" smtClean="0"/>
              <a:t>6/7/2022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B90413-1EF3-170B-83EF-4BB1EC675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04672A-7B5F-5CF7-AEC3-FF79219C9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34565-94AC-4E32-8908-6451F27B1C97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087381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C3513-CD0E-4639-554C-3821B99F5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12263C-AB93-5F70-6F2D-B8F734C323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E3323A-370E-C0D9-C32C-76A10036C3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0560D7-5403-5F1A-CC74-7F4F8A4F1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72C1E-D0B9-4223-AACF-368B1089B2F3}" type="datetimeFigureOut">
              <a:rPr lang="en-MY" smtClean="0"/>
              <a:t>6/7/2022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B9EA49-F2CA-170B-CBC5-EAA413F6B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ABA34C-4ACA-EC14-3C61-8BB2E471F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34565-94AC-4E32-8908-6451F27B1C97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167618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459EE-42B4-42CD-79D3-06FB46A57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8C9767-DE92-8D86-27B2-E4DA1C0FA5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A3C2FE-9AFB-BCD7-1BCB-B508B37ABA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2A5C57-012B-1278-AD1E-4F19466AFE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7337E9-2FAE-8428-A897-20A0F1DF4D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AE717C-9B81-1113-175B-D2984BC5A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72C1E-D0B9-4223-AACF-368B1089B2F3}" type="datetimeFigureOut">
              <a:rPr lang="en-MY" smtClean="0"/>
              <a:t>6/7/2022</a:t>
            </a:fld>
            <a:endParaRPr lang="en-MY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F9D8B0-955C-909E-0C12-EC08480E9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685EA5-ABD5-A0DD-B59D-7CC9BFD64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34565-94AC-4E32-8908-6451F27B1C97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634423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56F2B-20EF-1167-BEE2-507D0CC86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B2A55C-4B4B-6560-E9E4-5D532D2E5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72C1E-D0B9-4223-AACF-368B1089B2F3}" type="datetimeFigureOut">
              <a:rPr lang="en-MY" smtClean="0"/>
              <a:t>6/7/2022</a:t>
            </a:fld>
            <a:endParaRPr lang="en-M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270C35-DDD3-9C52-81DA-02138B542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434D19-8C6B-6729-8858-0382324C8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34565-94AC-4E32-8908-6451F27B1C97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017641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8C5F83-16BD-06A6-546B-3D2F0355D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72C1E-D0B9-4223-AACF-368B1089B2F3}" type="datetimeFigureOut">
              <a:rPr lang="en-MY" smtClean="0"/>
              <a:t>6/7/2022</a:t>
            </a:fld>
            <a:endParaRPr lang="en-MY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F86331-03EE-2DC4-34FB-3A3F9B353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74C45A-366E-0A7A-B026-54E09FE99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34565-94AC-4E32-8908-6451F27B1C97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227992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B6044-5815-992A-C92F-171C64C80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80016-99A7-A58D-6F87-752CC5646D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3145CC-142F-CF70-5565-9461340B49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2F1081-1E4A-D946-987E-2FBFB334C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72C1E-D0B9-4223-AACF-368B1089B2F3}" type="datetimeFigureOut">
              <a:rPr lang="en-MY" smtClean="0"/>
              <a:t>6/7/2022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F4ECB3-532C-9A77-5CBD-56010C75E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689ED6-B8BD-F28A-5B92-97A87C597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34565-94AC-4E32-8908-6451F27B1C97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616786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5FF74-139E-0DAB-A700-CA9715173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B40929-FC4C-B121-9AA8-2FC250593F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7730E3-926A-AD60-0D83-9F4923267A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531629-12F2-1B66-D2B7-1CA1328E2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72C1E-D0B9-4223-AACF-368B1089B2F3}" type="datetimeFigureOut">
              <a:rPr lang="en-MY" smtClean="0"/>
              <a:t>6/7/2022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58F702-B73C-3E35-0DF2-608FAE264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6D75A0-5624-9792-FE7F-6064C9F49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34565-94AC-4E32-8908-6451F27B1C97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1545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8BE1BB-8B8B-80CD-CD5B-4FA2072F0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3E2A97-B75A-54F9-78B9-3553858063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4D48AC-E5BB-EAA8-7ED5-64E9EC0300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572C1E-D0B9-4223-AACF-368B1089B2F3}" type="datetimeFigureOut">
              <a:rPr lang="en-MY" smtClean="0"/>
              <a:t>6/7/2022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352137-25E1-0BE1-C5B7-FF8F159343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E58DE9-0FF2-5E3C-FD87-40491D2541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34565-94AC-4E32-8908-6451F27B1C97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969563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BC765FE6-A323-78EF-667D-8766D0CD5E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1358" y="1177197"/>
            <a:ext cx="2373769" cy="513899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83E676F-396F-615C-946F-3156A739D4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3558" y="1177197"/>
            <a:ext cx="2373769" cy="51389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7211249-7AA1-0C92-1359-CB2E828E89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6485" y="1184276"/>
            <a:ext cx="2373769" cy="513899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69DEC95A-06F0-19BA-EE4D-93D712BA1BB0}"/>
              </a:ext>
            </a:extLst>
          </p:cNvPr>
          <p:cNvSpPr txBox="1"/>
          <p:nvPr/>
        </p:nvSpPr>
        <p:spPr>
          <a:xfrm>
            <a:off x="-1" y="93361"/>
            <a:ext cx="95064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tx1"/>
                </a:solidFill>
              </a:rPr>
              <a:t>QC1303 – Pre-Authorization Screen Update (</a:t>
            </a:r>
            <a:r>
              <a:rPr lang="en-US" altLang="zh-CN" sz="1800" b="1" dirty="0">
                <a:solidFill>
                  <a:schemeClr val="tx1"/>
                </a:solidFill>
                <a:highlight>
                  <a:srgbClr val="FFFF00"/>
                </a:highlight>
              </a:rPr>
              <a:t>TDAO &amp; TDAM </a:t>
            </a:r>
            <a:r>
              <a:rPr lang="en-US" altLang="zh-CN" sz="1800" b="1" dirty="0" err="1">
                <a:solidFill>
                  <a:schemeClr val="tx1"/>
                </a:solidFill>
                <a:highlight>
                  <a:srgbClr val="FFFF00"/>
                </a:highlight>
              </a:rPr>
              <a:t>Trx</a:t>
            </a:r>
            <a:r>
              <a:rPr lang="en-US" altLang="zh-CN" sz="1800" b="1" dirty="0">
                <a:solidFill>
                  <a:schemeClr val="tx1"/>
                </a:solidFill>
                <a:highlight>
                  <a:srgbClr val="FFFF00"/>
                </a:highlight>
              </a:rPr>
              <a:t> Screen)</a:t>
            </a:r>
          </a:p>
          <a:p>
            <a:r>
              <a:rPr lang="en-US" sz="1800" dirty="0">
                <a:solidFill>
                  <a:schemeClr val="tx1"/>
                </a:solidFill>
              </a:rPr>
              <a:t>Sub-menu - Manual – Authorization (Confirm button, calling </a:t>
            </a:r>
            <a:r>
              <a:rPr lang="en-MY" sz="1800" dirty="0">
                <a:solidFill>
                  <a:schemeClr val="tx1"/>
                </a:solidFill>
              </a:rPr>
              <a:t>pre_authorize)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191E368-0099-9540-1A8A-5A0C3DBFB86C}"/>
              </a:ext>
            </a:extLst>
          </p:cNvPr>
          <p:cNvSpPr/>
          <p:nvPr/>
        </p:nvSpPr>
        <p:spPr>
          <a:xfrm>
            <a:off x="9482831" y="1177197"/>
            <a:ext cx="2396363" cy="498785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770170FE-5A7B-561F-96BD-126D8C6B53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177197"/>
            <a:ext cx="2349273" cy="508810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06D898E-B47E-B97F-FD8E-776492AE0E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72927" y="1209716"/>
            <a:ext cx="2349273" cy="5088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058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356CA35-86BD-F322-4AAC-587B43D24576}"/>
              </a:ext>
            </a:extLst>
          </p:cNvPr>
          <p:cNvSpPr txBox="1"/>
          <p:nvPr/>
        </p:nvSpPr>
        <p:spPr>
          <a:xfrm>
            <a:off x="0" y="93361"/>
            <a:ext cx="94776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tx1"/>
                </a:solidFill>
              </a:rPr>
              <a:t>QC1303 – Pre-Authorization Screen Update (</a:t>
            </a:r>
            <a:r>
              <a:rPr lang="en-US" altLang="zh-CN" sz="1800" b="1" dirty="0">
                <a:solidFill>
                  <a:schemeClr val="tx1"/>
                </a:solidFill>
                <a:highlight>
                  <a:srgbClr val="FFFF00"/>
                </a:highlight>
              </a:rPr>
              <a:t>TDAO &amp; TDAM </a:t>
            </a:r>
            <a:r>
              <a:rPr lang="en-US" altLang="zh-CN" sz="1800" b="1" dirty="0" err="1">
                <a:solidFill>
                  <a:schemeClr val="tx1"/>
                </a:solidFill>
                <a:highlight>
                  <a:srgbClr val="FFFF00"/>
                </a:highlight>
              </a:rPr>
              <a:t>Trx</a:t>
            </a:r>
            <a:r>
              <a:rPr lang="en-US" altLang="zh-CN" sz="1800" b="1" dirty="0">
                <a:solidFill>
                  <a:schemeClr val="tx1"/>
                </a:solidFill>
                <a:highlight>
                  <a:srgbClr val="FFFF00"/>
                </a:highlight>
              </a:rPr>
              <a:t> Screen)</a:t>
            </a:r>
          </a:p>
          <a:p>
            <a:r>
              <a:rPr lang="en-MY" sz="1800" dirty="0">
                <a:solidFill>
                  <a:schemeClr val="tx1"/>
                </a:solidFill>
              </a:rPr>
              <a:t>Task List – Pending Task List - Manual – Authorization </a:t>
            </a:r>
            <a:r>
              <a:rPr lang="en-US" sz="1800" dirty="0">
                <a:solidFill>
                  <a:schemeClr val="tx1"/>
                </a:solidFill>
              </a:rPr>
              <a:t>(Confirm button, when calling </a:t>
            </a:r>
            <a:r>
              <a:rPr lang="en-MY" sz="1800" dirty="0">
                <a:solidFill>
                  <a:schemeClr val="tx1"/>
                </a:solidFill>
              </a:rPr>
              <a:t>pre_authorize)</a:t>
            </a:r>
            <a:endParaRPr lang="en-US" sz="1800" b="1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8DA4A8-7D8F-7643-795D-15034C6F7D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73897"/>
            <a:ext cx="2673693" cy="57907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505900A-4EE6-A28C-C8BD-2271D7C07C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9029" y="973897"/>
            <a:ext cx="2673693" cy="579074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B5727A2-4308-2676-73E4-F39F2B19BB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6412" y="880409"/>
            <a:ext cx="2673693" cy="5790742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F88D7DE5-468C-95C7-6556-6138F638A107}"/>
              </a:ext>
            </a:extLst>
          </p:cNvPr>
          <p:cNvGrpSpPr/>
          <p:nvPr/>
        </p:nvGrpSpPr>
        <p:grpSpPr>
          <a:xfrm>
            <a:off x="9134779" y="855296"/>
            <a:ext cx="2899599" cy="5629236"/>
            <a:chOff x="9231213" y="443405"/>
            <a:chExt cx="2899599" cy="603530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CDD676B-8DA3-AD93-CA42-6D56175F759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321327" y="462693"/>
              <a:ext cx="2700430" cy="5848649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503C359-E81E-C27F-C0A2-41E288944314}"/>
                </a:ext>
              </a:extLst>
            </p:cNvPr>
            <p:cNvSpPr/>
            <p:nvPr/>
          </p:nvSpPr>
          <p:spPr>
            <a:xfrm>
              <a:off x="9231213" y="443405"/>
              <a:ext cx="2899599" cy="603530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</p:grpSp>
    </p:spTree>
    <p:extLst>
      <p:ext uri="{BB962C8B-B14F-4D97-AF65-F5344CB8AC3E}">
        <p14:creationId xmlns:p14="http://schemas.microsoft.com/office/powerpoint/2010/main" val="387093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204C8E7-7A25-C0EC-BFBC-A4ECFE0263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9542"/>
            <a:ext cx="2867774" cy="62084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6FBD8D1-B165-3D28-7E83-DDCF3F77E1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1837" y="649542"/>
            <a:ext cx="2867774" cy="620845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59C28B2-0BE3-7474-3B34-00BF1EE8B42C}"/>
              </a:ext>
            </a:extLst>
          </p:cNvPr>
          <p:cNvSpPr txBox="1"/>
          <p:nvPr/>
        </p:nvSpPr>
        <p:spPr>
          <a:xfrm>
            <a:off x="0" y="93361"/>
            <a:ext cx="60980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tx1"/>
                </a:solidFill>
              </a:rPr>
              <a:t>QC1303 – Pre-Authorization Screen Update </a:t>
            </a:r>
            <a:r>
              <a:rPr lang="en-US" altLang="zh-CN" sz="1800" b="1" dirty="0">
                <a:solidFill>
                  <a:schemeClr val="tx1"/>
                </a:solidFill>
                <a:highlight>
                  <a:srgbClr val="FFFF00"/>
                </a:highlight>
              </a:rPr>
              <a:t>TDAO &amp; TDAM</a:t>
            </a:r>
            <a:endParaRPr lang="en-US" sz="1800" b="1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481507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ACFAFF-11C7-C0CA-62CE-018BE9564943}"/>
              </a:ext>
            </a:extLst>
          </p:cNvPr>
          <p:cNvSpPr/>
          <p:nvPr/>
        </p:nvSpPr>
        <p:spPr>
          <a:xfrm>
            <a:off x="6617339" y="266725"/>
            <a:ext cx="5364107" cy="49619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 dirty="0">
                <a:solidFill>
                  <a:schemeClr val="tx1"/>
                </a:solidFill>
              </a:rPr>
              <a:t>QC1303 – Pre-Authorization (</a:t>
            </a:r>
            <a:r>
              <a:rPr lang="en-MY" sz="1400" b="1" dirty="0">
                <a:solidFill>
                  <a:schemeClr val="tx1"/>
                </a:solidFill>
              </a:rPr>
              <a:t>TDAO &amp; TDAM</a:t>
            </a:r>
            <a:r>
              <a:rPr lang="en-MY" sz="1400" dirty="0">
                <a:solidFill>
                  <a:schemeClr val="tx1"/>
                </a:solidFill>
              </a:rPr>
              <a:t>)</a:t>
            </a:r>
            <a:r>
              <a:rPr lang="en-US" sz="1400" dirty="0">
                <a:solidFill>
                  <a:schemeClr val="tx1"/>
                </a:solidFill>
              </a:rPr>
              <a:t> Screen Update</a:t>
            </a:r>
          </a:p>
          <a:p>
            <a:endParaRPr lang="en-US" sz="1400" dirty="0">
              <a:solidFill>
                <a:schemeClr val="tx1"/>
              </a:solidFill>
            </a:endParaRPr>
          </a:p>
          <a:p>
            <a:r>
              <a:rPr lang="en-US" sz="1400" dirty="0">
                <a:solidFill>
                  <a:schemeClr val="tx1"/>
                </a:solidFill>
              </a:rPr>
              <a:t>Entry Point:- </a:t>
            </a:r>
          </a:p>
          <a:p>
            <a:r>
              <a:rPr lang="en-US" sz="1400" dirty="0">
                <a:solidFill>
                  <a:schemeClr val="tx1"/>
                </a:solidFill>
              </a:rPr>
              <a:t>1. Sub-menu - Manual – Authorization (Confirm button, when calling </a:t>
            </a:r>
            <a:r>
              <a:rPr lang="en-MY" sz="1400" dirty="0">
                <a:solidFill>
                  <a:schemeClr val="tx1"/>
                </a:solidFill>
              </a:rPr>
              <a:t>pre_authorize)</a:t>
            </a:r>
            <a:endParaRPr lang="en-US" sz="1400" dirty="0">
              <a:solidFill>
                <a:schemeClr val="tx1"/>
              </a:solidFill>
            </a:endParaRPr>
          </a:p>
          <a:p>
            <a:r>
              <a:rPr lang="en-MY" sz="1400" dirty="0">
                <a:solidFill>
                  <a:schemeClr val="tx1"/>
                </a:solidFill>
              </a:rPr>
              <a:t>2. Task List – Pending Task List - Manual – Authorization </a:t>
            </a:r>
            <a:r>
              <a:rPr lang="en-US" sz="1400" dirty="0">
                <a:solidFill>
                  <a:schemeClr val="tx1"/>
                </a:solidFill>
              </a:rPr>
              <a:t>(Confirm button, when calling </a:t>
            </a:r>
            <a:r>
              <a:rPr lang="en-MY" sz="1400" dirty="0">
                <a:solidFill>
                  <a:schemeClr val="tx1"/>
                </a:solidFill>
              </a:rPr>
              <a:t>pre_authorize)</a:t>
            </a:r>
          </a:p>
          <a:p>
            <a:endParaRPr lang="en-MY" sz="1400" dirty="0">
              <a:solidFill>
                <a:schemeClr val="tx1"/>
              </a:solidFill>
            </a:endParaRPr>
          </a:p>
          <a:p>
            <a:r>
              <a:rPr lang="en-US" sz="1400" dirty="0">
                <a:solidFill>
                  <a:schemeClr val="tx1"/>
                </a:solidFill>
              </a:rPr>
              <a:t>Changes on </a:t>
            </a:r>
            <a:r>
              <a:rPr lang="en-US" sz="1400" b="1" dirty="0">
                <a:solidFill>
                  <a:schemeClr val="tx1"/>
                </a:solidFill>
              </a:rPr>
              <a:t>Transaction Confirmation</a:t>
            </a:r>
            <a:r>
              <a:rPr lang="en-US" sz="1400" dirty="0">
                <a:solidFill>
                  <a:schemeClr val="tx1"/>
                </a:solidFill>
              </a:rPr>
              <a:t> screen:- (On the left)</a:t>
            </a:r>
            <a:endParaRPr lang="en-MY" sz="1400" dirty="0">
              <a:solidFill>
                <a:schemeClr val="tx1"/>
              </a:solidFill>
            </a:endParaRPr>
          </a:p>
          <a:p>
            <a:endParaRPr lang="en-MY" sz="1400" dirty="0">
              <a:solidFill>
                <a:schemeClr val="tx1"/>
              </a:solidFill>
            </a:endParaRPr>
          </a:p>
          <a:p>
            <a:r>
              <a:rPr lang="en-MY" sz="1400" dirty="0">
                <a:solidFill>
                  <a:schemeClr val="tx1"/>
                </a:solidFill>
              </a:rPr>
              <a:t>Applicable for Transaction Type:-</a:t>
            </a:r>
          </a:p>
          <a:p>
            <a:pPr marL="342900" indent="-342900">
              <a:buAutoNum type="arabicPeriod"/>
            </a:pPr>
            <a:r>
              <a:rPr lang="en-MY" sz="1400" dirty="0">
                <a:solidFill>
                  <a:schemeClr val="tx1"/>
                </a:solidFill>
              </a:rPr>
              <a:t>Time Deposit Account Opening (</a:t>
            </a:r>
            <a:r>
              <a:rPr lang="en-MY" sz="1400" b="1" dirty="0">
                <a:solidFill>
                  <a:schemeClr val="tx1"/>
                </a:solidFill>
              </a:rPr>
              <a:t>TDAO</a:t>
            </a:r>
            <a:r>
              <a:rPr lang="en-MY" sz="1400" dirty="0">
                <a:solidFill>
                  <a:schemeClr val="tx1"/>
                </a:solidFill>
              </a:rPr>
              <a:t>)</a:t>
            </a:r>
          </a:p>
          <a:p>
            <a:pPr marL="342900" indent="-342900">
              <a:buAutoNum type="arabicPeriod"/>
            </a:pPr>
            <a:r>
              <a:rPr lang="en-MY" sz="1400" dirty="0">
                <a:solidFill>
                  <a:schemeClr val="tx1"/>
                </a:solidFill>
              </a:rPr>
              <a:t>Time Deposit Account Maintenance (</a:t>
            </a:r>
            <a:r>
              <a:rPr lang="en-MY" sz="1400" b="1" dirty="0">
                <a:solidFill>
                  <a:schemeClr val="tx1"/>
                </a:solidFill>
              </a:rPr>
              <a:t>TDAM</a:t>
            </a:r>
            <a:r>
              <a:rPr lang="en-MY" sz="1400" dirty="0">
                <a:solidFill>
                  <a:schemeClr val="tx1"/>
                </a:solidFill>
              </a:rPr>
              <a:t>)</a:t>
            </a:r>
          </a:p>
          <a:p>
            <a:endParaRPr lang="en-MY" sz="1400" dirty="0">
              <a:solidFill>
                <a:schemeClr val="tx1"/>
              </a:solidFill>
            </a:endParaRPr>
          </a:p>
          <a:p>
            <a:r>
              <a:rPr lang="en-US" sz="1400" dirty="0">
                <a:solidFill>
                  <a:schemeClr val="tx1"/>
                </a:solidFill>
              </a:rPr>
              <a:t>	</a:t>
            </a:r>
            <a:r>
              <a:rPr lang="en-US" sz="1400" dirty="0">
                <a:solidFill>
                  <a:schemeClr val="tx1"/>
                </a:solidFill>
                <a:highlight>
                  <a:srgbClr val="00FF00"/>
                </a:highlight>
              </a:rPr>
              <a:t>BE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en-MY" sz="1400" dirty="0">
                <a:solidFill>
                  <a:schemeClr val="tx1"/>
                </a:solidFill>
              </a:rPr>
              <a:t>authorization – Return </a:t>
            </a:r>
            <a:r>
              <a:rPr lang="en-MY" sz="1400" b="1" dirty="0">
                <a:solidFill>
                  <a:schemeClr val="tx1"/>
                </a:solidFill>
              </a:rPr>
              <a:t>17.17</a:t>
            </a:r>
            <a:r>
              <a:rPr lang="en-MY" sz="1400" dirty="0">
                <a:solidFill>
                  <a:schemeClr val="tx1"/>
                </a:solidFill>
              </a:rPr>
              <a:t> - List of Backdated Info. </a:t>
            </a:r>
          </a:p>
          <a:p>
            <a:pPr marL="285750" indent="-285750">
              <a:buFontTx/>
              <a:buChar char="-"/>
            </a:pPr>
            <a:r>
              <a:rPr lang="en-MY" sz="1400" dirty="0">
                <a:solidFill>
                  <a:schemeClr val="tx1"/>
                </a:solidFill>
              </a:rPr>
              <a:t>Return </a:t>
            </a:r>
            <a:r>
              <a:rPr lang="en-MY" sz="1400" b="1" dirty="0">
                <a:solidFill>
                  <a:schemeClr val="tx1"/>
                </a:solidFill>
              </a:rPr>
              <a:t>17.91</a:t>
            </a:r>
            <a:r>
              <a:rPr lang="en-MY" sz="1400" dirty="0">
                <a:solidFill>
                  <a:schemeClr val="tx1"/>
                </a:solidFill>
              </a:rPr>
              <a:t> - TD rate Changes info to FE.</a:t>
            </a:r>
          </a:p>
          <a:p>
            <a:endParaRPr lang="en-MY" sz="1400" dirty="0">
              <a:solidFill>
                <a:schemeClr val="tx1"/>
              </a:solidFill>
            </a:endParaRPr>
          </a:p>
          <a:p>
            <a:r>
              <a:rPr lang="en-US" sz="1400" dirty="0">
                <a:solidFill>
                  <a:schemeClr val="tx1"/>
                </a:solidFill>
              </a:rPr>
              <a:t>	</a:t>
            </a:r>
            <a:r>
              <a:rPr lang="en-US" sz="1400" dirty="0">
                <a:solidFill>
                  <a:schemeClr val="tx1"/>
                </a:solidFill>
                <a:highlight>
                  <a:srgbClr val="00FFFF"/>
                </a:highlight>
              </a:rPr>
              <a:t>FE</a:t>
            </a:r>
          </a:p>
          <a:p>
            <a:r>
              <a:rPr lang="en-US" sz="1400" dirty="0">
                <a:solidFill>
                  <a:schemeClr val="tx1"/>
                </a:solidFill>
              </a:rPr>
              <a:t>- </a:t>
            </a:r>
            <a:r>
              <a:rPr lang="en-MY" sz="1400" dirty="0">
                <a:solidFill>
                  <a:schemeClr val="tx1"/>
                </a:solidFill>
              </a:rPr>
              <a:t>pre_authorize  -  Remain sending the same mandatory parameter to BE. </a:t>
            </a:r>
            <a:endParaRPr lang="en-US" sz="1400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35B36A2-10D8-E2B8-A514-4776E95900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554" y="88834"/>
            <a:ext cx="2304762" cy="4961905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DA7F6FF8-AD96-AD05-18AA-748F3927EE2F}"/>
              </a:ext>
            </a:extLst>
          </p:cNvPr>
          <p:cNvGrpSpPr/>
          <p:nvPr/>
        </p:nvGrpSpPr>
        <p:grpSpPr>
          <a:xfrm>
            <a:off x="3243023" y="88834"/>
            <a:ext cx="2852977" cy="4961904"/>
            <a:chOff x="3243023" y="88834"/>
            <a:chExt cx="2852977" cy="496190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DE53D9A-E2CA-9AD7-5F07-A7418516E2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3023" y="88834"/>
              <a:ext cx="2852977" cy="4961904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2457042-83CB-8D7C-C5F3-85E87203BAEF}"/>
                </a:ext>
              </a:extLst>
            </p:cNvPr>
            <p:cNvSpPr/>
            <p:nvPr/>
          </p:nvSpPr>
          <p:spPr>
            <a:xfrm>
              <a:off x="3243023" y="2143125"/>
              <a:ext cx="2527582" cy="142797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</p:grpSp>
    </p:spTree>
    <p:extLst>
      <p:ext uri="{BB962C8B-B14F-4D97-AF65-F5344CB8AC3E}">
        <p14:creationId xmlns:p14="http://schemas.microsoft.com/office/powerpoint/2010/main" val="4070647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B13B45E7-BBE7-BA52-C512-50B96A44CF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905" y="4186893"/>
            <a:ext cx="7238095" cy="1942857"/>
          </a:xfrm>
          <a:prstGeom prst="rect">
            <a:avLst/>
          </a:prstGeom>
        </p:spPr>
      </p:pic>
      <p:grpSp>
        <p:nvGrpSpPr>
          <p:cNvPr id="69" name="Group 68">
            <a:extLst>
              <a:ext uri="{FF2B5EF4-FFF2-40B4-BE49-F238E27FC236}">
                <a16:creationId xmlns:a16="http://schemas.microsoft.com/office/drawing/2014/main" id="{7F1EEAF6-AA2A-1F1E-C22B-125AE58F681D}"/>
              </a:ext>
            </a:extLst>
          </p:cNvPr>
          <p:cNvGrpSpPr/>
          <p:nvPr/>
        </p:nvGrpSpPr>
        <p:grpSpPr>
          <a:xfrm>
            <a:off x="0" y="0"/>
            <a:ext cx="3797313" cy="6604293"/>
            <a:chOff x="0" y="0"/>
            <a:chExt cx="3797313" cy="660429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DEC33E8-E594-7618-D59D-5F4D169B7F8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3797313" cy="6604293"/>
            </a:xfrm>
            <a:prstGeom prst="rect">
              <a:avLst/>
            </a:prstGeom>
          </p:spPr>
        </p:pic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F5D0C8D-281B-C263-8C0E-AA0699A23141}"/>
                </a:ext>
              </a:extLst>
            </p:cNvPr>
            <p:cNvSpPr/>
            <p:nvPr/>
          </p:nvSpPr>
          <p:spPr>
            <a:xfrm>
              <a:off x="38101" y="2977751"/>
              <a:ext cx="925725" cy="14315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551F38A0-C5BC-8E60-D483-2B7F3DCC1DC7}"/>
                </a:ext>
              </a:extLst>
            </p:cNvPr>
            <p:cNvSpPr/>
            <p:nvPr/>
          </p:nvSpPr>
          <p:spPr>
            <a:xfrm>
              <a:off x="1001928" y="2974621"/>
              <a:ext cx="562063" cy="1431500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9F2F2F4-1946-ACF6-5132-457ECC5B48A9}"/>
                </a:ext>
              </a:extLst>
            </p:cNvPr>
            <p:cNvSpPr/>
            <p:nvPr/>
          </p:nvSpPr>
          <p:spPr>
            <a:xfrm>
              <a:off x="2258500" y="2970008"/>
              <a:ext cx="536698" cy="1431500"/>
            </a:xfrm>
            <a:prstGeom prst="rect">
              <a:avLst/>
            </a:prstGeom>
            <a:no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BBC87A8F-7A71-3B05-D99E-4CD9A1DACF5F}"/>
              </a:ext>
            </a:extLst>
          </p:cNvPr>
          <p:cNvGrpSpPr/>
          <p:nvPr/>
        </p:nvGrpSpPr>
        <p:grpSpPr>
          <a:xfrm>
            <a:off x="56592" y="654527"/>
            <a:ext cx="12135408" cy="2647619"/>
            <a:chOff x="56592" y="654527"/>
            <a:chExt cx="12135408" cy="264761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A15147E-F1DE-955C-A58C-BF2714F849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06286" y="654527"/>
              <a:ext cx="6685714" cy="2647619"/>
            </a:xfrm>
            <a:prstGeom prst="rect">
              <a:avLst/>
            </a:prstGeom>
          </p:spPr>
        </p:pic>
        <p:cxnSp>
          <p:nvCxnSpPr>
            <p:cNvPr id="12" name="Connector: Elbow 11">
              <a:extLst>
                <a:ext uri="{FF2B5EF4-FFF2-40B4-BE49-F238E27FC236}">
                  <a16:creationId xmlns:a16="http://schemas.microsoft.com/office/drawing/2014/main" id="{C49921AE-BAA2-7915-5708-50FB1EA5D974}"/>
                </a:ext>
              </a:extLst>
            </p:cNvPr>
            <p:cNvCxnSpPr>
              <a:cxnSpLocks/>
              <a:stCxn id="56" idx="1"/>
            </p:cNvCxnSpPr>
            <p:nvPr/>
          </p:nvCxnSpPr>
          <p:spPr>
            <a:xfrm rot="10800000" flipV="1">
              <a:off x="778479" y="1314244"/>
              <a:ext cx="5206315" cy="664087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or: Elbow 14">
              <a:extLst>
                <a:ext uri="{FF2B5EF4-FFF2-40B4-BE49-F238E27FC236}">
                  <a16:creationId xmlns:a16="http://schemas.microsoft.com/office/drawing/2014/main" id="{F2115103-06E9-A771-91D5-9F19D787A87E}"/>
                </a:ext>
              </a:extLst>
            </p:cNvPr>
            <p:cNvCxnSpPr>
              <a:cxnSpLocks/>
              <a:stCxn id="57" idx="1"/>
              <a:endCxn id="46" idx="2"/>
            </p:cNvCxnSpPr>
            <p:nvPr/>
          </p:nvCxnSpPr>
          <p:spPr>
            <a:xfrm rot="10800000" flipV="1">
              <a:off x="170400" y="1667381"/>
              <a:ext cx="5844731" cy="878180"/>
            </a:xfrm>
            <a:prstGeom prst="bentConnector4">
              <a:avLst>
                <a:gd name="adj1" fmla="val 49026"/>
                <a:gd name="adj2" fmla="val 126031"/>
              </a:avLst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or: Elbow 16">
              <a:extLst>
                <a:ext uri="{FF2B5EF4-FFF2-40B4-BE49-F238E27FC236}">
                  <a16:creationId xmlns:a16="http://schemas.microsoft.com/office/drawing/2014/main" id="{ABE86B90-2032-51FD-04D9-EB19A76C53B0}"/>
                </a:ext>
              </a:extLst>
            </p:cNvPr>
            <p:cNvCxnSpPr>
              <a:cxnSpLocks/>
              <a:stCxn id="58" idx="1"/>
              <a:endCxn id="45" idx="3"/>
            </p:cNvCxnSpPr>
            <p:nvPr/>
          </p:nvCxnSpPr>
          <p:spPr>
            <a:xfrm rot="10800000" flipV="1">
              <a:off x="1240839" y="1938749"/>
              <a:ext cx="4749577" cy="531382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or: Elbow 18">
              <a:extLst>
                <a:ext uri="{FF2B5EF4-FFF2-40B4-BE49-F238E27FC236}">
                  <a16:creationId xmlns:a16="http://schemas.microsoft.com/office/drawing/2014/main" id="{0420281E-C2DE-50A8-88A1-C7F9F50F84FC}"/>
                </a:ext>
              </a:extLst>
            </p:cNvPr>
            <p:cNvCxnSpPr>
              <a:cxnSpLocks/>
              <a:stCxn id="59" idx="1"/>
            </p:cNvCxnSpPr>
            <p:nvPr/>
          </p:nvCxnSpPr>
          <p:spPr>
            <a:xfrm rot="10800000">
              <a:off x="2545497" y="1846520"/>
              <a:ext cx="3457277" cy="491995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145B6505-A2E2-FBF0-1B96-B1212782BE17}"/>
                </a:ext>
              </a:extLst>
            </p:cNvPr>
            <p:cNvSpPr/>
            <p:nvPr/>
          </p:nvSpPr>
          <p:spPr>
            <a:xfrm>
              <a:off x="1013225" y="2373411"/>
              <a:ext cx="227613" cy="193440"/>
            </a:xfrm>
            <a:prstGeom prst="rect">
              <a:avLst/>
            </a:prstGeom>
            <a:no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D7816F23-C79B-52FE-A695-6CD2C480EA2E}"/>
                </a:ext>
              </a:extLst>
            </p:cNvPr>
            <p:cNvSpPr/>
            <p:nvPr/>
          </p:nvSpPr>
          <p:spPr>
            <a:xfrm>
              <a:off x="56592" y="2352121"/>
              <a:ext cx="227613" cy="193440"/>
            </a:xfrm>
            <a:prstGeom prst="rect">
              <a:avLst/>
            </a:prstGeom>
            <a:no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80EC6945-360A-87A8-8E0D-F602E38CEA31}"/>
                </a:ext>
              </a:extLst>
            </p:cNvPr>
            <p:cNvSpPr/>
            <p:nvPr/>
          </p:nvSpPr>
          <p:spPr>
            <a:xfrm>
              <a:off x="5984793" y="1177426"/>
              <a:ext cx="1155479" cy="27363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5F5A7CC2-4EF4-7092-6DCB-E7EA97BE62C2}"/>
                </a:ext>
              </a:extLst>
            </p:cNvPr>
            <p:cNvSpPr/>
            <p:nvPr/>
          </p:nvSpPr>
          <p:spPr>
            <a:xfrm>
              <a:off x="6015130" y="1530562"/>
              <a:ext cx="1155479" cy="27363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94C9F89E-4545-0F97-B15F-F03935ADD158}"/>
                </a:ext>
              </a:extLst>
            </p:cNvPr>
            <p:cNvSpPr/>
            <p:nvPr/>
          </p:nvSpPr>
          <p:spPr>
            <a:xfrm>
              <a:off x="5990415" y="1835955"/>
              <a:ext cx="1155479" cy="2055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7C4EAAC4-01C5-9611-AF73-C1E33A5EDA55}"/>
                </a:ext>
              </a:extLst>
            </p:cNvPr>
            <p:cNvSpPr/>
            <p:nvPr/>
          </p:nvSpPr>
          <p:spPr>
            <a:xfrm>
              <a:off x="6002773" y="2096131"/>
              <a:ext cx="1155479" cy="48476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5A2CC028-65DB-00B2-918C-67EBFCF3A48C}"/>
                </a:ext>
              </a:extLst>
            </p:cNvPr>
            <p:cNvSpPr/>
            <p:nvPr/>
          </p:nvSpPr>
          <p:spPr>
            <a:xfrm>
              <a:off x="6002773" y="2701779"/>
              <a:ext cx="1155479" cy="33110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</p:grpSp>
      <p:cxnSp>
        <p:nvCxnSpPr>
          <p:cNvPr id="31" name="Connector: Elbow 30">
            <a:extLst>
              <a:ext uri="{FF2B5EF4-FFF2-40B4-BE49-F238E27FC236}">
                <a16:creationId xmlns:a16="http://schemas.microsoft.com/office/drawing/2014/main" id="{9775BB15-32EB-2CC2-CC34-DA645881CCC8}"/>
              </a:ext>
            </a:extLst>
          </p:cNvPr>
          <p:cNvCxnSpPr>
            <a:cxnSpLocks/>
            <a:endCxn id="33" idx="2"/>
          </p:cNvCxnSpPr>
          <p:nvPr/>
        </p:nvCxnSpPr>
        <p:spPr>
          <a:xfrm rot="10800000">
            <a:off x="500964" y="4409252"/>
            <a:ext cx="5204828" cy="695279"/>
          </a:xfrm>
          <a:prstGeom prst="bentConnector2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or: Elbow 35">
            <a:extLst>
              <a:ext uri="{FF2B5EF4-FFF2-40B4-BE49-F238E27FC236}">
                <a16:creationId xmlns:a16="http://schemas.microsoft.com/office/drawing/2014/main" id="{563B0654-2C0C-E1EA-E7F9-E4E6425DB9A5}"/>
              </a:ext>
            </a:extLst>
          </p:cNvPr>
          <p:cNvCxnSpPr>
            <a:cxnSpLocks/>
            <a:endCxn id="35" idx="2"/>
          </p:cNvCxnSpPr>
          <p:nvPr/>
        </p:nvCxnSpPr>
        <p:spPr>
          <a:xfrm rot="10800000">
            <a:off x="1282961" y="4406122"/>
            <a:ext cx="4452919" cy="1139079"/>
          </a:xfrm>
          <a:prstGeom prst="bentConnector2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or: Elbow 38">
            <a:extLst>
              <a:ext uri="{FF2B5EF4-FFF2-40B4-BE49-F238E27FC236}">
                <a16:creationId xmlns:a16="http://schemas.microsoft.com/office/drawing/2014/main" id="{E2A21FC3-C414-544F-0631-3575B24F17ED}"/>
              </a:ext>
            </a:extLst>
          </p:cNvPr>
          <p:cNvCxnSpPr>
            <a:cxnSpLocks/>
            <a:endCxn id="38" idx="2"/>
          </p:cNvCxnSpPr>
          <p:nvPr/>
        </p:nvCxnSpPr>
        <p:spPr>
          <a:xfrm rot="10800000">
            <a:off x="2526849" y="4401508"/>
            <a:ext cx="3246104" cy="1431500"/>
          </a:xfrm>
          <a:prstGeom prst="bentConnector2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36FF2A5A-06F7-8571-CE38-E2999E64BEE4}"/>
              </a:ext>
            </a:extLst>
          </p:cNvPr>
          <p:cNvSpPr txBox="1"/>
          <p:nvPr/>
        </p:nvSpPr>
        <p:spPr>
          <a:xfrm>
            <a:off x="3008185" y="3526501"/>
            <a:ext cx="297660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tx1"/>
                </a:solidFill>
              </a:rPr>
              <a:t>Pending </a:t>
            </a:r>
            <a:r>
              <a:rPr lang="en-US" altLang="zh-CN" sz="1400" b="1" dirty="0">
                <a:solidFill>
                  <a:schemeClr val="tx1"/>
                </a:solidFill>
                <a:highlight>
                  <a:srgbClr val="FFFF00"/>
                </a:highlight>
              </a:rPr>
              <a:t>Copywriting for ID language</a:t>
            </a:r>
            <a:endParaRPr lang="en-US" sz="1400" b="1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6354641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1467</TotalTime>
  <Words>191</Words>
  <Application>Microsoft Office PowerPoint</Application>
  <PresentationFormat>Widescreen</PresentationFormat>
  <Paragraphs>24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Jimmy Jiun Phang</dc:creator>
  <cp:lastModifiedBy>Jimmy Jiun Phang</cp:lastModifiedBy>
  <cp:revision>53</cp:revision>
  <dcterms:created xsi:type="dcterms:W3CDTF">2022-07-06T05:10:06Z</dcterms:created>
  <dcterms:modified xsi:type="dcterms:W3CDTF">2022-07-07T05:39:26Z</dcterms:modified>
</cp:coreProperties>
</file>