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92CB-243F-6537-EC54-4C044D2C1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6F68F-7222-6B31-EE95-F15305CAC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BC796-16CE-FF26-D10D-F1AB1440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79959-F004-739D-DD87-F24B5C2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BB33C-04A6-45DA-208C-462073A0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749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FDB1-8106-AE14-E109-05F5E55D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D9D0D-0F87-66BC-473B-FEAAAE0A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BA17-2737-C0A0-16F1-812D2F55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DDC5-27EB-55C0-EFD9-BD1F2DC1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FA4E-338F-8FE5-BC5B-A4224C6E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190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724EA-29AC-7048-4D16-53C1DC812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CC0CC-483A-42C1-2B73-70FB58F18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6F53-A2C4-4F8D-9CBB-FF6F5FC0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CA44E-F3E2-E681-CAA1-3C9CA4D1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2E034-0860-AD71-F25E-F2158986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490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A7A9-6904-C621-577D-F2B4DFE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DB829-5A18-224A-5981-14CA81AD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3012F-28A3-94E9-0A64-679AC221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9734-A274-EB44-AEA5-ED8BABC1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1902-8FD9-AE59-50B4-18AC0FD4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476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17AE-4393-A90C-75E9-DE0A572D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4BF0-4D5D-1EF9-FFA4-C48FFE5D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1B05-AA2C-3BD2-724E-C547646D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0413-1EF3-170B-83EF-4BB1EC67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4672A-7B5F-5CF7-AEC3-FF79219C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738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3513-CD0E-4639-554C-3821B99F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2263C-AB93-5F70-6F2D-B8F734C32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3323A-370E-C0D9-C32C-76A10036C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560D7-5403-5F1A-CC74-7F4F8A4F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9EA49-F2CA-170B-CBC5-EAA413F6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BA34C-4ACA-EC14-3C61-8BB2E471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76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59EE-42B4-42CD-79D3-06FB46A5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C9767-DE92-8D86-27B2-E4DA1C0FA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3C2FE-9AFB-BCD7-1BCB-B508B37AB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A5C57-012B-1278-AD1E-4F19466AF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37E9-2FAE-8428-A897-20A0F1DF4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E717C-9B81-1113-175B-D2984BC5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F9D8B0-955C-909E-0C12-EC08480E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85EA5-ABD5-A0DD-B59D-7CC9BFD6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442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6F2B-20EF-1167-BEE2-507D0CC8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2A55C-4B4B-6560-E9E4-5D532D2E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70C35-DDD3-9C52-81DA-02138B54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34D19-8C6B-6729-8858-0382324C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76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C5F83-16BD-06A6-546B-3D2F0355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86331-03EE-2DC4-34FB-3A3F9B35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4C45A-366E-0A7A-B026-54E09FE9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799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6044-5815-992A-C92F-171C64C8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0016-99A7-A58D-6F87-752CC5646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45CC-142F-CF70-5565-9461340B4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F1081-1E4A-D946-987E-2FBFB334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4ECB3-532C-9A77-5CBD-56010C75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89ED6-B8BD-F28A-5B92-97A87C59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678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FF74-139E-0DAB-A700-CA971517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40929-FC4C-B121-9AA8-2FC250593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730E3-926A-AD60-0D83-9F4923267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31629-12F2-1B66-D2B7-1CA1328E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8F702-B73C-3E35-0DF2-608FAE26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D75A0-5624-9792-FE7F-6064C9F4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BE1BB-8B8B-80CD-CD5B-4FA2072F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2A97-B75A-54F9-78B9-355385806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48AC-E5BB-EAA8-7ED5-64E9EC030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2C1E-D0B9-4223-AACF-368B1089B2F3}" type="datetimeFigureOut">
              <a:rPr lang="en-MY" smtClean="0"/>
              <a:t>18/7/2022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52137-25E1-0BE1-C5B7-FF8F15934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8DE9-0FF2-5E3C-FD87-40491D2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4565-94AC-4E32-8908-6451F27B1C9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95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765FE6-A323-78EF-667D-8766D0CD5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58" y="1177197"/>
            <a:ext cx="2373769" cy="5138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3E676F-396F-615C-946F-3156A739D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558" y="1177197"/>
            <a:ext cx="2373769" cy="5138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211249-7AA1-0C92-1359-CB2E828E8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485" y="1184276"/>
            <a:ext cx="2373769" cy="51389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DEC95A-06F0-19BA-EE4D-93D712BA1BB0}"/>
              </a:ext>
            </a:extLst>
          </p:cNvPr>
          <p:cNvSpPr txBox="1"/>
          <p:nvPr/>
        </p:nvSpPr>
        <p:spPr>
          <a:xfrm>
            <a:off x="-1" y="93361"/>
            <a:ext cx="9506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QC1303 – Pre-Authorization Screen Update (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TDAO &amp; TDAM </a:t>
            </a:r>
            <a:r>
              <a:rPr lang="en-US" altLang="zh-CN" sz="1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Trx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 Screen)</a:t>
            </a:r>
          </a:p>
          <a:p>
            <a:r>
              <a:rPr lang="en-US" sz="1800" dirty="0">
                <a:solidFill>
                  <a:schemeClr val="tx1"/>
                </a:solidFill>
              </a:rPr>
              <a:t>Sub-menu - Manual – Authorization (Confirm button, calling </a:t>
            </a:r>
            <a:r>
              <a:rPr lang="en-MY" sz="1800" dirty="0">
                <a:solidFill>
                  <a:schemeClr val="tx1"/>
                </a:solidFill>
              </a:rPr>
              <a:t>pre_authorize)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1E368-0099-9540-1A8A-5A0C3DBFB86C}"/>
              </a:ext>
            </a:extLst>
          </p:cNvPr>
          <p:cNvSpPr/>
          <p:nvPr/>
        </p:nvSpPr>
        <p:spPr>
          <a:xfrm>
            <a:off x="9482831" y="1177197"/>
            <a:ext cx="2396363" cy="4987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0170FE-5A7B-561F-96BD-126D8C6B5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7197"/>
            <a:ext cx="2349273" cy="5088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6D898E-B47E-B97F-FD8E-776492AE0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927" y="1209716"/>
            <a:ext cx="2349273" cy="50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56CA35-86BD-F322-4AAC-587B43D24576}"/>
              </a:ext>
            </a:extLst>
          </p:cNvPr>
          <p:cNvSpPr txBox="1"/>
          <p:nvPr/>
        </p:nvSpPr>
        <p:spPr>
          <a:xfrm>
            <a:off x="0" y="93361"/>
            <a:ext cx="9477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QC1303 – Pre-Authorization Screen Update (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TDAO &amp; TDAM </a:t>
            </a:r>
            <a:r>
              <a:rPr lang="en-US" altLang="zh-CN" sz="18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Trx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 Screen)</a:t>
            </a:r>
          </a:p>
          <a:p>
            <a:r>
              <a:rPr lang="en-MY" sz="1800" dirty="0">
                <a:solidFill>
                  <a:schemeClr val="tx1"/>
                </a:solidFill>
              </a:rPr>
              <a:t>Task List – Pending Task List - Manual – Authorization </a:t>
            </a:r>
            <a:r>
              <a:rPr lang="en-US" sz="1800" dirty="0">
                <a:solidFill>
                  <a:schemeClr val="tx1"/>
                </a:solidFill>
              </a:rPr>
              <a:t>(Confirm button, when calling </a:t>
            </a:r>
            <a:r>
              <a:rPr lang="en-MY" sz="1800" dirty="0">
                <a:solidFill>
                  <a:schemeClr val="tx1"/>
                </a:solidFill>
              </a:rPr>
              <a:t>pre_authorize)</a:t>
            </a:r>
            <a:endParaRPr lang="en-US" sz="18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DA4A8-7D8F-7643-795D-15034C6F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897"/>
            <a:ext cx="2673693" cy="5790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5900A-4EE6-A28C-C8BD-2271D7C0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029" y="973897"/>
            <a:ext cx="2673693" cy="5790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5727A2-4308-2676-73E4-F39F2B19B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412" y="880409"/>
            <a:ext cx="2673693" cy="57907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88D7DE5-468C-95C7-6556-6138F638A107}"/>
              </a:ext>
            </a:extLst>
          </p:cNvPr>
          <p:cNvGrpSpPr/>
          <p:nvPr/>
        </p:nvGrpSpPr>
        <p:grpSpPr>
          <a:xfrm>
            <a:off x="9134779" y="855296"/>
            <a:ext cx="2899599" cy="5629236"/>
            <a:chOff x="9231213" y="443405"/>
            <a:chExt cx="2899599" cy="60353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DD676B-8DA3-AD93-CA42-6D56175F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1327" y="462693"/>
              <a:ext cx="2700430" cy="584864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03C359-E81E-C27F-C0A2-41E288944314}"/>
                </a:ext>
              </a:extLst>
            </p:cNvPr>
            <p:cNvSpPr/>
            <p:nvPr/>
          </p:nvSpPr>
          <p:spPr>
            <a:xfrm>
              <a:off x="9231213" y="443405"/>
              <a:ext cx="2899599" cy="60353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8709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4C8E7-7A25-C0EC-BFBC-A4ECFE02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542"/>
            <a:ext cx="2867774" cy="6208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BD8D1-B165-3D28-7E83-DDCF3F77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37" y="649542"/>
            <a:ext cx="2867774" cy="6208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C28B2-0BE3-7474-3B34-00BF1EE8B42C}"/>
              </a:ext>
            </a:extLst>
          </p:cNvPr>
          <p:cNvSpPr txBox="1"/>
          <p:nvPr/>
        </p:nvSpPr>
        <p:spPr>
          <a:xfrm>
            <a:off x="0" y="9336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QC1303 – Pre-Authorization Screen Update </a:t>
            </a:r>
            <a:r>
              <a:rPr lang="en-US" altLang="zh-CN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TDAO &amp; TDAM</a:t>
            </a:r>
            <a:endParaRPr lang="en-US" sz="18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150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ACFAFF-11C7-C0CA-62CE-018BE9564943}"/>
              </a:ext>
            </a:extLst>
          </p:cNvPr>
          <p:cNvSpPr/>
          <p:nvPr/>
        </p:nvSpPr>
        <p:spPr>
          <a:xfrm>
            <a:off x="6617339" y="266725"/>
            <a:ext cx="5364107" cy="4961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QC1303 – Pre-Authorization (</a:t>
            </a:r>
            <a:r>
              <a:rPr lang="en-MY" sz="1400" b="1" dirty="0">
                <a:solidFill>
                  <a:schemeClr val="tx1"/>
                </a:solidFill>
              </a:rPr>
              <a:t>TDAO &amp; TDAM</a:t>
            </a:r>
            <a:r>
              <a:rPr lang="en-MY" sz="1400" dirty="0">
                <a:solidFill>
                  <a:schemeClr val="tx1"/>
                </a:solidFill>
              </a:rPr>
              <a:t>)</a:t>
            </a:r>
            <a:r>
              <a:rPr lang="en-US" sz="1400" dirty="0">
                <a:solidFill>
                  <a:schemeClr val="tx1"/>
                </a:solidFill>
              </a:rPr>
              <a:t> Screen Update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Entry Point:- </a:t>
            </a:r>
          </a:p>
          <a:p>
            <a:r>
              <a:rPr lang="en-US" sz="1400" dirty="0">
                <a:solidFill>
                  <a:schemeClr val="tx1"/>
                </a:solidFill>
              </a:rPr>
              <a:t>1. Sub-menu - Manual – Authorization (Confirm button, when calling </a:t>
            </a:r>
            <a:r>
              <a:rPr lang="en-MY" sz="1400" dirty="0">
                <a:solidFill>
                  <a:schemeClr val="tx1"/>
                </a:solidFill>
              </a:rPr>
              <a:t>pre_authorize)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MY" sz="1400" dirty="0">
                <a:solidFill>
                  <a:schemeClr val="tx1"/>
                </a:solidFill>
              </a:rPr>
              <a:t>2. Task List – Pending Task List - Manual – Authorization </a:t>
            </a:r>
            <a:r>
              <a:rPr lang="en-US" sz="1400" dirty="0">
                <a:solidFill>
                  <a:schemeClr val="tx1"/>
                </a:solidFill>
              </a:rPr>
              <a:t>(Confirm button, when calling </a:t>
            </a:r>
            <a:r>
              <a:rPr lang="en-MY" sz="1400" dirty="0">
                <a:solidFill>
                  <a:schemeClr val="tx1"/>
                </a:solidFill>
              </a:rPr>
              <a:t>pre_authorize)</a:t>
            </a:r>
          </a:p>
          <a:p>
            <a:endParaRPr lang="en-MY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Changes on </a:t>
            </a:r>
            <a:r>
              <a:rPr lang="en-US" sz="1400" b="1" dirty="0">
                <a:solidFill>
                  <a:schemeClr val="tx1"/>
                </a:solidFill>
              </a:rPr>
              <a:t>Transaction Confirmation</a:t>
            </a:r>
            <a:r>
              <a:rPr lang="en-US" sz="1400" dirty="0">
                <a:solidFill>
                  <a:schemeClr val="tx1"/>
                </a:solidFill>
              </a:rPr>
              <a:t> screen:- (On the left)</a:t>
            </a:r>
            <a:endParaRPr lang="en-MY" sz="1400" dirty="0">
              <a:solidFill>
                <a:schemeClr val="tx1"/>
              </a:solidFill>
            </a:endParaRPr>
          </a:p>
          <a:p>
            <a:endParaRPr lang="en-MY" sz="1400" dirty="0">
              <a:solidFill>
                <a:schemeClr val="tx1"/>
              </a:solidFill>
            </a:endParaRPr>
          </a:p>
          <a:p>
            <a:r>
              <a:rPr lang="en-MY" sz="1400" dirty="0">
                <a:solidFill>
                  <a:schemeClr val="tx1"/>
                </a:solidFill>
              </a:rPr>
              <a:t>Applicable for Transaction Type:-</a:t>
            </a:r>
          </a:p>
          <a:p>
            <a:pPr marL="342900" indent="-342900">
              <a:buAutoNum type="arabicPeriod"/>
            </a:pPr>
            <a:r>
              <a:rPr lang="en-MY" sz="1400" dirty="0">
                <a:solidFill>
                  <a:schemeClr val="tx1"/>
                </a:solidFill>
              </a:rPr>
              <a:t>Time Deposit Account Opening (</a:t>
            </a:r>
            <a:r>
              <a:rPr lang="en-MY" sz="1400" b="1" dirty="0">
                <a:solidFill>
                  <a:schemeClr val="tx1"/>
                </a:solidFill>
              </a:rPr>
              <a:t>TDAO</a:t>
            </a:r>
            <a:r>
              <a:rPr lang="en-MY" sz="14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en-MY" sz="1400" dirty="0">
                <a:solidFill>
                  <a:schemeClr val="tx1"/>
                </a:solidFill>
              </a:rPr>
              <a:t>Time Deposit Account Maintenance (</a:t>
            </a:r>
            <a:r>
              <a:rPr lang="en-MY" sz="1400" b="1" dirty="0">
                <a:solidFill>
                  <a:schemeClr val="tx1"/>
                </a:solidFill>
              </a:rPr>
              <a:t>TDAM</a:t>
            </a:r>
            <a:r>
              <a:rPr lang="en-MY" sz="1400" dirty="0">
                <a:solidFill>
                  <a:schemeClr val="tx1"/>
                </a:solidFill>
              </a:rPr>
              <a:t>)</a:t>
            </a:r>
          </a:p>
          <a:p>
            <a:endParaRPr lang="en-MY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highlight>
                  <a:srgbClr val="00FF00"/>
                </a:highlight>
              </a:rPr>
              <a:t>BE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MY" sz="1400" dirty="0">
                <a:solidFill>
                  <a:schemeClr val="tx1"/>
                </a:solidFill>
              </a:rPr>
              <a:t>authorization – Return </a:t>
            </a:r>
            <a:r>
              <a:rPr lang="en-MY" sz="1400" b="1" dirty="0">
                <a:solidFill>
                  <a:schemeClr val="tx1"/>
                </a:solidFill>
              </a:rPr>
              <a:t>17.17</a:t>
            </a:r>
            <a:r>
              <a:rPr lang="en-MY" sz="1400" dirty="0">
                <a:solidFill>
                  <a:schemeClr val="tx1"/>
                </a:solidFill>
              </a:rPr>
              <a:t> - List of Backdated Info. </a:t>
            </a:r>
          </a:p>
          <a:p>
            <a:pPr marL="285750" indent="-285750">
              <a:buFontTx/>
              <a:buChar char="-"/>
            </a:pPr>
            <a:r>
              <a:rPr lang="en-MY" sz="1400" dirty="0">
                <a:solidFill>
                  <a:schemeClr val="tx1"/>
                </a:solidFill>
              </a:rPr>
              <a:t>Return </a:t>
            </a:r>
            <a:r>
              <a:rPr lang="en-MY" sz="1400" b="1" dirty="0">
                <a:solidFill>
                  <a:schemeClr val="tx1"/>
                </a:solidFill>
              </a:rPr>
              <a:t>17.91</a:t>
            </a:r>
            <a:r>
              <a:rPr lang="en-MY" sz="1400" dirty="0">
                <a:solidFill>
                  <a:schemeClr val="tx1"/>
                </a:solidFill>
              </a:rPr>
              <a:t> - TD rate Changes info to FE.</a:t>
            </a:r>
          </a:p>
          <a:p>
            <a:endParaRPr lang="en-MY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highlight>
                  <a:srgbClr val="00FFFF"/>
                </a:highlight>
              </a:rPr>
              <a:t>FE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</a:t>
            </a:r>
            <a:r>
              <a:rPr lang="en-MY" sz="1400" dirty="0">
                <a:solidFill>
                  <a:schemeClr val="tx1"/>
                </a:solidFill>
              </a:rPr>
              <a:t>pre_authorize  -  Remain sending the same mandatory parameter to BE. </a:t>
            </a:r>
            <a:endParaRPr lang="en-US" sz="1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5B36A2-10D8-E2B8-A514-4776E959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4" y="88834"/>
            <a:ext cx="2304762" cy="49619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7F6FF8-AD96-AD05-18AA-748F3927EE2F}"/>
              </a:ext>
            </a:extLst>
          </p:cNvPr>
          <p:cNvGrpSpPr/>
          <p:nvPr/>
        </p:nvGrpSpPr>
        <p:grpSpPr>
          <a:xfrm>
            <a:off x="3243023" y="88834"/>
            <a:ext cx="2852977" cy="4961904"/>
            <a:chOff x="3243023" y="88834"/>
            <a:chExt cx="2852977" cy="49619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E53D9A-E2CA-9AD7-5F07-A7418516E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023" y="88834"/>
              <a:ext cx="2852977" cy="49619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57042-83CB-8D7C-C5F3-85E87203BAEF}"/>
                </a:ext>
              </a:extLst>
            </p:cNvPr>
            <p:cNvSpPr/>
            <p:nvPr/>
          </p:nvSpPr>
          <p:spPr>
            <a:xfrm>
              <a:off x="3243023" y="2143125"/>
              <a:ext cx="2527582" cy="14279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407064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13B45E7-BBE7-BA52-C512-50B96A44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905" y="4186893"/>
            <a:ext cx="7238095" cy="194285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7F1EEAF6-AA2A-1F1E-C22B-125AE58F681D}"/>
              </a:ext>
            </a:extLst>
          </p:cNvPr>
          <p:cNvGrpSpPr/>
          <p:nvPr/>
        </p:nvGrpSpPr>
        <p:grpSpPr>
          <a:xfrm>
            <a:off x="0" y="0"/>
            <a:ext cx="3797313" cy="6604293"/>
            <a:chOff x="0" y="0"/>
            <a:chExt cx="3797313" cy="66042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EC33E8-E594-7618-D59D-5F4D169B7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97313" cy="660429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5D0C8D-281B-C263-8C0E-AA0699A23141}"/>
                </a:ext>
              </a:extLst>
            </p:cNvPr>
            <p:cNvSpPr/>
            <p:nvPr/>
          </p:nvSpPr>
          <p:spPr>
            <a:xfrm>
              <a:off x="38101" y="2977751"/>
              <a:ext cx="925725" cy="14315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1F38A0-C5BC-8E60-D483-2B7F3DCC1DC7}"/>
                </a:ext>
              </a:extLst>
            </p:cNvPr>
            <p:cNvSpPr/>
            <p:nvPr/>
          </p:nvSpPr>
          <p:spPr>
            <a:xfrm>
              <a:off x="1001928" y="2974621"/>
              <a:ext cx="562063" cy="14315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9F2F2F4-1946-ACF6-5132-457ECC5B48A9}"/>
                </a:ext>
              </a:extLst>
            </p:cNvPr>
            <p:cNvSpPr/>
            <p:nvPr/>
          </p:nvSpPr>
          <p:spPr>
            <a:xfrm>
              <a:off x="2258500" y="2970008"/>
              <a:ext cx="536698" cy="14315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C87A8F-7A71-3B05-D99E-4CD9A1DACF5F}"/>
              </a:ext>
            </a:extLst>
          </p:cNvPr>
          <p:cNvGrpSpPr/>
          <p:nvPr/>
        </p:nvGrpSpPr>
        <p:grpSpPr>
          <a:xfrm>
            <a:off x="56592" y="654527"/>
            <a:ext cx="12135408" cy="2647619"/>
            <a:chOff x="56592" y="654527"/>
            <a:chExt cx="12135408" cy="26476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15147E-F1DE-955C-A58C-BF2714F84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286" y="654527"/>
              <a:ext cx="6685714" cy="2647619"/>
            </a:xfrm>
            <a:prstGeom prst="rect">
              <a:avLst/>
            </a:prstGeom>
          </p:spPr>
        </p:pic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C49921AE-BAA2-7915-5708-50FB1EA5D974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 rot="10800000" flipV="1">
              <a:off x="778479" y="1314244"/>
              <a:ext cx="5206315" cy="66408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F2115103-06E9-A771-91D5-9F19D787A87E}"/>
                </a:ext>
              </a:extLst>
            </p:cNvPr>
            <p:cNvCxnSpPr>
              <a:cxnSpLocks/>
              <a:stCxn id="57" idx="1"/>
              <a:endCxn id="46" idx="2"/>
            </p:cNvCxnSpPr>
            <p:nvPr/>
          </p:nvCxnSpPr>
          <p:spPr>
            <a:xfrm rot="10800000" flipV="1">
              <a:off x="170400" y="1667381"/>
              <a:ext cx="5844731" cy="878180"/>
            </a:xfrm>
            <a:prstGeom prst="bentConnector4">
              <a:avLst>
                <a:gd name="adj1" fmla="val 49026"/>
                <a:gd name="adj2" fmla="val 126031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ABE86B90-2032-51FD-04D9-EB19A76C53B0}"/>
                </a:ext>
              </a:extLst>
            </p:cNvPr>
            <p:cNvCxnSpPr>
              <a:cxnSpLocks/>
              <a:stCxn id="58" idx="1"/>
              <a:endCxn id="45" idx="3"/>
            </p:cNvCxnSpPr>
            <p:nvPr/>
          </p:nvCxnSpPr>
          <p:spPr>
            <a:xfrm rot="10800000" flipV="1">
              <a:off x="1240839" y="1938749"/>
              <a:ext cx="4749577" cy="53138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0420281E-C2DE-50A8-88A1-C7F9F50F84FC}"/>
                </a:ext>
              </a:extLst>
            </p:cNvPr>
            <p:cNvCxnSpPr>
              <a:cxnSpLocks/>
              <a:stCxn id="59" idx="1"/>
            </p:cNvCxnSpPr>
            <p:nvPr/>
          </p:nvCxnSpPr>
          <p:spPr>
            <a:xfrm rot="10800000">
              <a:off x="2545497" y="1846520"/>
              <a:ext cx="3457277" cy="4919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45B6505-A2E2-FBF0-1B96-B1212782BE17}"/>
                </a:ext>
              </a:extLst>
            </p:cNvPr>
            <p:cNvSpPr/>
            <p:nvPr/>
          </p:nvSpPr>
          <p:spPr>
            <a:xfrm>
              <a:off x="1013225" y="2373411"/>
              <a:ext cx="227613" cy="19344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7816F23-C79B-52FE-A695-6CD2C480EA2E}"/>
                </a:ext>
              </a:extLst>
            </p:cNvPr>
            <p:cNvSpPr/>
            <p:nvPr/>
          </p:nvSpPr>
          <p:spPr>
            <a:xfrm>
              <a:off x="56592" y="2352121"/>
              <a:ext cx="227613" cy="19344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0EC6945-360A-87A8-8E0D-F602E38CEA31}"/>
                </a:ext>
              </a:extLst>
            </p:cNvPr>
            <p:cNvSpPr/>
            <p:nvPr/>
          </p:nvSpPr>
          <p:spPr>
            <a:xfrm>
              <a:off x="5984793" y="1177426"/>
              <a:ext cx="1155479" cy="273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F5A7CC2-4EF4-7092-6DCB-E7EA97BE62C2}"/>
                </a:ext>
              </a:extLst>
            </p:cNvPr>
            <p:cNvSpPr/>
            <p:nvPr/>
          </p:nvSpPr>
          <p:spPr>
            <a:xfrm>
              <a:off x="6015130" y="1530562"/>
              <a:ext cx="1155479" cy="273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4C9F89E-4545-0F97-B15F-F03935ADD158}"/>
                </a:ext>
              </a:extLst>
            </p:cNvPr>
            <p:cNvSpPr/>
            <p:nvPr/>
          </p:nvSpPr>
          <p:spPr>
            <a:xfrm>
              <a:off x="5990415" y="1835955"/>
              <a:ext cx="1155479" cy="2055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C4EAAC4-01C5-9611-AF73-C1E33A5EDA55}"/>
                </a:ext>
              </a:extLst>
            </p:cNvPr>
            <p:cNvSpPr/>
            <p:nvPr/>
          </p:nvSpPr>
          <p:spPr>
            <a:xfrm>
              <a:off x="6002773" y="2096131"/>
              <a:ext cx="1155479" cy="484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2CC028-65DB-00B2-918C-67EBFCF3A48C}"/>
                </a:ext>
              </a:extLst>
            </p:cNvPr>
            <p:cNvSpPr/>
            <p:nvPr/>
          </p:nvSpPr>
          <p:spPr>
            <a:xfrm>
              <a:off x="6002773" y="2701779"/>
              <a:ext cx="1155479" cy="331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775BB15-32EB-2CC2-CC34-DA645881CCC8}"/>
              </a:ext>
            </a:extLst>
          </p:cNvPr>
          <p:cNvCxnSpPr>
            <a:cxnSpLocks/>
            <a:endCxn id="33" idx="2"/>
          </p:cNvCxnSpPr>
          <p:nvPr/>
        </p:nvCxnSpPr>
        <p:spPr>
          <a:xfrm rot="10800000">
            <a:off x="500964" y="4409252"/>
            <a:ext cx="5204828" cy="69527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63B0654-2C0C-E1EA-E7F9-E4E6425DB9A5}"/>
              </a:ext>
            </a:extLst>
          </p:cNvPr>
          <p:cNvCxnSpPr>
            <a:cxnSpLocks/>
            <a:endCxn id="35" idx="2"/>
          </p:cNvCxnSpPr>
          <p:nvPr/>
        </p:nvCxnSpPr>
        <p:spPr>
          <a:xfrm rot="10800000">
            <a:off x="1282961" y="4406122"/>
            <a:ext cx="4452919" cy="1139079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2A21FC3-C414-544F-0631-3575B24F17ED}"/>
              </a:ext>
            </a:extLst>
          </p:cNvPr>
          <p:cNvCxnSpPr>
            <a:cxnSpLocks/>
            <a:endCxn id="38" idx="2"/>
          </p:cNvCxnSpPr>
          <p:nvPr/>
        </p:nvCxnSpPr>
        <p:spPr>
          <a:xfrm rot="10800000">
            <a:off x="2526849" y="4401508"/>
            <a:ext cx="3246104" cy="1431500"/>
          </a:xfrm>
          <a:prstGeom prst="bentConnector2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F68F3DB-9E1C-D0BD-E13A-507B90FE2966}"/>
              </a:ext>
            </a:extLst>
          </p:cNvPr>
          <p:cNvSpPr txBox="1"/>
          <p:nvPr/>
        </p:nvSpPr>
        <p:spPr>
          <a:xfrm>
            <a:off x="2583043" y="4389479"/>
            <a:ext cx="29766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highlight>
                  <a:srgbClr val="FFFF00"/>
                </a:highlight>
              </a:rPr>
              <a:t>Interest rate (New Rate &amp; Old Rate) will be returned in numerical form with decimal. FE needs to help to convert into percentage with the symbol of %.</a:t>
            </a:r>
            <a:endParaRPr lang="en-US" sz="1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49B90-C5BE-F2BA-2746-8C7BEAE4D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8098"/>
              </p:ext>
            </p:extLst>
          </p:nvPr>
        </p:nvGraphicFramePr>
        <p:xfrm>
          <a:off x="3677486" y="2958184"/>
          <a:ext cx="3657600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057018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8348755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Pending Copywriting for ID language</a:t>
                      </a:r>
                      <a:b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</a:br>
                      <a:r>
                        <a:rPr lang="en-US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QC1303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040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EN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  <a:highlight>
                            <a:srgbClr val="00FF00"/>
                          </a:highlight>
                        </a:rPr>
                        <a:t> ID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89648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Bank Ref. No.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  <a:highlight>
                            <a:srgbClr val="00FF00"/>
                          </a:highlight>
                        </a:rPr>
                        <a:t>No. Ref. Bank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5371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Interest Rate [OLD] 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  <a:highlight>
                            <a:srgbClr val="00FF00"/>
                          </a:highlight>
                        </a:rPr>
                        <a:t> Suku Bunga [LAMA] 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000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Interest Rate [NEW]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Suku</a:t>
                      </a:r>
                      <a:r>
                        <a:rPr lang="en-MY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 Bunga [BARU]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626116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4E25B6AC-6D54-DBEC-B43E-A952A9BFEF23}"/>
              </a:ext>
            </a:extLst>
          </p:cNvPr>
          <p:cNvSpPr/>
          <p:nvPr/>
        </p:nvSpPr>
        <p:spPr>
          <a:xfrm rot="10800000">
            <a:off x="3054467" y="3316384"/>
            <a:ext cx="573487" cy="357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546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258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Jiun Phang</dc:creator>
  <cp:lastModifiedBy>Jimmy Jiun Phang</cp:lastModifiedBy>
  <cp:revision>56</cp:revision>
  <dcterms:created xsi:type="dcterms:W3CDTF">2022-07-06T05:10:06Z</dcterms:created>
  <dcterms:modified xsi:type="dcterms:W3CDTF">2022-07-19T02:00:19Z</dcterms:modified>
</cp:coreProperties>
</file>