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842D-E65D-0553-79AA-DF0A9A5AA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94C62-D067-0A01-F569-F420D62CE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05CAB-ACA4-3111-D565-4DAAD554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E8C3-936D-E0B9-B594-6C37CCD0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63AA9-10D2-8F7A-8803-0739CCA3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05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5902-2E49-9365-2BE2-823D76F2B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9FFBC-1537-224A-FB56-545EFED4C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B0EA0-5DDF-2B9B-0229-8820BA86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B6C8-0CF2-B977-52DA-7B47EB3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F5990-A889-8DE0-B4D3-2EE4B580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419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FDC2E-95D8-E00C-992D-669BC8A5E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65D51-DB68-328D-C4CF-5029F409B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4BB41-1875-180C-FA7F-9066DD40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67D9-04C8-267A-BAB8-5E80F3ED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B5A11-F7F5-0142-B72D-44A15256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683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1217" y="48618"/>
            <a:ext cx="8355371" cy="428054"/>
          </a:xfrm>
          <a:prstGeom prst="rect">
            <a:avLst/>
          </a:prstGeom>
        </p:spPr>
        <p:txBody>
          <a:bodyPr/>
          <a:lstStyle>
            <a:lvl1pPr algn="just">
              <a:defRPr sz="135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" y="476672"/>
            <a:ext cx="12228923" cy="0"/>
          </a:xfrm>
          <a:prstGeom prst="line">
            <a:avLst/>
          </a:prstGeom>
          <a:ln>
            <a:solidFill>
              <a:srgbClr val="3394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4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6ED9-23AF-8348-1C73-8A56CA0B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1C8DB-2073-A2CB-0402-EB923C59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46247-BBE7-860C-EBB5-7A7BB1C8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4280-1F3D-E704-8073-F9FFD0B8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AD58E-659A-6FDF-9677-1D54C18BA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643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6B8E-0324-57BB-6E16-E16FE84B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6DA52-CA4D-CE97-19C9-5E52857C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BBCB-5FBF-A06F-F1F7-CBD028BE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EF22-49B8-5AA7-6FC1-9D30FFB7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97E9E-827B-D0E3-AF74-A9A8289C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339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224B-FA34-B3EF-055A-D6B1F9F6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81DC-3CB3-9340-2544-CDE4D3837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6B736-8310-6372-7252-4AF2C6E7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330DA-647D-968B-E6FA-B08B769C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C198B-A5D4-8A94-51A2-274FF39E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8858F-F2C7-A6B1-BECC-BE281E07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173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7B6E-73C7-3496-1027-ED5A592B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073EE-FD97-AD98-88D0-986CE62CA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F1DED-B11E-13A7-D60A-D545DE7BC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8C2EF-0207-8160-3D06-6B276DF52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C908B-6D27-4A3E-D69C-97FB8528D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C38834-BA96-EB25-F7B4-4869BE39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34D525-C244-F02C-528E-01E6738D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539E1-42A6-3A08-DB58-F18883C6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32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5C85-9DBD-91EE-A587-10B57A40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0B7DD-A467-395A-6DE1-EEE9E7FB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A69F0-B821-8111-2AEB-2480C038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10A79-C8A7-EAB1-F818-BBEB2822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32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F7AED-017E-D751-50E4-E9573577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B255F-4FA0-7FEB-9D6C-68FBBA07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644E4-77CF-4AEB-F442-73DB56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50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8FED3-3C0E-203E-9A3F-58D27BE0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8FE0-6A1B-0585-EE89-8379EBBF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9D903-6C04-D71A-8866-2EB595D8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E027-EE53-3BB4-BDDC-E22E4C37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327B1-B73D-65E5-6F12-799A8C11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1B0E4-ADF3-98FD-5DAA-E0618C1E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803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E78B-E06A-DDC3-8473-791C594E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0EF5D-C05E-9FD1-5E9F-589E73270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C3297-EA8B-0B34-E2C7-9780FFCCE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AAEAA-39CC-8D1C-811A-4F5BE7FB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65CE-EB02-F86C-EB42-51C6A27C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B1EB9-EA66-CDFD-A340-1F516622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884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3DA29-FDDD-6653-06EB-7347399B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0184D-51F1-D815-CEF4-17FE17EFA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C3F-180E-0F36-6DAA-F65F0F978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ACDA-8E08-449D-A23E-B746314440BD}" type="datetimeFigureOut">
              <a:rPr lang="en-MY" smtClean="0"/>
              <a:t>12/9/2022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0CD95-77DC-E797-E564-18E50ACBE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7B25-5D16-C817-CE30-AEF2FC194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7BE7C-3203-4898-AE2A-B9A4C311489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640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Account List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1529719" y="1075704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Access Side  Menu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EF45F3B-1FC1-4D24-8C24-1514AE9FB592}"/>
              </a:ext>
            </a:extLst>
          </p:cNvPr>
          <p:cNvSpPr txBox="1"/>
          <p:nvPr/>
        </p:nvSpPr>
        <p:spPr>
          <a:xfrm>
            <a:off x="851596" y="2949283"/>
            <a:ext cx="2257372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sz="1000" dirty="0"/>
              <a:t>Customer tap on</a:t>
            </a:r>
            <a:r>
              <a:rPr lang="en-US" altLang="zh-CN" sz="1000" dirty="0"/>
              <a:t>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5100A8B-5484-4B97-9FB0-2E050EBABB96}"/>
              </a:ext>
            </a:extLst>
          </p:cNvPr>
          <p:cNvCxnSpPr>
            <a:cxnSpLocks/>
            <a:stCxn id="72" idx="3"/>
            <a:endCxn id="32" idx="1"/>
          </p:cNvCxnSpPr>
          <p:nvPr/>
        </p:nvCxnSpPr>
        <p:spPr>
          <a:xfrm flipV="1">
            <a:off x="3374019" y="2707072"/>
            <a:ext cx="1456084" cy="111660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5D5C664-9B72-47D1-A317-780C87308D8E}"/>
              </a:ext>
            </a:extLst>
          </p:cNvPr>
          <p:cNvSpPr txBox="1"/>
          <p:nvPr/>
        </p:nvSpPr>
        <p:spPr>
          <a:xfrm>
            <a:off x="586544" y="3623625"/>
            <a:ext cx="2787475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MY" altLang="zh-CN" sz="1000" dirty="0"/>
              <a:t>FE request </a:t>
            </a:r>
            <a:r>
              <a:rPr lang="en-MY" altLang="zh-CN" sz="1000" b="1" dirty="0" err="1"/>
              <a:t>CustomerAccountList</a:t>
            </a:r>
            <a:r>
              <a:rPr lang="en-MY" sz="1000" dirty="0"/>
              <a:t> BE to get </a:t>
            </a:r>
            <a:r>
              <a:rPr lang="en-MY" sz="1000" b="1" dirty="0"/>
              <a:t>Account List</a:t>
            </a:r>
            <a:endParaRPr lang="en-US" sz="10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CDABA0-FF91-4F7F-9F1F-009AFB9D3F38}"/>
              </a:ext>
            </a:extLst>
          </p:cNvPr>
          <p:cNvCxnSpPr>
            <a:cxnSpLocks/>
            <a:stCxn id="19" idx="4"/>
            <a:endCxn id="18" idx="0"/>
          </p:cNvCxnSpPr>
          <p:nvPr/>
        </p:nvCxnSpPr>
        <p:spPr>
          <a:xfrm flipH="1">
            <a:off x="1980283" y="1914444"/>
            <a:ext cx="2729" cy="256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248041" y="2171226"/>
            <a:ext cx="346448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Account Management items by accessing </a:t>
            </a:r>
            <a:r>
              <a:rPr lang="en-US" altLang="zh-CN" sz="1000" dirty="0" err="1"/>
              <a:t>MenuID</a:t>
            </a:r>
            <a:r>
              <a:rPr lang="en-US" altLang="zh-CN" sz="1000" dirty="0"/>
              <a:t> </a:t>
            </a:r>
            <a:r>
              <a:rPr lang="en-US" altLang="zh-CN" sz="1000" b="1" dirty="0">
                <a:highlight>
                  <a:srgbClr val="FFFF00"/>
                </a:highlight>
              </a:rPr>
              <a:t>9503</a:t>
            </a:r>
            <a:r>
              <a:rPr lang="en-US" altLang="zh-CN" sz="1000" b="1" dirty="0"/>
              <a:t> </a:t>
            </a:r>
            <a:r>
              <a:rPr lang="en-US" altLang="zh-CN" sz="1000" dirty="0"/>
              <a:t>for </a:t>
            </a:r>
            <a:r>
              <a:rPr lang="en-US" altLang="zh-CN" sz="1000" b="1" dirty="0" err="1"/>
              <a:t>BancAssurance</a:t>
            </a:r>
            <a:r>
              <a:rPr lang="en-US" altLang="zh-CN" sz="1000" dirty="0"/>
              <a:t>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116" idx="0"/>
          </p:cNvCxnSpPr>
          <p:nvPr/>
        </p:nvCxnSpPr>
        <p:spPr>
          <a:xfrm flipH="1">
            <a:off x="1980282" y="2571336"/>
            <a:ext cx="1" cy="377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4E19DFF-4C51-4806-BBE2-3545EEBB78B4}"/>
              </a:ext>
            </a:extLst>
          </p:cNvPr>
          <p:cNvSpPr txBox="1"/>
          <p:nvPr/>
        </p:nvSpPr>
        <p:spPr>
          <a:xfrm>
            <a:off x="4830103" y="2199240"/>
            <a:ext cx="2257372" cy="101566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Customer Account List respectively for </a:t>
            </a:r>
            <a:r>
              <a:rPr lang="en-US" altLang="zh-CN" sz="1000" dirty="0" err="1"/>
              <a:t>BancAssurance</a:t>
            </a:r>
            <a:r>
              <a:rPr lang="en-US" altLang="zh-CN" sz="1000" dirty="0"/>
              <a:t> </a:t>
            </a:r>
            <a:r>
              <a:rPr lang="en-MY" altLang="zh-CN" sz="1000" dirty="0"/>
              <a:t>with WS </a:t>
            </a:r>
            <a:r>
              <a:rPr lang="en-MY" sz="1000" dirty="0"/>
              <a:t>with </a:t>
            </a:r>
            <a:r>
              <a:rPr lang="en-MY" sz="1000" b="1" dirty="0"/>
              <a:t>WS 6.7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/customer/account </a:t>
            </a:r>
          </a:p>
          <a:p>
            <a:r>
              <a:rPr lang="en-US" sz="1000" dirty="0" err="1">
                <a:highlight>
                  <a:srgbClr val="00FF00"/>
                </a:highlight>
              </a:rPr>
              <a:t>Prod_cd:BANCAS</a:t>
            </a:r>
            <a:endParaRPr lang="en-US" sz="1000" dirty="0">
              <a:highlight>
                <a:srgbClr val="00FF00"/>
              </a:highligh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EEF9B5-A9F8-45C4-BB66-ED8F00E51BA4}"/>
              </a:ext>
            </a:extLst>
          </p:cNvPr>
          <p:cNvSpPr txBox="1"/>
          <p:nvPr/>
        </p:nvSpPr>
        <p:spPr>
          <a:xfrm>
            <a:off x="9083032" y="2491360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to BE with respective Customer Account List to BE.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1ED48A-83D6-45F7-BDED-2D389686D294}"/>
              </a:ext>
            </a:extLst>
          </p:cNvPr>
          <p:cNvCxnSpPr>
            <a:cxnSpLocks/>
            <a:stCxn id="116" idx="2"/>
            <a:endCxn id="72" idx="0"/>
          </p:cNvCxnSpPr>
          <p:nvPr/>
        </p:nvCxnSpPr>
        <p:spPr>
          <a:xfrm>
            <a:off x="1980282" y="3195504"/>
            <a:ext cx="0" cy="428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 flipV="1">
            <a:off x="7087475" y="2691415"/>
            <a:ext cx="1995557" cy="1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71E9C59-1E4B-48E9-BBCD-C4BA6D73AF5E}"/>
              </a:ext>
            </a:extLst>
          </p:cNvPr>
          <p:cNvSpPr txBox="1"/>
          <p:nvPr/>
        </p:nvSpPr>
        <p:spPr>
          <a:xfrm>
            <a:off x="4830103" y="3773745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return customer Account List respectively to FE.</a:t>
            </a:r>
            <a:endParaRPr lang="en-US" sz="1000" dirty="0"/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5" idx="2"/>
            <a:endCxn id="49" idx="3"/>
          </p:cNvCxnSpPr>
          <p:nvPr/>
        </p:nvCxnSpPr>
        <p:spPr>
          <a:xfrm rot="5400000">
            <a:off x="8108432" y="1870514"/>
            <a:ext cx="1082330" cy="31242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C01D2B87-B831-4313-9DEF-216F6445DE2F}"/>
              </a:ext>
            </a:extLst>
          </p:cNvPr>
          <p:cNvCxnSpPr>
            <a:cxnSpLocks/>
            <a:stCxn id="49" idx="2"/>
          </p:cNvCxnSpPr>
          <p:nvPr/>
        </p:nvCxnSpPr>
        <p:spPr>
          <a:xfrm rot="5400000">
            <a:off x="4272494" y="3010328"/>
            <a:ext cx="522769" cy="28498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A02CDA3-05F5-48BA-B053-DF5B2E8EEA31}"/>
              </a:ext>
            </a:extLst>
          </p:cNvPr>
          <p:cNvSpPr txBox="1"/>
          <p:nvPr/>
        </p:nvSpPr>
        <p:spPr>
          <a:xfrm>
            <a:off x="851596" y="4501771"/>
            <a:ext cx="2257372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List respectively.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61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9025778" cy="428054"/>
          </a:xfrm>
        </p:spPr>
        <p:txBody>
          <a:bodyPr>
            <a:normAutofit/>
          </a:bodyPr>
          <a:lstStyle/>
          <a:p>
            <a:r>
              <a:rPr lang="en-GB" dirty="0"/>
              <a:t>Account Management: To view Customer Portfolio Data (Bancassurance)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01402"/>
              </p:ext>
            </p:extLst>
          </p:nvPr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10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for Customer Account: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786435"/>
            <a:ext cx="0" cy="629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530291"/>
            <a:ext cx="966188" cy="8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505769" y="1902096"/>
            <a:ext cx="759539" cy="24295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415718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the </a:t>
            </a:r>
            <a:r>
              <a:rPr lang="en-US" altLang="zh-CN" sz="1000" b="1" dirty="0"/>
              <a:t>customerPortfolioDatav2</a:t>
            </a:r>
            <a:r>
              <a:rPr lang="en-US" altLang="zh-CN" sz="1000" dirty="0"/>
              <a:t> from BE.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21235" y="2176348"/>
            <a:ext cx="3149530" cy="70788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the respective Customer Portfolio Data from Omni by calling </a:t>
            </a:r>
            <a:r>
              <a:rPr lang="en-US" altLang="zh-CN" sz="1000" b="1" dirty="0"/>
              <a:t>WS 6.10</a:t>
            </a:r>
            <a:endParaRPr lang="en-MY" sz="1800" b="1" i="0" u="none" strike="noStrike" baseline="0" dirty="0">
              <a:solidFill>
                <a:srgbClr val="000000"/>
              </a:solidFill>
            </a:endParaRPr>
          </a:p>
          <a:p>
            <a:r>
              <a:rPr lang="en-US" sz="1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api_endpoint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]/v2/</a:t>
            </a:r>
            <a:r>
              <a:rPr lang="en-US" sz="1000" b="0" i="0" u="none" strike="noStrike" baseline="0" dirty="0" err="1">
                <a:solidFill>
                  <a:srgbClr val="000000"/>
                </a:solidFill>
              </a:rPr>
              <a:t>acct_mgmt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/portfolio/view </a:t>
            </a:r>
          </a:p>
          <a:p>
            <a:r>
              <a:rPr lang="en-US" sz="1000" dirty="0" err="1">
                <a:solidFill>
                  <a:srgbClr val="000000"/>
                </a:solidFill>
                <a:highlight>
                  <a:srgbClr val="00FF00"/>
                </a:highlight>
              </a:rPr>
              <a:t>Prod_code</a:t>
            </a:r>
            <a:endParaRPr lang="en-US" sz="1000" b="0" i="0" u="none" strike="noStrike" baseline="0" dirty="0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33698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Data to BE</a:t>
            </a:r>
            <a:r>
              <a:rPr lang="zh-CN" altLang="en-US" sz="1000" dirty="0"/>
              <a:t>。</a:t>
            </a:r>
            <a:endParaRPr lang="en-US" altLang="zh-CN" sz="1000" dirty="0"/>
          </a:p>
          <a:p>
            <a:r>
              <a:rPr lang="en-US" sz="1000" b="1" dirty="0"/>
              <a:t>- Bancassurance 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70765" y="2530291"/>
            <a:ext cx="854780" cy="6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21236" y="3296583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Data respectively to FE </a:t>
            </a:r>
          </a:p>
          <a:p>
            <a:r>
              <a:rPr lang="en-US" sz="1000" b="1" dirty="0"/>
              <a:t>- Bancassurance Data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405517" y="3369093"/>
            <a:ext cx="3149530" cy="2560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Code validation for screen display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47" idx="2"/>
            <a:endCxn id="4" idx="0"/>
          </p:cNvCxnSpPr>
          <p:nvPr/>
        </p:nvCxnSpPr>
        <p:spPr>
          <a:xfrm>
            <a:off x="1980282" y="3625125"/>
            <a:ext cx="0" cy="41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mond 3">
            <a:extLst>
              <a:ext uri="{FF2B5EF4-FFF2-40B4-BE49-F238E27FC236}">
                <a16:creationId xmlns:a16="http://schemas.microsoft.com/office/drawing/2014/main" id="{59C15DC3-2A38-AFD2-7F1C-8CC5C81DF3A6}"/>
              </a:ext>
            </a:extLst>
          </p:cNvPr>
          <p:cNvSpPr/>
          <p:nvPr/>
        </p:nvSpPr>
        <p:spPr>
          <a:xfrm>
            <a:off x="1797402" y="4039934"/>
            <a:ext cx="365760" cy="28346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77955-148A-C795-0F99-D43C6A33BB4B}"/>
              </a:ext>
            </a:extLst>
          </p:cNvPr>
          <p:cNvSpPr txBox="1"/>
          <p:nvPr/>
        </p:nvSpPr>
        <p:spPr>
          <a:xfrm>
            <a:off x="635712" y="4024673"/>
            <a:ext cx="1136978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“00000”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49CD3035-12C4-AEF7-485A-536F5C0D6319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rot="10800000" flipV="1">
            <a:off x="3555048" y="3496637"/>
            <a:ext cx="966189" cy="4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17D58D-2830-0E49-4BE5-6688FFC4375D}"/>
              </a:ext>
            </a:extLst>
          </p:cNvPr>
          <p:cNvSpPr txBox="1"/>
          <p:nvPr/>
        </p:nvSpPr>
        <p:spPr>
          <a:xfrm>
            <a:off x="2278660" y="4051569"/>
            <a:ext cx="1154978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Response “O0115”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856DA1E8-835B-BBDA-AECB-780282A5D212}"/>
              </a:ext>
            </a:extLst>
          </p:cNvPr>
          <p:cNvCxnSpPr>
            <a:cxnSpLocks/>
            <a:stCxn id="4" idx="1"/>
            <a:endCxn id="27" idx="1"/>
          </p:cNvCxnSpPr>
          <p:nvPr/>
        </p:nvCxnSpPr>
        <p:spPr>
          <a:xfrm rot="10800000" flipV="1">
            <a:off x="405518" y="4181665"/>
            <a:ext cx="1391885" cy="524535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65F30E2-B22D-79D2-D608-D9FB56A3C4A2}"/>
              </a:ext>
            </a:extLst>
          </p:cNvPr>
          <p:cNvSpPr txBox="1"/>
          <p:nvPr/>
        </p:nvSpPr>
        <p:spPr>
          <a:xfrm>
            <a:off x="405517" y="4506146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customer account information respectively based on BE response </a:t>
            </a:r>
            <a:endParaRPr lang="en-US" sz="1000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F055078-0D11-1FDE-3305-24A8E690F18B}"/>
              </a:ext>
            </a:extLst>
          </p:cNvPr>
          <p:cNvCxnSpPr>
            <a:cxnSpLocks/>
            <a:stCxn id="4" idx="3"/>
            <a:endCxn id="15" idx="3"/>
          </p:cNvCxnSpPr>
          <p:nvPr/>
        </p:nvCxnSpPr>
        <p:spPr>
          <a:xfrm>
            <a:off x="2163162" y="4181666"/>
            <a:ext cx="1391885" cy="1145092"/>
          </a:xfrm>
          <a:prstGeom prst="bentConnector3">
            <a:avLst>
              <a:gd name="adj1" fmla="val 1164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9C8B1F2-577F-4304-4C48-5ECEFB7E96C3}"/>
              </a:ext>
            </a:extLst>
          </p:cNvPr>
          <p:cNvSpPr txBox="1"/>
          <p:nvPr/>
        </p:nvSpPr>
        <p:spPr>
          <a:xfrm>
            <a:off x="405517" y="5203647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Bancassurance Unavailable screen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3746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59251"/>
            <a:ext cx="8355371" cy="428054"/>
          </a:xfrm>
        </p:spPr>
        <p:txBody>
          <a:bodyPr/>
          <a:lstStyle/>
          <a:p>
            <a:r>
              <a:rPr lang="en-GB" dirty="0"/>
              <a:t>Account Management: Customer Portfolio Download ( Bancassurance ) – Deployment on 2022.09.09</a:t>
            </a:r>
            <a:endParaRPr lang="en-US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219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19EA42-06C2-4268-AD42-995AD5225DF1}"/>
              </a:ext>
            </a:extLst>
          </p:cNvPr>
          <p:cNvSpPr txBox="1"/>
          <p:nvPr/>
        </p:nvSpPr>
        <p:spPr>
          <a:xfrm>
            <a:off x="405517" y="1540214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Customer tap on PDF download button for 5. </a:t>
            </a:r>
            <a:r>
              <a:rPr lang="en-US" altLang="zh-CN" sz="1000" dirty="0" err="1"/>
              <a:t>BancAssurance</a:t>
            </a:r>
            <a:endParaRPr lang="en-US" altLang="zh-CN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26CB9B-C5B8-4B12-83AC-ABFAFEEA3294}"/>
              </a:ext>
            </a:extLst>
          </p:cNvPr>
          <p:cNvCxnSpPr>
            <a:cxnSpLocks/>
            <a:stCxn id="18" idx="2"/>
            <a:endCxn id="22" idx="0"/>
          </p:cNvCxnSpPr>
          <p:nvPr/>
        </p:nvCxnSpPr>
        <p:spPr>
          <a:xfrm>
            <a:off x="1980282" y="1940324"/>
            <a:ext cx="0" cy="38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BBF18C-21D2-4DE0-9269-A3C867B3BC4E}"/>
              </a:ext>
            </a:extLst>
          </p:cNvPr>
          <p:cNvCxnSpPr>
            <a:cxnSpLocks/>
            <a:stCxn id="22" idx="3"/>
            <a:endCxn id="29" idx="1"/>
          </p:cNvCxnSpPr>
          <p:nvPr/>
        </p:nvCxnSpPr>
        <p:spPr>
          <a:xfrm flipV="1">
            <a:off x="3555047" y="2446332"/>
            <a:ext cx="957328" cy="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AAB8F495-7B75-494B-B8AD-10D894391C51}"/>
              </a:ext>
            </a:extLst>
          </p:cNvPr>
          <p:cNvCxnSpPr>
            <a:cxnSpLocks/>
            <a:stCxn id="34" idx="2"/>
            <a:endCxn id="38" idx="3"/>
          </p:cNvCxnSpPr>
          <p:nvPr/>
        </p:nvCxnSpPr>
        <p:spPr>
          <a:xfrm rot="5400000">
            <a:off x="8450824" y="1944418"/>
            <a:ext cx="860568" cy="24384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2F27957-739F-45EF-A16F-D3D4D7694BB1}"/>
              </a:ext>
            </a:extLst>
          </p:cNvPr>
          <p:cNvSpPr txBox="1"/>
          <p:nvPr/>
        </p:nvSpPr>
        <p:spPr>
          <a:xfrm>
            <a:off x="405517" y="2323504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FE request to retrieve </a:t>
            </a:r>
            <a:r>
              <a:rPr lang="en-US" altLang="zh-CN" sz="1000" b="1" dirty="0"/>
              <a:t>WS </a:t>
            </a:r>
            <a:r>
              <a:rPr lang="en-US" altLang="zh-CN" sz="1000" b="1" dirty="0" err="1"/>
              <a:t>CustomerPortfolioDownload</a:t>
            </a:r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AEBB3-39CD-4681-9BE8-4775A20DE7CE}"/>
              </a:ext>
            </a:extLst>
          </p:cNvPr>
          <p:cNvSpPr txBox="1"/>
          <p:nvPr/>
        </p:nvSpPr>
        <p:spPr>
          <a:xfrm>
            <a:off x="4512375" y="2085144"/>
            <a:ext cx="3149530" cy="72237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request to retrieve Customer Portfolio &amp; (SPT) Statement for respective Customer Portfolio Data from Omni by calling </a:t>
            </a:r>
            <a:r>
              <a:rPr lang="en-US" altLang="zh-CN" sz="1000" b="1" dirty="0" err="1"/>
              <a:t>ws</a:t>
            </a:r>
            <a:r>
              <a:rPr lang="en-US" altLang="zh-CN" sz="1000" dirty="0"/>
              <a:t> </a:t>
            </a:r>
            <a:r>
              <a:rPr lang="en-US" altLang="zh-CN" sz="1000" b="1" dirty="0"/>
              <a:t>6.8</a:t>
            </a:r>
          </a:p>
          <a:p>
            <a:r>
              <a:rPr lang="en-US" altLang="zh-CN" sz="1000" dirty="0"/>
              <a:t>WS </a:t>
            </a:r>
            <a:r>
              <a:rPr lang="en-US" sz="1000" dirty="0"/>
              <a:t>URL: [</a:t>
            </a:r>
            <a:r>
              <a:rPr lang="en-US" sz="1000" dirty="0" err="1"/>
              <a:t>api_endpoint</a:t>
            </a:r>
            <a:r>
              <a:rPr lang="en-US" sz="1000" dirty="0"/>
              <a:t>]/</a:t>
            </a:r>
            <a:r>
              <a:rPr lang="en-US" sz="1000" dirty="0" err="1"/>
              <a:t>acct_mgmt</a:t>
            </a:r>
            <a:r>
              <a:rPr lang="en-US" sz="1000" dirty="0"/>
              <a:t>/portfolio/download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C8891-4BA8-42DD-A179-F484CFBDB43F}"/>
              </a:ext>
            </a:extLst>
          </p:cNvPr>
          <p:cNvSpPr txBox="1"/>
          <p:nvPr/>
        </p:nvSpPr>
        <p:spPr>
          <a:xfrm>
            <a:off x="8525545" y="2166408"/>
            <a:ext cx="3149530" cy="56692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respective Customer Portfolio Statement and return to BE.</a:t>
            </a:r>
          </a:p>
          <a:p>
            <a:endParaRPr lang="en-US" sz="10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404144-A101-450E-BE80-EA891B61B213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7661905" y="2446332"/>
            <a:ext cx="863640" cy="3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FA84E9-1668-43AC-AADE-8D0EA47CAA39}"/>
              </a:ext>
            </a:extLst>
          </p:cNvPr>
          <p:cNvSpPr txBox="1"/>
          <p:nvPr/>
        </p:nvSpPr>
        <p:spPr>
          <a:xfrm>
            <a:off x="4512375" y="3393849"/>
            <a:ext cx="3149530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Customer Portfolio in </a:t>
            </a:r>
            <a:r>
              <a:rPr lang="en-US" altLang="zh-CN" sz="1000" dirty="0" err="1"/>
              <a:t>documentFile</a:t>
            </a:r>
            <a:r>
              <a:rPr lang="en-US" altLang="zh-CN" sz="1000" dirty="0"/>
              <a:t> Data &amp; return to FE.</a:t>
            </a:r>
            <a:endParaRPr 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8AEB05-F2B9-42FA-9FCB-E02CE7B29EB2}"/>
              </a:ext>
            </a:extLst>
          </p:cNvPr>
          <p:cNvSpPr txBox="1"/>
          <p:nvPr/>
        </p:nvSpPr>
        <p:spPr>
          <a:xfrm>
            <a:off x="396657" y="3467991"/>
            <a:ext cx="3149530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Downloaded Customer Portfolio as BAU.</a:t>
            </a:r>
            <a:endParaRPr lang="en-US" sz="1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2AE26E-7F99-49EE-8DC5-D72A2B3FB8A0}"/>
              </a:ext>
            </a:extLst>
          </p:cNvPr>
          <p:cNvCxnSpPr>
            <a:cxnSpLocks/>
            <a:stCxn id="38" idx="1"/>
            <a:endCxn id="47" idx="3"/>
          </p:cNvCxnSpPr>
          <p:nvPr/>
        </p:nvCxnSpPr>
        <p:spPr>
          <a:xfrm flipH="1" flipV="1">
            <a:off x="3546187" y="3591102"/>
            <a:ext cx="966188" cy="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3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409" y="1454253"/>
            <a:ext cx="2514286" cy="45142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C40CC3-AD90-BD4F-A099-66A168E7A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306" y="963776"/>
            <a:ext cx="2514286" cy="540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D1E926-7E04-94BF-C1C4-798F9FA43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619" y="1406634"/>
            <a:ext cx="2552381" cy="4609524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7AB4D0-31A8-8E9E-0585-3C390E12F66C}"/>
              </a:ext>
            </a:extLst>
          </p:cNvPr>
          <p:cNvSpPr/>
          <p:nvPr/>
        </p:nvSpPr>
        <p:spPr>
          <a:xfrm>
            <a:off x="2643543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A0626E1-0008-A22F-146F-49C8944497C9}"/>
              </a:ext>
            </a:extLst>
          </p:cNvPr>
          <p:cNvSpPr/>
          <p:nvPr/>
        </p:nvSpPr>
        <p:spPr>
          <a:xfrm>
            <a:off x="5920589" y="2971800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C458406-644B-A7B0-559C-6BCB20AEADF0}"/>
              </a:ext>
            </a:extLst>
          </p:cNvPr>
          <p:cNvSpPr/>
          <p:nvPr/>
        </p:nvSpPr>
        <p:spPr>
          <a:xfrm>
            <a:off x="9097603" y="2963812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EDFCC7-9321-EE5B-A059-67230544A51C}"/>
              </a:ext>
            </a:extLst>
          </p:cNvPr>
          <p:cNvGrpSpPr/>
          <p:nvPr/>
        </p:nvGrpSpPr>
        <p:grpSpPr>
          <a:xfrm>
            <a:off x="0" y="897109"/>
            <a:ext cx="3157058" cy="5533333"/>
            <a:chOff x="0" y="897109"/>
            <a:chExt cx="3157058" cy="553333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F1B9882-E402-068F-A0FD-5E23A0C20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897109"/>
              <a:ext cx="2523809" cy="553333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CA9B300-1D3D-8B7A-F32D-62B7F8047003}"/>
                </a:ext>
              </a:extLst>
            </p:cNvPr>
            <p:cNvSpPr/>
            <p:nvPr/>
          </p:nvSpPr>
          <p:spPr>
            <a:xfrm>
              <a:off x="1895153" y="5906210"/>
              <a:ext cx="1261905" cy="4275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FF00"/>
                  </a:solidFill>
                </a:rPr>
                <a:t>Menu ID 9503</a:t>
              </a:r>
              <a:endParaRPr lang="en-MY" sz="14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B4ED1D98-3AF3-0D06-049F-D0326A087EDB}"/>
                </a:ext>
              </a:extLst>
            </p:cNvPr>
            <p:cNvCxnSpPr>
              <a:cxnSpLocks/>
              <a:stCxn id="15" idx="0"/>
              <a:endCxn id="20" idx="2"/>
            </p:cNvCxnSpPr>
            <p:nvPr/>
          </p:nvCxnSpPr>
          <p:spPr>
            <a:xfrm rot="16200000" flipV="1">
              <a:off x="1224500" y="4604604"/>
              <a:ext cx="873647" cy="172956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B4D12EF-600D-8CC6-E03F-A08F431AD279}"/>
                </a:ext>
              </a:extLst>
            </p:cNvPr>
            <p:cNvSpPr/>
            <p:nvPr/>
          </p:nvSpPr>
          <p:spPr>
            <a:xfrm>
              <a:off x="404768" y="4833104"/>
              <a:ext cx="783543" cy="1994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200" dirty="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412C5792-E835-201F-09CC-911E0B7DC898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87F28C-5640-83D6-75AB-96AAF588A504}"/>
              </a:ext>
            </a:extLst>
          </p:cNvPr>
          <p:cNvSpPr txBox="1"/>
          <p:nvPr/>
        </p:nvSpPr>
        <p:spPr>
          <a:xfrm>
            <a:off x="34692" y="534741"/>
            <a:ext cx="23212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altLang="zh-CN" sz="1400" dirty="0">
                <a:solidFill>
                  <a:srgbClr val="00B050"/>
                </a:solidFill>
              </a:rPr>
              <a:t>FE call - </a:t>
            </a:r>
            <a:r>
              <a:rPr lang="en-MY" altLang="zh-CN" sz="1400" dirty="0" err="1">
                <a:solidFill>
                  <a:srgbClr val="00B050"/>
                </a:solidFill>
              </a:rPr>
              <a:t>CustomerAccountList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2F443EE1-F74C-298A-8450-CA6CA951BD30}"/>
              </a:ext>
            </a:extLst>
          </p:cNvPr>
          <p:cNvCxnSpPr>
            <a:cxnSpLocks/>
            <a:stCxn id="28" idx="3"/>
            <a:endCxn id="20" idx="0"/>
          </p:cNvCxnSpPr>
          <p:nvPr/>
        </p:nvCxnSpPr>
        <p:spPr>
          <a:xfrm flipH="1">
            <a:off x="796540" y="688630"/>
            <a:ext cx="1559403" cy="4144474"/>
          </a:xfrm>
          <a:prstGeom prst="bentConnector4">
            <a:avLst>
              <a:gd name="adj1" fmla="val -14659"/>
              <a:gd name="adj2" fmla="val 51857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59A6224-728D-C029-1B2A-210D09B14734}"/>
              </a:ext>
            </a:extLst>
          </p:cNvPr>
          <p:cNvSpPr txBox="1"/>
          <p:nvPr/>
        </p:nvSpPr>
        <p:spPr>
          <a:xfrm>
            <a:off x="3255041" y="1097890"/>
            <a:ext cx="25813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customerPortfolioDatav2</a:t>
            </a:r>
            <a:endParaRPr lang="en-MY" sz="1400" dirty="0">
              <a:solidFill>
                <a:srgbClr val="00B050"/>
              </a:solidFill>
            </a:endParaRP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FC83586-FB69-A26F-33D9-FA4E0715C240}"/>
              </a:ext>
            </a:extLst>
          </p:cNvPr>
          <p:cNvCxnSpPr>
            <a:cxnSpLocks/>
            <a:stCxn id="33" idx="3"/>
            <a:endCxn id="7" idx="3"/>
          </p:cNvCxnSpPr>
          <p:nvPr/>
        </p:nvCxnSpPr>
        <p:spPr>
          <a:xfrm flipH="1">
            <a:off x="5709695" y="1251779"/>
            <a:ext cx="126667" cy="2459617"/>
          </a:xfrm>
          <a:prstGeom prst="bentConnector3">
            <a:avLst>
              <a:gd name="adj1" fmla="val -18047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3DDBF9F0-ABE7-6C33-8E05-24B7EFDBC2FD}"/>
              </a:ext>
            </a:extLst>
          </p:cNvPr>
          <p:cNvCxnSpPr>
            <a:cxnSpLocks/>
            <a:stCxn id="43" idx="2"/>
          </p:cNvCxnSpPr>
          <p:nvPr/>
        </p:nvCxnSpPr>
        <p:spPr>
          <a:xfrm rot="16200000" flipH="1">
            <a:off x="9579917" y="2462425"/>
            <a:ext cx="3384405" cy="884172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2D7E9AA6-7C69-7F85-A260-7AC1172CD52E}"/>
              </a:ext>
            </a:extLst>
          </p:cNvPr>
          <p:cNvSpPr/>
          <p:nvPr/>
        </p:nvSpPr>
        <p:spPr>
          <a:xfrm>
            <a:off x="8530771" y="1153267"/>
            <a:ext cx="486518" cy="2413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7809F5B-527D-F383-68A8-E9EBC61FD31C}"/>
              </a:ext>
            </a:extLst>
          </p:cNvPr>
          <p:cNvSpPr txBox="1"/>
          <p:nvPr/>
        </p:nvSpPr>
        <p:spPr>
          <a:xfrm>
            <a:off x="9338225" y="904532"/>
            <a:ext cx="29836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FE call: </a:t>
            </a:r>
            <a:r>
              <a:rPr lang="en-US" altLang="zh-CN" sz="1400" dirty="0" err="1">
                <a:solidFill>
                  <a:srgbClr val="00B050"/>
                </a:solidFill>
              </a:rPr>
              <a:t>CustomerPortfolioDownload</a:t>
            </a:r>
            <a:endParaRPr lang="en-MY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0C4A1A-2B31-0C99-8563-0EE5EAA0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0139"/>
            <a:ext cx="2514286" cy="45142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A277753-D939-0AE6-70C1-63D0D5E23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804" y="1110616"/>
            <a:ext cx="2771429" cy="49333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B494B1-3F88-B85A-A944-519629C0C742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006C890-3F67-06A7-0E07-176807029625}"/>
              </a:ext>
            </a:extLst>
          </p:cNvPr>
          <p:cNvSpPr/>
          <p:nvPr/>
        </p:nvSpPr>
        <p:spPr>
          <a:xfrm>
            <a:off x="3079192" y="2984157"/>
            <a:ext cx="460706" cy="33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8FD0D-1548-FED2-219A-429A2BC468F9}"/>
              </a:ext>
            </a:extLst>
          </p:cNvPr>
          <p:cNvSpPr txBox="1"/>
          <p:nvPr/>
        </p:nvSpPr>
        <p:spPr>
          <a:xfrm>
            <a:off x="-32957" y="1012362"/>
            <a:ext cx="295501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400" dirty="0">
                <a:solidFill>
                  <a:srgbClr val="00B050"/>
                </a:solidFill>
              </a:rPr>
              <a:t>Fe validates if BE return omni.O0115</a:t>
            </a:r>
          </a:p>
        </p:txBody>
      </p:sp>
    </p:spTree>
    <p:extLst>
      <p:ext uri="{BB962C8B-B14F-4D97-AF65-F5344CB8AC3E}">
        <p14:creationId xmlns:p14="http://schemas.microsoft.com/office/powerpoint/2010/main" val="147408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0F34EE1-5E8B-7861-D43F-B8101E563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" y="807489"/>
            <a:ext cx="3346516" cy="60085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89" y="41995"/>
            <a:ext cx="3492014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933AE-CBD8-77B9-AE39-0EB1F25C210F}"/>
              </a:ext>
            </a:extLst>
          </p:cNvPr>
          <p:cNvSpPr txBox="1"/>
          <p:nvPr/>
        </p:nvSpPr>
        <p:spPr>
          <a:xfrm>
            <a:off x="5171998" y="3171047"/>
            <a:ext cx="1848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customerNumber</a:t>
            </a:r>
            <a:endParaRPr lang="en-MY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0682FE-D0F0-82A1-DFE4-2E4E608EC350}"/>
              </a:ext>
            </a:extLst>
          </p:cNvPr>
          <p:cNvSpPr txBox="1"/>
          <p:nvPr/>
        </p:nvSpPr>
        <p:spPr>
          <a:xfrm>
            <a:off x="3848462" y="2801715"/>
            <a:ext cx="1618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 err="1"/>
              <a:t>customerName</a:t>
            </a:r>
            <a:endParaRPr lang="en-MY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0DD91D-AB7D-3D0E-0E4F-59F2CAEA863A}"/>
              </a:ext>
            </a:extLst>
          </p:cNvPr>
          <p:cNvCxnSpPr>
            <a:cxnSpLocks/>
            <a:stCxn id="9" idx="1"/>
            <a:endCxn id="15" idx="3"/>
          </p:cNvCxnSpPr>
          <p:nvPr/>
        </p:nvCxnSpPr>
        <p:spPr>
          <a:xfrm rot="10800000" flipV="1">
            <a:off x="1602390" y="3355713"/>
            <a:ext cx="3569608" cy="31329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F277052-6990-D54B-B5DF-D1C17E6E686E}"/>
              </a:ext>
            </a:extLst>
          </p:cNvPr>
          <p:cNvSpPr/>
          <p:nvPr/>
        </p:nvSpPr>
        <p:spPr>
          <a:xfrm>
            <a:off x="71368" y="3421829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CE711B-E11E-6231-609D-FA98154B988A}"/>
              </a:ext>
            </a:extLst>
          </p:cNvPr>
          <p:cNvSpPr/>
          <p:nvPr/>
        </p:nvSpPr>
        <p:spPr>
          <a:xfrm>
            <a:off x="75484" y="3586586"/>
            <a:ext cx="152690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6182F50-65EF-9559-2706-02E9F87C3FB8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 flipV="1">
            <a:off x="1598274" y="2986380"/>
            <a:ext cx="2250188" cy="517869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7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215446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9353" y="11531"/>
            <a:ext cx="3492014" cy="24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- Mapping</a:t>
            </a:r>
            <a:endParaRPr lang="en-MY" sz="16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55C94E-29BF-9D2E-BF1C-6B841B749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4000"/>
            <a:ext cx="3042287" cy="6534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7F56FD-43D5-A953-E047-00BEFEB9EFF2}"/>
              </a:ext>
            </a:extLst>
          </p:cNvPr>
          <p:cNvSpPr/>
          <p:nvPr/>
        </p:nvSpPr>
        <p:spPr>
          <a:xfrm>
            <a:off x="6011928" y="75688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AB7A5AC4-C5A2-9281-03EF-0A00B7A97D40}"/>
              </a:ext>
            </a:extLst>
          </p:cNvPr>
          <p:cNvCxnSpPr>
            <a:cxnSpLocks/>
            <a:stCxn id="3" idx="1"/>
            <a:endCxn id="8" idx="3"/>
          </p:cNvCxnSpPr>
          <p:nvPr/>
        </p:nvCxnSpPr>
        <p:spPr>
          <a:xfrm rot="10800000" flipV="1">
            <a:off x="2880694" y="839309"/>
            <a:ext cx="3131234" cy="1944584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8DCA3A1-55AD-CB78-40A1-7A26DE312AD0}"/>
              </a:ext>
            </a:extLst>
          </p:cNvPr>
          <p:cNvSpPr/>
          <p:nvPr/>
        </p:nvSpPr>
        <p:spPr>
          <a:xfrm>
            <a:off x="1913869" y="2701018"/>
            <a:ext cx="966825" cy="16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ED367A-55C4-F4DA-18A4-35396A69527C}"/>
              </a:ext>
            </a:extLst>
          </p:cNvPr>
          <p:cNvSpPr/>
          <p:nvPr/>
        </p:nvSpPr>
        <p:spPr>
          <a:xfrm>
            <a:off x="6005952" y="26057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0758DE-41BF-7E58-D43E-E5934F5C9B99}"/>
              </a:ext>
            </a:extLst>
          </p:cNvPr>
          <p:cNvSpPr/>
          <p:nvPr/>
        </p:nvSpPr>
        <p:spPr>
          <a:xfrm>
            <a:off x="1932607" y="296260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73A0C3-5027-8DA0-EE08-63871DD9DAE9}"/>
              </a:ext>
            </a:extLst>
          </p:cNvPr>
          <p:cNvSpPr/>
          <p:nvPr/>
        </p:nvSpPr>
        <p:spPr>
          <a:xfrm>
            <a:off x="6003138" y="3404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EFA307-2D2A-B046-610B-5CC3BA98CC17}"/>
              </a:ext>
            </a:extLst>
          </p:cNvPr>
          <p:cNvSpPr/>
          <p:nvPr/>
        </p:nvSpPr>
        <p:spPr>
          <a:xfrm>
            <a:off x="1913869" y="3223286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A4D0CE0-803B-E412-388F-98A89E03E53E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rot="10800000" flipV="1">
            <a:off x="2880694" y="2688207"/>
            <a:ext cx="3125258" cy="356820"/>
          </a:xfrm>
          <a:prstGeom prst="bentConnector3">
            <a:avLst>
              <a:gd name="adj1" fmla="val 17183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A2F8900-2414-DFA4-1995-A7CCB7C1F1A1}"/>
              </a:ext>
            </a:extLst>
          </p:cNvPr>
          <p:cNvCxnSpPr>
            <a:cxnSpLocks/>
          </p:cNvCxnSpPr>
          <p:nvPr/>
        </p:nvCxnSpPr>
        <p:spPr>
          <a:xfrm rot="10800000">
            <a:off x="2861956" y="3301394"/>
            <a:ext cx="3141182" cy="181000"/>
          </a:xfrm>
          <a:prstGeom prst="bentConnector3">
            <a:avLst>
              <a:gd name="adj1" fmla="val 3819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03B07D0-E3F4-2CE6-40A7-1A95F6B762EA}"/>
              </a:ext>
            </a:extLst>
          </p:cNvPr>
          <p:cNvSpPr/>
          <p:nvPr/>
        </p:nvSpPr>
        <p:spPr>
          <a:xfrm>
            <a:off x="1913868" y="3471608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B205AC5-C68C-0D7E-DA9A-0A7C16323E76}"/>
              </a:ext>
            </a:extLst>
          </p:cNvPr>
          <p:cNvSpPr/>
          <p:nvPr/>
        </p:nvSpPr>
        <p:spPr>
          <a:xfrm>
            <a:off x="5994897" y="3136552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522E8DD-9EE2-8770-F5B8-FE4989F3F982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2861955" y="3218973"/>
            <a:ext cx="3132942" cy="335056"/>
          </a:xfrm>
          <a:prstGeom prst="bentConnector3">
            <a:avLst>
              <a:gd name="adj1" fmla="val 59466"/>
            </a:avLst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47301A2-9996-7609-4093-E4546C743459}"/>
              </a:ext>
            </a:extLst>
          </p:cNvPr>
          <p:cNvSpPr/>
          <p:nvPr/>
        </p:nvSpPr>
        <p:spPr>
          <a:xfrm>
            <a:off x="1867106" y="3732288"/>
            <a:ext cx="996449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A916DE-3838-ACC6-69BA-1FA11FC4BE9D}"/>
              </a:ext>
            </a:extLst>
          </p:cNvPr>
          <p:cNvSpPr/>
          <p:nvPr/>
        </p:nvSpPr>
        <p:spPr>
          <a:xfrm>
            <a:off x="6008807" y="2104714"/>
            <a:ext cx="1147186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8365DD0-8005-AB7B-5887-13BE50CB8ED6}"/>
              </a:ext>
            </a:extLst>
          </p:cNvPr>
          <p:cNvCxnSpPr>
            <a:cxnSpLocks/>
            <a:stCxn id="30" idx="1"/>
            <a:endCxn id="29" idx="3"/>
          </p:cNvCxnSpPr>
          <p:nvPr/>
        </p:nvCxnSpPr>
        <p:spPr>
          <a:xfrm rot="10800000" flipV="1">
            <a:off x="2863555" y="2187135"/>
            <a:ext cx="3145252" cy="1627574"/>
          </a:xfrm>
          <a:prstGeom prst="bentConnector3">
            <a:avLst>
              <a:gd name="adj1" fmla="val 2485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084AFF3-EADE-6A62-5770-9EB4A02E3C24}"/>
              </a:ext>
            </a:extLst>
          </p:cNvPr>
          <p:cNvSpPr/>
          <p:nvPr/>
        </p:nvSpPr>
        <p:spPr>
          <a:xfrm>
            <a:off x="1116604" y="2281913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CC73E9-AD53-8C61-A9F3-DDA3BF6BE542}"/>
              </a:ext>
            </a:extLst>
          </p:cNvPr>
          <p:cNvSpPr/>
          <p:nvPr/>
        </p:nvSpPr>
        <p:spPr>
          <a:xfrm>
            <a:off x="240792" y="2087560"/>
            <a:ext cx="5886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59E7DCF1-CE0B-578A-0ECA-A6A3D0640F08}"/>
              </a:ext>
            </a:extLst>
          </p:cNvPr>
          <p:cNvCxnSpPr>
            <a:cxnSpLocks/>
            <a:stCxn id="20" idx="1"/>
            <a:endCxn id="10" idx="3"/>
          </p:cNvCxnSpPr>
          <p:nvPr/>
        </p:nvCxnSpPr>
        <p:spPr>
          <a:xfrm rot="10800000" flipV="1">
            <a:off x="829479" y="1405581"/>
            <a:ext cx="5200182" cy="764399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F61E3FB-F9B0-DD5C-2295-DDFAF72892A7}"/>
              </a:ext>
            </a:extLst>
          </p:cNvPr>
          <p:cNvSpPr/>
          <p:nvPr/>
        </p:nvSpPr>
        <p:spPr>
          <a:xfrm>
            <a:off x="2881071" y="1719974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E593A5-28C3-D9CB-280D-7BA8F1AFC681}"/>
              </a:ext>
            </a:extLst>
          </p:cNvPr>
          <p:cNvSpPr/>
          <p:nvPr/>
        </p:nvSpPr>
        <p:spPr>
          <a:xfrm>
            <a:off x="6029661" y="1323161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F4EB2499-9A55-413B-7614-659779E48EFE}"/>
              </a:ext>
            </a:extLst>
          </p:cNvPr>
          <p:cNvCxnSpPr>
            <a:cxnSpLocks/>
            <a:stCxn id="27" idx="1"/>
            <a:endCxn id="9" idx="3"/>
          </p:cNvCxnSpPr>
          <p:nvPr/>
        </p:nvCxnSpPr>
        <p:spPr>
          <a:xfrm rot="10800000" flipV="1">
            <a:off x="2064692" y="1656646"/>
            <a:ext cx="3969517" cy="707688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97F6B00-B9D1-7F81-5E3B-64B4C310BC6D}"/>
              </a:ext>
            </a:extLst>
          </p:cNvPr>
          <p:cNvSpPr/>
          <p:nvPr/>
        </p:nvSpPr>
        <p:spPr>
          <a:xfrm>
            <a:off x="6034208" y="1574225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EAD4D57-48CD-48E4-94A6-93FA2ADE08CA}"/>
              </a:ext>
            </a:extLst>
          </p:cNvPr>
          <p:cNvCxnSpPr>
            <a:cxnSpLocks/>
            <a:stCxn id="40" idx="1"/>
            <a:endCxn id="25" idx="3"/>
          </p:cNvCxnSpPr>
          <p:nvPr/>
        </p:nvCxnSpPr>
        <p:spPr>
          <a:xfrm rot="10800000">
            <a:off x="6944795" y="1125495"/>
            <a:ext cx="2598895" cy="4298488"/>
          </a:xfrm>
          <a:prstGeom prst="bentConnector3">
            <a:avLst>
              <a:gd name="adj1" fmla="val 50000"/>
            </a:avLst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B7024D5A-F06E-E65E-327A-07B669111151}"/>
              </a:ext>
            </a:extLst>
          </p:cNvPr>
          <p:cNvSpPr/>
          <p:nvPr/>
        </p:nvSpPr>
        <p:spPr>
          <a:xfrm>
            <a:off x="6166170" y="5873346"/>
            <a:ext cx="2623602" cy="769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2022.09.07</a:t>
            </a:r>
          </a:p>
          <a:p>
            <a:r>
              <a:rPr lang="en-US" sz="1600" dirty="0">
                <a:solidFill>
                  <a:schemeClr val="tx1"/>
                </a:solidFill>
              </a:rPr>
              <a:t>No need to map </a:t>
            </a:r>
            <a:r>
              <a:rPr lang="en-US" sz="1600" dirty="0" err="1">
                <a:solidFill>
                  <a:schemeClr val="tx1"/>
                </a:solidFill>
              </a:rPr>
              <a:t>product_code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Please take out Home Part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52DF9820-CDD3-B67B-C440-A707F511517E}"/>
              </a:ext>
            </a:extLst>
          </p:cNvPr>
          <p:cNvCxnSpPr>
            <a:cxnSpLocks/>
            <a:stCxn id="28" idx="0"/>
            <a:endCxn id="20" idx="3"/>
          </p:cNvCxnSpPr>
          <p:nvPr/>
        </p:nvCxnSpPr>
        <p:spPr>
          <a:xfrm rot="16200000" flipV="1">
            <a:off x="4993978" y="3389352"/>
            <a:ext cx="4467764" cy="50022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B8A69781-94D5-E50C-8088-43725A774105}"/>
              </a:ext>
            </a:extLst>
          </p:cNvPr>
          <p:cNvSpPr/>
          <p:nvPr/>
        </p:nvSpPr>
        <p:spPr>
          <a:xfrm>
            <a:off x="5996707" y="1043074"/>
            <a:ext cx="948087" cy="16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B529DF0-F057-D592-0962-5D72536922E3}"/>
              </a:ext>
            </a:extLst>
          </p:cNvPr>
          <p:cNvSpPr/>
          <p:nvPr/>
        </p:nvSpPr>
        <p:spPr>
          <a:xfrm>
            <a:off x="9543689" y="4326662"/>
            <a:ext cx="2623602" cy="2194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2022.09.12</a:t>
            </a:r>
          </a:p>
          <a:p>
            <a:r>
              <a:rPr lang="en-US" sz="1600" dirty="0">
                <a:solidFill>
                  <a:srgbClr val="FF0000"/>
                </a:solidFill>
              </a:rPr>
              <a:t>Please map </a:t>
            </a:r>
            <a:r>
              <a:rPr lang="en-US" sz="1600" dirty="0" err="1">
                <a:solidFill>
                  <a:srgbClr val="FF0000"/>
                </a:solidFill>
              </a:rPr>
              <a:t>policy_no</a:t>
            </a:r>
            <a:r>
              <a:rPr lang="en-US" sz="1600" dirty="0">
                <a:solidFill>
                  <a:srgbClr val="FF0000"/>
                </a:solidFill>
              </a:rPr>
              <a:t> and display value </a:t>
            </a: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after SPAJ Number. 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EN: Policy Number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ID: 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00"/>
                </a:highlight>
              </a:rPr>
              <a:t>Nomor</a:t>
            </a: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Polisi</a:t>
            </a:r>
          </a:p>
          <a:p>
            <a:endParaRPr lang="en-US" sz="16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249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C69E28-DCD0-DD24-2C69-1F611203F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058" y="166019"/>
            <a:ext cx="6571429" cy="37333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9EBA31E-D2D9-1560-323B-DC1B27A29F89}"/>
              </a:ext>
            </a:extLst>
          </p:cNvPr>
          <p:cNvSpPr/>
          <p:nvPr/>
        </p:nvSpPr>
        <p:spPr>
          <a:xfrm>
            <a:off x="-64790" y="41995"/>
            <a:ext cx="4018951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</a:rPr>
              <a:t>QC1304  </a:t>
            </a:r>
            <a:r>
              <a:rPr lang="en-US" sz="1600" b="1" dirty="0" err="1">
                <a:solidFill>
                  <a:schemeClr val="tx1"/>
                </a:solidFill>
              </a:rPr>
              <a:t>BancAssurance</a:t>
            </a:r>
            <a:r>
              <a:rPr lang="en-US" sz="1600" b="1" dirty="0">
                <a:solidFill>
                  <a:schemeClr val="tx1"/>
                </a:solidFill>
              </a:rPr>
              <a:t> – Mapping </a:t>
            </a:r>
            <a:r>
              <a:rPr lang="en-US" sz="1600" b="1" dirty="0">
                <a:solidFill>
                  <a:srgbClr val="FF0000"/>
                </a:solidFill>
              </a:rPr>
              <a:t>Pending Copywriting</a:t>
            </a:r>
            <a:endParaRPr lang="en-MY" sz="1600" b="1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0D4D56-5CF8-0F91-AB6C-1AEF6BC71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6652"/>
            <a:ext cx="3088381" cy="55775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9AFE31A-3899-CF02-573C-C86A366FDE90}"/>
              </a:ext>
            </a:extLst>
          </p:cNvPr>
          <p:cNvSpPr/>
          <p:nvPr/>
        </p:nvSpPr>
        <p:spPr>
          <a:xfrm rot="18630500">
            <a:off x="3419132" y="2726784"/>
            <a:ext cx="2619956" cy="42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</a:rPr>
              <a:t>Pending Copywriting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6A7C8-9BD8-3BA0-F7AF-CCDE78AC3F74}"/>
              </a:ext>
            </a:extLst>
          </p:cNvPr>
          <p:cNvSpPr/>
          <p:nvPr/>
        </p:nvSpPr>
        <p:spPr>
          <a:xfrm>
            <a:off x="5984789" y="4309195"/>
            <a:ext cx="4018951" cy="132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chemeClr val="tx1"/>
                </a:solidFill>
              </a:rPr>
              <a:t>Mandays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BE -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iOS - 3 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Android – 3</a:t>
            </a:r>
            <a:endParaRPr lang="en-MY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4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408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Account Management: Customer Account List ( Bancassurance ) – Deployment on 2022.09.09</vt:lpstr>
      <vt:lpstr>Account Management: To view Customer Portfolio Data (Bancassurance) – Deployment on 2022.09.09</vt:lpstr>
      <vt:lpstr>Account Management: Customer Portfolio Download ( Bancassurance ) – Deployment on 2022.09.09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45</cp:revision>
  <dcterms:created xsi:type="dcterms:W3CDTF">2022-08-10T02:39:23Z</dcterms:created>
  <dcterms:modified xsi:type="dcterms:W3CDTF">2022-09-12T07:56:03Z</dcterms:modified>
</cp:coreProperties>
</file>