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2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8D680-8D62-6371-394C-DD0FC48DE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AF8932-2BE3-F6CB-3C06-B1E2704E8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B9691-B953-7B12-E324-B8319ECC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EE7B2-A504-BF30-6ECD-0E96BCE8B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EF42D-C116-28D4-6B55-AAEC69150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469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15C99-F740-8A9C-068B-CD1F752C6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5051D0-747D-D5EB-5C0A-B954925A3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3829F-1404-E193-0544-1B669B22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6DD29-62B2-5965-3B0D-0DCD1C01C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99669-8AC6-D835-B364-0B41E1F8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693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06D43E-560C-4060-DCD6-5914460A7F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F1392-E38C-9AE2-87C8-2029E09EE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634A1-64A7-BDDB-2A24-FD00EB562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BA044-E7A5-DD65-FE49-DC3E0F0BB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CAB2E-482E-910F-57FF-B641258A8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377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89416-5877-F4E4-93DD-3585BDF0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42CF-012E-606B-AEF3-DFFCA781A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B0FFE-E1F7-FDD4-FA60-FD62DBA6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C611C-D44E-2A4E-E936-367BFD460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0575-D148-A09A-D3E5-042B96D29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253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E0C33-1F3C-CDB1-581E-747EB820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0FB86-9DC4-7FF1-A11D-70E6BF4D9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E3898-6721-D2E6-B019-E7CB3A49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1389F-451A-D51B-2BBA-522833667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689C1-D7B7-6119-C579-7810658E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558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1C83C-B407-2AD8-D196-B72190FAF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4EF1D-4141-E5A3-8394-FBD078382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7882E-42C6-797D-7107-402AA9638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6CC76-62B6-0053-B616-EEEC3DC1E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331F8-DB95-CB0E-BAE0-1CE901DFF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E8EB-E7B7-F068-0E5C-480B9E6FA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625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521AB-A0C7-D71B-C5ED-30E26EE6B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9282E-AFDE-DB5E-3159-41DBA8C21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2660BD-5F97-BDAF-E494-0617A4762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170D24-1240-DD5D-29E4-D983E454D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27A8F-EE15-D41B-5F11-A30B5EA61D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951379-331A-C367-8090-A48E8A53E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83454-1C58-0852-0601-2BD7D69BB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35AD3B-9BCE-A476-871A-B642E5DD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7068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B9FAD-8211-335B-9719-4E5A2EE37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10314D-3A6F-E9AB-D74B-DD200C06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0FC5A-2993-B9C3-2E85-234DD5F4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3D330A-03AC-164D-9B16-633DCF5FD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853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0ED059-3CD2-9288-23A0-3AF9FE24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4C40E-3586-5071-4EC9-85E42776C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56FEE1-18B4-841D-6D75-756964A9D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973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DA13-7FEB-B5DF-FAE1-638A24B83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F375E-6AE6-38BF-7874-C272A112F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3214B-019C-BA53-F49B-89AA4E783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AC3A8-B553-7BB2-033A-58E02B053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7AF28-E895-5A36-CB17-2DD3D628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E0F4A-E827-B171-B887-A11148A0F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959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2F19-2C6D-C265-0803-423BF8847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E4CB02-58D5-C15E-9058-435F82132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05C3F-2A6A-D4A8-3645-F41CC19DA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0EFA1-04CF-3E59-6B6A-6F743665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1715A-5025-2F31-186F-2024C371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C96BD-FB0D-2DEB-CBEA-AE0C005F4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833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186BE9-7C5E-A936-05B4-73229224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26B2F-1803-54C5-4ED3-567C03A98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DC259-F66D-C098-0325-534BEE8D9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FA7E7-88A7-3BF0-B5A3-E11EC1A6B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2B28A-1C3F-2C81-DFB8-79C3B7081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711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FAB37C-10C2-2451-F0FE-45EEF4DBB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32" y="724279"/>
            <a:ext cx="1455586" cy="27828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4BD2E0C-08D6-0E16-F30C-DEA6640CC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9879" y="678954"/>
            <a:ext cx="1634493" cy="28734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491F2D6-53D4-E30B-AA67-5B940A79D54A}"/>
              </a:ext>
            </a:extLst>
          </p:cNvPr>
          <p:cNvSpPr txBox="1"/>
          <p:nvPr/>
        </p:nvSpPr>
        <p:spPr>
          <a:xfrm>
            <a:off x="0" y="213293"/>
            <a:ext cx="7590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QC1317 -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ACCOUNTS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New Product ‘Account Statement’</a:t>
            </a:r>
            <a:endParaRPr lang="en-MY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BE811FC-EB1F-9D9F-D174-347CEE47FE9A}"/>
              </a:ext>
            </a:extLst>
          </p:cNvPr>
          <p:cNvSpPr/>
          <p:nvPr/>
        </p:nvSpPr>
        <p:spPr>
          <a:xfrm>
            <a:off x="2111227" y="1961251"/>
            <a:ext cx="647140" cy="308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A713ECD8-7207-7A90-6228-C0C16204B451}"/>
              </a:ext>
            </a:extLst>
          </p:cNvPr>
          <p:cNvSpPr/>
          <p:nvPr/>
        </p:nvSpPr>
        <p:spPr>
          <a:xfrm>
            <a:off x="6002899" y="1961251"/>
            <a:ext cx="647140" cy="308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3CA21E-9C7E-2C70-FB54-B194CF1B4F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947" y="724279"/>
            <a:ext cx="1816835" cy="318497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AD008124-F202-21CF-F32F-F1D8B36BA3A0}"/>
              </a:ext>
            </a:extLst>
          </p:cNvPr>
          <p:cNvGrpSpPr/>
          <p:nvPr/>
        </p:nvGrpSpPr>
        <p:grpSpPr>
          <a:xfrm>
            <a:off x="7085097" y="4341495"/>
            <a:ext cx="4732655" cy="2478405"/>
            <a:chOff x="4932997" y="2189797"/>
            <a:chExt cx="4732655" cy="247840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004AC41-9124-F80F-D042-3B1C4779F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32997" y="2189797"/>
              <a:ext cx="2326005" cy="247840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BC8DC62-EE36-2081-4D2D-096FD1C3E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259002" y="2189797"/>
              <a:ext cx="2406650" cy="2475230"/>
            </a:xfrm>
            <a:prstGeom prst="rect">
              <a:avLst/>
            </a:prstGeom>
          </p:spPr>
        </p:pic>
      </p:grpSp>
      <p:sp>
        <p:nvSpPr>
          <p:cNvPr id="2" name="Arrow: Right 1">
            <a:extLst>
              <a:ext uri="{FF2B5EF4-FFF2-40B4-BE49-F238E27FC236}">
                <a16:creationId xmlns:a16="http://schemas.microsoft.com/office/drawing/2014/main" id="{E9A0DB48-A85E-EB8E-AC45-84FECE18C04F}"/>
              </a:ext>
            </a:extLst>
          </p:cNvPr>
          <p:cNvSpPr/>
          <p:nvPr/>
        </p:nvSpPr>
        <p:spPr>
          <a:xfrm rot="2038852">
            <a:off x="8877861" y="3340644"/>
            <a:ext cx="1271112" cy="235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783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1B862C7-215A-15B6-105E-3C50D0C3D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22" y="723710"/>
            <a:ext cx="2578660" cy="49299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F7D62A9-DD8E-AE82-1133-B0F337D851D5}"/>
              </a:ext>
            </a:extLst>
          </p:cNvPr>
          <p:cNvSpPr/>
          <p:nvPr/>
        </p:nvSpPr>
        <p:spPr>
          <a:xfrm>
            <a:off x="534482" y="5324255"/>
            <a:ext cx="1545778" cy="23812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8A31BB2D-AE2E-FBEA-3054-E60284BE2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785" y="3848083"/>
            <a:ext cx="2187575" cy="12332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 Statement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Rekening Koran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17C9292-08F4-A348-2A83-4C018F909AF7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2080260" y="4464726"/>
            <a:ext cx="1514525" cy="97859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4FB4506-3ADC-7666-3F58-CE6F6AEBFA12}"/>
              </a:ext>
            </a:extLst>
          </p:cNvPr>
          <p:cNvSpPr txBox="1"/>
          <p:nvPr/>
        </p:nvSpPr>
        <p:spPr>
          <a:xfrm>
            <a:off x="3594785" y="5333304"/>
            <a:ext cx="488503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BE &amp; FE needs to cater </a:t>
            </a:r>
            <a:r>
              <a:rPr lang="en-MY" sz="1400" dirty="0" err="1"/>
              <a:t>menuID</a:t>
            </a:r>
            <a:r>
              <a:rPr lang="en-MY" sz="1400" dirty="0"/>
              <a:t> below:</a:t>
            </a:r>
          </a:p>
          <a:p>
            <a:r>
              <a:rPr lang="en-MY" sz="1400" dirty="0">
                <a:highlight>
                  <a:srgbClr val="FFFF00"/>
                </a:highlight>
              </a:rPr>
              <a:t>Menu ID: 9302</a:t>
            </a:r>
          </a:p>
          <a:p>
            <a:r>
              <a:rPr lang="en-MY" sz="1400" dirty="0">
                <a:highlight>
                  <a:srgbClr val="FFFF00"/>
                </a:highlight>
              </a:rPr>
              <a:t>Role Type: </a:t>
            </a:r>
            <a:r>
              <a:rPr lang="en-MY" sz="1400" dirty="0">
                <a:highlight>
                  <a:srgbClr val="00FFFF"/>
                </a:highlight>
              </a:rPr>
              <a:t>SB_STMTVWR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0E3790BA-5532-2C09-8159-081ABF18C74F}"/>
              </a:ext>
            </a:extLst>
          </p:cNvPr>
          <p:cNvCxnSpPr>
            <a:cxnSpLocks/>
            <a:stCxn id="7" idx="2"/>
            <a:endCxn id="18" idx="1"/>
          </p:cNvCxnSpPr>
          <p:nvPr/>
        </p:nvCxnSpPr>
        <p:spPr>
          <a:xfrm rot="16200000" flipH="1">
            <a:off x="2380950" y="4488801"/>
            <a:ext cx="140256" cy="22874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A89DC61-7DE2-CDB9-3880-EB68CBB6A298}"/>
              </a:ext>
            </a:extLst>
          </p:cNvPr>
          <p:cNvSpPr txBox="1"/>
          <p:nvPr/>
        </p:nvSpPr>
        <p:spPr>
          <a:xfrm>
            <a:off x="3594786" y="759940"/>
            <a:ext cx="6098058" cy="73866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MY" sz="1400" dirty="0"/>
              <a:t>FE request </a:t>
            </a:r>
            <a:r>
              <a:rPr lang="en-MY" sz="1400" b="1" dirty="0" err="1"/>
              <a:t>RetrieveAccountList</a:t>
            </a:r>
            <a:endParaRPr lang="en-MY" sz="1400" b="1" dirty="0"/>
          </a:p>
          <a:p>
            <a:endParaRPr lang="en-MY" sz="1400" dirty="0">
              <a:highlight>
                <a:srgbClr val="FF00FF"/>
              </a:highlight>
            </a:endParaRPr>
          </a:p>
          <a:p>
            <a:r>
              <a:rPr lang="en-MY" sz="1400" dirty="0"/>
              <a:t>FE needs to pass </a:t>
            </a:r>
            <a:r>
              <a:rPr lang="en-MY" sz="1400" dirty="0" err="1">
                <a:solidFill>
                  <a:srgbClr val="FF0000"/>
                </a:solidFill>
              </a:rPr>
              <a:t>prod_cd</a:t>
            </a:r>
            <a:r>
              <a:rPr lang="en-MY" sz="1400" dirty="0">
                <a:solidFill>
                  <a:srgbClr val="FF0000"/>
                </a:solidFill>
              </a:rPr>
              <a:t> = MSTMT</a:t>
            </a:r>
            <a:r>
              <a:rPr lang="en-MY" sz="1400" dirty="0"/>
              <a:t> to BE (</a:t>
            </a:r>
            <a:r>
              <a:rPr lang="en-MY" sz="1400" dirty="0">
                <a:solidFill>
                  <a:srgbClr val="FF0000"/>
                </a:solidFill>
              </a:rPr>
              <a:t>Mandatory</a:t>
            </a:r>
            <a:r>
              <a:rPr lang="en-MY" sz="1400" dirty="0"/>
              <a:t>).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5B052D-A8E5-7D2D-88B5-284AF8AD4650}"/>
              </a:ext>
            </a:extLst>
          </p:cNvPr>
          <p:cNvSpPr txBox="1"/>
          <p:nvPr/>
        </p:nvSpPr>
        <p:spPr>
          <a:xfrm>
            <a:off x="3594785" y="1679796"/>
            <a:ext cx="6098058" cy="192360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MY" sz="1300" dirty="0"/>
              <a:t>BE call </a:t>
            </a:r>
            <a:r>
              <a:rPr lang="en-MY" sz="1300" dirty="0">
                <a:highlight>
                  <a:srgbClr val="FFFF00"/>
                </a:highlight>
              </a:rPr>
              <a:t>6.1 </a:t>
            </a:r>
            <a:r>
              <a:rPr lang="en-MY" sz="1300" dirty="0" err="1">
                <a:highlight>
                  <a:srgbClr val="FFFF00"/>
                </a:highlight>
              </a:rPr>
              <a:t>acct_mgmt</a:t>
            </a:r>
            <a:r>
              <a:rPr lang="en-MY" sz="1300" dirty="0">
                <a:highlight>
                  <a:srgbClr val="FFFF00"/>
                </a:highlight>
              </a:rPr>
              <a:t>./list</a:t>
            </a:r>
            <a:endParaRPr lang="en-MY" sz="1300" dirty="0"/>
          </a:p>
          <a:p>
            <a:pPr marL="285750" indent="-285750">
              <a:buFontTx/>
              <a:buChar char="-"/>
            </a:pPr>
            <a:r>
              <a:rPr lang="en-MY" sz="1300" dirty="0"/>
              <a:t>pass </a:t>
            </a:r>
            <a:r>
              <a:rPr lang="en-MY" sz="1300" dirty="0" err="1">
                <a:solidFill>
                  <a:srgbClr val="FF0000"/>
                </a:solidFill>
              </a:rPr>
              <a:t>prod_cd</a:t>
            </a:r>
            <a:r>
              <a:rPr lang="en-MY" sz="1300" dirty="0">
                <a:solidFill>
                  <a:srgbClr val="FF0000"/>
                </a:solidFill>
              </a:rPr>
              <a:t> = MSTMT</a:t>
            </a:r>
            <a:r>
              <a:rPr lang="en-MY" sz="1300" dirty="0"/>
              <a:t> to BE (</a:t>
            </a:r>
            <a:r>
              <a:rPr lang="en-MY" sz="1300" dirty="0">
                <a:solidFill>
                  <a:srgbClr val="FF0000"/>
                </a:solidFill>
              </a:rPr>
              <a:t>Mandatory</a:t>
            </a:r>
            <a:r>
              <a:rPr lang="en-MY" sz="1300" dirty="0"/>
              <a:t>) to omni.</a:t>
            </a:r>
          </a:p>
          <a:p>
            <a:endParaRPr lang="en-MY" sz="1300" dirty="0"/>
          </a:p>
          <a:p>
            <a:r>
              <a:rPr lang="en-US" sz="1300" dirty="0">
                <a:highlight>
                  <a:srgbClr val="FF00FF"/>
                </a:highlight>
              </a:rPr>
              <a:t>Pls also include below in the response to FE:</a:t>
            </a:r>
          </a:p>
          <a:p>
            <a:r>
              <a:rPr lang="en-US" sz="1300" dirty="0">
                <a:highlight>
                  <a:srgbClr val="FF00FF"/>
                </a:highlight>
              </a:rPr>
              <a:t> </a:t>
            </a:r>
          </a:p>
          <a:p>
            <a:r>
              <a:rPr lang="en-US" sz="1300" dirty="0">
                <a:highlight>
                  <a:srgbClr val="FF00FF"/>
                </a:highlight>
              </a:rPr>
              <a:t>"</a:t>
            </a:r>
            <a:r>
              <a:rPr lang="en-US" sz="1300" dirty="0" err="1">
                <a:highlight>
                  <a:srgbClr val="FF00FF"/>
                </a:highlight>
              </a:rPr>
              <a:t>minYear</a:t>
            </a:r>
            <a:r>
              <a:rPr lang="en-US" sz="1300" dirty="0">
                <a:highlight>
                  <a:srgbClr val="FF00FF"/>
                </a:highlight>
              </a:rPr>
              <a:t>“ = Previous Year</a:t>
            </a:r>
            <a:r>
              <a:rPr lang="en-US" sz="1300" dirty="0"/>
              <a:t>		 </a:t>
            </a:r>
            <a:r>
              <a:rPr lang="en-US" sz="1300" dirty="0">
                <a:highlight>
                  <a:srgbClr val="FFFF00"/>
                </a:highlight>
              </a:rPr>
              <a:t>"</a:t>
            </a:r>
            <a:r>
              <a:rPr lang="en-US" sz="1300" dirty="0" err="1">
                <a:highlight>
                  <a:srgbClr val="FFFF00"/>
                </a:highlight>
              </a:rPr>
              <a:t>minYear</a:t>
            </a:r>
            <a:r>
              <a:rPr lang="en-US" sz="1300" dirty="0">
                <a:highlight>
                  <a:srgbClr val="FFFF00"/>
                </a:highlight>
              </a:rPr>
              <a:t>“ = 2021</a:t>
            </a:r>
          </a:p>
          <a:p>
            <a:r>
              <a:rPr lang="en-US" sz="1300" dirty="0">
                <a:highlight>
                  <a:srgbClr val="FF00FF"/>
                </a:highlight>
              </a:rPr>
              <a:t>"</a:t>
            </a:r>
            <a:r>
              <a:rPr lang="en-US" sz="1300" dirty="0" err="1">
                <a:highlight>
                  <a:srgbClr val="FF00FF"/>
                </a:highlight>
              </a:rPr>
              <a:t>maxYear</a:t>
            </a:r>
            <a:r>
              <a:rPr lang="en-US" sz="1300" dirty="0">
                <a:highlight>
                  <a:srgbClr val="FF00FF"/>
                </a:highlight>
              </a:rPr>
              <a:t>“ = Current Year</a:t>
            </a:r>
            <a:r>
              <a:rPr lang="en-US" sz="1300" dirty="0"/>
              <a:t>		 </a:t>
            </a:r>
            <a:r>
              <a:rPr lang="en-US" sz="1300" dirty="0">
                <a:highlight>
                  <a:srgbClr val="FFFF00"/>
                </a:highlight>
              </a:rPr>
              <a:t>"</a:t>
            </a:r>
            <a:r>
              <a:rPr lang="en-US" sz="1300" dirty="0" err="1">
                <a:highlight>
                  <a:srgbClr val="FFFF00"/>
                </a:highlight>
              </a:rPr>
              <a:t>maxYear</a:t>
            </a:r>
            <a:r>
              <a:rPr lang="en-US" sz="1300" dirty="0">
                <a:highlight>
                  <a:srgbClr val="FFFF00"/>
                </a:highlight>
              </a:rPr>
              <a:t>“ = 2022</a:t>
            </a:r>
          </a:p>
          <a:p>
            <a:endParaRPr lang="en-MY" sz="1400" dirty="0"/>
          </a:p>
          <a:p>
            <a:endParaRPr lang="en-MY" sz="1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BE33464-872F-3488-29D8-E706546E30A5}"/>
              </a:ext>
            </a:extLst>
          </p:cNvPr>
          <p:cNvSpPr txBox="1"/>
          <p:nvPr/>
        </p:nvSpPr>
        <p:spPr>
          <a:xfrm>
            <a:off x="0" y="213293"/>
            <a:ext cx="7590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QC1317 -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ACCOUNTS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New Product ‘Account Statement’</a:t>
            </a:r>
            <a:endParaRPr lang="en-MY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5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B9EF0F-EAC0-F2FD-B669-6C181B992A14}"/>
              </a:ext>
            </a:extLst>
          </p:cNvPr>
          <p:cNvSpPr txBox="1"/>
          <p:nvPr/>
        </p:nvSpPr>
        <p:spPr>
          <a:xfrm>
            <a:off x="305560" y="6751"/>
            <a:ext cx="6096000" cy="342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of Accounts registered 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16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prod_cd</a:t>
            </a:r>
            <a:r>
              <a:rPr lang="en-US" sz="16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MSTMT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be displayed: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8196B4-43C9-58EA-3622-3F36C8F4B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6860"/>
            <a:ext cx="3503680" cy="6159566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1D54B1E-0B19-8AAB-55E6-302C64DE3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7492" y="939281"/>
            <a:ext cx="5203508" cy="5366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My Deposit Accounts = Rekening Simpanan Saya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2521682C-FDEE-18B2-227F-73B5A138F786}"/>
              </a:ext>
            </a:extLst>
          </p:cNvPr>
          <p:cNvCxnSpPr>
            <a:cxnSpLocks/>
            <a:stCxn id="20" idx="3"/>
            <a:endCxn id="6" idx="1"/>
          </p:cNvCxnSpPr>
          <p:nvPr/>
        </p:nvCxnSpPr>
        <p:spPr>
          <a:xfrm>
            <a:off x="1945431" y="1016000"/>
            <a:ext cx="3392061" cy="1915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0CC44BC-4AE9-0564-E6B4-C7C9AA01A7E2}"/>
              </a:ext>
            </a:extLst>
          </p:cNvPr>
          <p:cNvCxnSpPr>
            <a:cxnSpLocks/>
            <a:stCxn id="14" idx="2"/>
            <a:endCxn id="16" idx="1"/>
          </p:cNvCxnSpPr>
          <p:nvPr/>
        </p:nvCxnSpPr>
        <p:spPr>
          <a:xfrm rot="16200000" flipH="1">
            <a:off x="1749611" y="987857"/>
            <a:ext cx="3067312" cy="41084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9121877-3CC3-63F3-BDED-D896A680021C}"/>
              </a:ext>
            </a:extLst>
          </p:cNvPr>
          <p:cNvSpPr/>
          <p:nvPr/>
        </p:nvSpPr>
        <p:spPr>
          <a:xfrm>
            <a:off x="766654" y="1336374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EB57A1-25BF-F7D9-E936-D01E4288A886}"/>
              </a:ext>
            </a:extLst>
          </p:cNvPr>
          <p:cNvSpPr/>
          <p:nvPr/>
        </p:nvSpPr>
        <p:spPr>
          <a:xfrm>
            <a:off x="5337492" y="3815175"/>
            <a:ext cx="3503680" cy="152112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Type here to search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Ketik di sini untuk pencarian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197C6D0-EB56-644F-E872-22F84E95F6D3}"/>
              </a:ext>
            </a:extLst>
          </p:cNvPr>
          <p:cNvSpPr/>
          <p:nvPr/>
        </p:nvSpPr>
        <p:spPr>
          <a:xfrm>
            <a:off x="5337492" y="2185201"/>
            <a:ext cx="3503680" cy="152112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Cancel</a:t>
            </a: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dirty="0" err="1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Batal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FF608F-4C8E-BEE4-A709-30B45FA8FA9F}"/>
              </a:ext>
            </a:extLst>
          </p:cNvPr>
          <p:cNvSpPr/>
          <p:nvPr/>
        </p:nvSpPr>
        <p:spPr>
          <a:xfrm>
            <a:off x="1020654" y="929974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281AAF2A-7EAC-C902-EBCC-36422EBC8714}"/>
              </a:ext>
            </a:extLst>
          </p:cNvPr>
          <p:cNvCxnSpPr>
            <a:cxnSpLocks/>
            <a:stCxn id="26" idx="2"/>
            <a:endCxn id="17" idx="1"/>
          </p:cNvCxnSpPr>
          <p:nvPr/>
        </p:nvCxnSpPr>
        <p:spPr>
          <a:xfrm rot="16200000" flipH="1">
            <a:off x="3488142" y="1096413"/>
            <a:ext cx="1424063" cy="22746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30B7149C-4F2C-3FC4-EC1A-A912BD1FC2E7}"/>
              </a:ext>
            </a:extLst>
          </p:cNvPr>
          <p:cNvSpPr/>
          <p:nvPr/>
        </p:nvSpPr>
        <p:spPr>
          <a:xfrm>
            <a:off x="2600466" y="1349649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7087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B9EF0F-EAC0-F2FD-B669-6C181B992A14}"/>
              </a:ext>
            </a:extLst>
          </p:cNvPr>
          <p:cNvSpPr txBox="1"/>
          <p:nvPr/>
        </p:nvSpPr>
        <p:spPr>
          <a:xfrm>
            <a:off x="305560" y="6751"/>
            <a:ext cx="6096000" cy="342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Mapping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8196B4-43C9-58EA-3622-3F36C8F4B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6860"/>
            <a:ext cx="3503680" cy="615956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9121877-3CC3-63F3-BDED-D896A680021C}"/>
              </a:ext>
            </a:extLst>
          </p:cNvPr>
          <p:cNvSpPr/>
          <p:nvPr/>
        </p:nvSpPr>
        <p:spPr>
          <a:xfrm>
            <a:off x="4640" y="1903220"/>
            <a:ext cx="574214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FF608F-4C8E-BEE4-A709-30B45FA8FA9F}"/>
              </a:ext>
            </a:extLst>
          </p:cNvPr>
          <p:cNvSpPr/>
          <p:nvPr/>
        </p:nvSpPr>
        <p:spPr>
          <a:xfrm>
            <a:off x="1020654" y="929974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0B7149C-4F2C-3FC4-EC1A-A912BD1FC2E7}"/>
              </a:ext>
            </a:extLst>
          </p:cNvPr>
          <p:cNvSpPr/>
          <p:nvPr/>
        </p:nvSpPr>
        <p:spPr>
          <a:xfrm>
            <a:off x="2600466" y="1349649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87CCFF-F165-DF4A-9C0D-AC151E843029}"/>
              </a:ext>
            </a:extLst>
          </p:cNvPr>
          <p:cNvSpPr/>
          <p:nvPr/>
        </p:nvSpPr>
        <p:spPr>
          <a:xfrm>
            <a:off x="95877" y="2059545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620980-5296-C8E6-B9DC-73A2DB173A05}"/>
              </a:ext>
            </a:extLst>
          </p:cNvPr>
          <p:cNvSpPr/>
          <p:nvPr/>
        </p:nvSpPr>
        <p:spPr>
          <a:xfrm>
            <a:off x="2433428" y="2544351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D07279B-F16A-258B-1247-28CAC1B0A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7270" y="117000"/>
            <a:ext cx="6371429" cy="2028571"/>
          </a:xfrm>
          <a:prstGeom prst="rect">
            <a:avLst/>
          </a:prstGeom>
        </p:spPr>
      </p:pic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55F7FF3B-6EBA-891A-15FF-111C941A61A9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1020654" y="1258351"/>
            <a:ext cx="4919910" cy="88722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281AAF2A-7EAC-C902-EBCC-36422EBC8714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3358205" y="1521701"/>
            <a:ext cx="2632353" cy="110867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0CC44BC-4AE9-0564-E6B4-C7C9AA01A7E2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578854" y="1973519"/>
            <a:ext cx="5411704" cy="15727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31BDAB4-B711-1277-EC54-60853908A598}"/>
              </a:ext>
            </a:extLst>
          </p:cNvPr>
          <p:cNvSpPr txBox="1"/>
          <p:nvPr/>
        </p:nvSpPr>
        <p:spPr>
          <a:xfrm>
            <a:off x="5162035" y="2948342"/>
            <a:ext cx="609805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for account name </a:t>
            </a:r>
            <a:r>
              <a:rPr lang="en-US" altLang="zh-CN" sz="1400" dirty="0"/>
              <a:t>- </a:t>
            </a:r>
            <a:r>
              <a:rPr lang="en-MY" sz="1400" dirty="0"/>
              <a:t>display with condition 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if </a:t>
            </a:r>
            <a:r>
              <a:rPr lang="en-MY" sz="1400" dirty="0" err="1"/>
              <a:t>acct_alias</a:t>
            </a:r>
            <a:r>
              <a:rPr lang="en-MY" sz="1400" dirty="0"/>
              <a:t> is not null will display </a:t>
            </a:r>
            <a:r>
              <a:rPr lang="en-MY" sz="1400" dirty="0" err="1"/>
              <a:t>acct_alia</a:t>
            </a:r>
            <a:r>
              <a:rPr lang="en-US" altLang="zh-CN" sz="1400" dirty="0"/>
              <a:t>s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if </a:t>
            </a:r>
            <a:r>
              <a:rPr lang="en-MY" sz="1400" dirty="0" err="1"/>
              <a:t>acct_alias</a:t>
            </a:r>
            <a:r>
              <a:rPr lang="en-MY" sz="1400" dirty="0"/>
              <a:t> = null, display </a:t>
            </a:r>
            <a:r>
              <a:rPr lang="en-MY" sz="1400" dirty="0" err="1"/>
              <a:t>acct_name</a:t>
            </a:r>
            <a:endParaRPr lang="en-MY" sz="1400" dirty="0"/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445CD787-88EB-DB7A-C2FB-C953ED057D95}"/>
              </a:ext>
            </a:extLst>
          </p:cNvPr>
          <p:cNvCxnSpPr>
            <a:cxnSpLocks/>
            <a:stCxn id="12" idx="3"/>
            <a:endCxn id="43" idx="1"/>
          </p:cNvCxnSpPr>
          <p:nvPr/>
        </p:nvCxnSpPr>
        <p:spPr>
          <a:xfrm>
            <a:off x="1020654" y="2145571"/>
            <a:ext cx="4141381" cy="1172103"/>
          </a:xfrm>
          <a:prstGeom prst="bentConnector3">
            <a:avLst>
              <a:gd name="adj1" fmla="val 2374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12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44A8C3-2B9F-2BD8-666A-0E48AC55A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839" y="849113"/>
            <a:ext cx="3218634" cy="56423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5BB1F365-5C03-3799-C9C7-06B3186F8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3039" y="315715"/>
            <a:ext cx="13292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perio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kumimoji="0" lang="id-ID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kumimoji="0" lang="id-ID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D2603C6-BF4D-C34A-375C-2B56E519A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724" y="5325225"/>
            <a:ext cx="2335367" cy="9976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MY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PDF</a:t>
            </a:r>
            <a:endParaRPr lang="en-US" sz="1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MY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:-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Unduh PDF</a:t>
            </a:r>
            <a:endParaRPr lang="en-US" sz="1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DF21EE-F214-A04A-DB36-F36430069F81}"/>
              </a:ext>
            </a:extLst>
          </p:cNvPr>
          <p:cNvSpPr/>
          <p:nvPr/>
        </p:nvSpPr>
        <p:spPr>
          <a:xfrm>
            <a:off x="8439724" y="208904"/>
            <a:ext cx="2335367" cy="82296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Period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Pilih Periode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A64CC5-48E5-CC81-42C7-62F5FD30C2FA}"/>
              </a:ext>
            </a:extLst>
          </p:cNvPr>
          <p:cNvSpPr/>
          <p:nvPr/>
        </p:nvSpPr>
        <p:spPr>
          <a:xfrm>
            <a:off x="8439724" y="1137362"/>
            <a:ext cx="2990276" cy="14316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Enter details below to set the period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Masukkan detil berikut untuk mengatur periode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F9B113-FC52-3B25-5BA4-BBFAD8CDF4EF}"/>
              </a:ext>
            </a:extLst>
          </p:cNvPr>
          <p:cNvSpPr/>
          <p:nvPr/>
        </p:nvSpPr>
        <p:spPr>
          <a:xfrm>
            <a:off x="8439724" y="2715798"/>
            <a:ext cx="2335367" cy="90525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D72A92-4F5C-E599-1C75-249E272901C9}"/>
              </a:ext>
            </a:extLst>
          </p:cNvPr>
          <p:cNvSpPr/>
          <p:nvPr/>
        </p:nvSpPr>
        <p:spPr>
          <a:xfrm>
            <a:off x="8439724" y="3927378"/>
            <a:ext cx="2335367" cy="90525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Bulan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A8741D49-16A1-3758-AB65-C645EBDB9D11}"/>
              </a:ext>
            </a:extLst>
          </p:cNvPr>
          <p:cNvCxnSpPr>
            <a:cxnSpLocks/>
            <a:stCxn id="15" idx="3"/>
            <a:endCxn id="10" idx="1"/>
          </p:cNvCxnSpPr>
          <p:nvPr/>
        </p:nvCxnSpPr>
        <p:spPr>
          <a:xfrm flipV="1">
            <a:off x="6424070" y="620384"/>
            <a:ext cx="2015654" cy="556254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5DB6E97-A823-CE49-5263-6B0456011682}"/>
              </a:ext>
            </a:extLst>
          </p:cNvPr>
          <p:cNvSpPr/>
          <p:nvPr/>
        </p:nvSpPr>
        <p:spPr>
          <a:xfrm>
            <a:off x="5499293" y="1090612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B20867-F437-FCB1-76DA-FB3A81ED53D7}"/>
              </a:ext>
            </a:extLst>
          </p:cNvPr>
          <p:cNvSpPr/>
          <p:nvPr/>
        </p:nvSpPr>
        <p:spPr>
          <a:xfrm>
            <a:off x="6336767" y="1332111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FC34DAA-8B23-9C52-EE6F-6470EE12539E}"/>
              </a:ext>
            </a:extLst>
          </p:cNvPr>
          <p:cNvSpPr/>
          <p:nvPr/>
        </p:nvSpPr>
        <p:spPr>
          <a:xfrm>
            <a:off x="5246020" y="1738312"/>
            <a:ext cx="431415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67B7846-3E57-225D-59F2-C30C3BC40BC0}"/>
              </a:ext>
            </a:extLst>
          </p:cNvPr>
          <p:cNvSpPr/>
          <p:nvPr/>
        </p:nvSpPr>
        <p:spPr>
          <a:xfrm>
            <a:off x="5377073" y="2453634"/>
            <a:ext cx="392195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625649-BC6A-AFF5-1FFE-84567EB9DE72}"/>
              </a:ext>
            </a:extLst>
          </p:cNvPr>
          <p:cNvSpPr/>
          <p:nvPr/>
        </p:nvSpPr>
        <p:spPr>
          <a:xfrm>
            <a:off x="6259860" y="6119812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EBDDB379-5E0D-984C-ADAB-EDB77E0F5A94}"/>
              </a:ext>
            </a:extLst>
          </p:cNvPr>
          <p:cNvCxnSpPr>
            <a:cxnSpLocks/>
            <a:stCxn id="18" idx="3"/>
            <a:endCxn id="13" idx="1"/>
          </p:cNvCxnSpPr>
          <p:nvPr/>
        </p:nvCxnSpPr>
        <p:spPr>
          <a:xfrm>
            <a:off x="5769268" y="2539660"/>
            <a:ext cx="2670456" cy="1840346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7D729A55-EB9B-3D17-4C1E-706B71D9E35C}"/>
              </a:ext>
            </a:extLst>
          </p:cNvPr>
          <p:cNvCxnSpPr>
            <a:cxnSpLocks/>
            <a:stCxn id="16" idx="3"/>
            <a:endCxn id="11" idx="1"/>
          </p:cNvCxnSpPr>
          <p:nvPr/>
        </p:nvCxnSpPr>
        <p:spPr>
          <a:xfrm>
            <a:off x="7261544" y="1418137"/>
            <a:ext cx="1178180" cy="435057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19F0E06B-4A82-33DE-C1D1-5E39E4317CBF}"/>
              </a:ext>
            </a:extLst>
          </p:cNvPr>
          <p:cNvCxnSpPr>
            <a:cxnSpLocks/>
            <a:stCxn id="19" idx="3"/>
            <a:endCxn id="9" idx="1"/>
          </p:cNvCxnSpPr>
          <p:nvPr/>
        </p:nvCxnSpPr>
        <p:spPr>
          <a:xfrm flipV="1">
            <a:off x="7184637" y="5824048"/>
            <a:ext cx="1255087" cy="381790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E31D89FD-0266-2321-F489-59E648F73252}"/>
              </a:ext>
            </a:extLst>
          </p:cNvPr>
          <p:cNvCxnSpPr>
            <a:cxnSpLocks/>
            <a:stCxn id="17" idx="3"/>
            <a:endCxn id="12" idx="1"/>
          </p:cNvCxnSpPr>
          <p:nvPr/>
        </p:nvCxnSpPr>
        <p:spPr>
          <a:xfrm>
            <a:off x="5677435" y="1824338"/>
            <a:ext cx="2762289" cy="1344088"/>
          </a:xfrm>
          <a:prstGeom prst="bentConnector3">
            <a:avLst>
              <a:gd name="adj1" fmla="val 6609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C8B336E9-32CA-0130-7FAA-192560C4CACD}"/>
              </a:ext>
            </a:extLst>
          </p:cNvPr>
          <p:cNvSpPr txBox="1"/>
          <p:nvPr/>
        </p:nvSpPr>
        <p:spPr>
          <a:xfrm>
            <a:off x="112293" y="524622"/>
            <a:ext cx="395210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FE</a:t>
            </a:r>
          </a:p>
          <a:p>
            <a:r>
              <a:rPr lang="en-US" sz="1400" dirty="0"/>
              <a:t>Dropdown for </a:t>
            </a:r>
            <a:r>
              <a:rPr lang="en-US" sz="1400" dirty="0">
                <a:highlight>
                  <a:srgbClr val="FFFF00"/>
                </a:highlight>
              </a:rPr>
              <a:t>YEAR</a:t>
            </a:r>
            <a:r>
              <a:rPr lang="en-US" sz="1400" dirty="0"/>
              <a:t> display:-</a:t>
            </a:r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Two years available. (BE)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Display only the Current Year &amp; Previous Year. </a:t>
            </a:r>
          </a:p>
          <a:p>
            <a:endParaRPr lang="en-US" sz="1400" dirty="0"/>
          </a:p>
          <a:p>
            <a:r>
              <a:rPr lang="en-US" altLang="zh-CN" sz="1400" dirty="0">
                <a:highlight>
                  <a:srgbClr val="FFFF00"/>
                </a:highlight>
              </a:rPr>
              <a:t>Example: </a:t>
            </a:r>
          </a:p>
          <a:p>
            <a:r>
              <a:rPr lang="en-US" altLang="zh-CN" sz="1400" dirty="0">
                <a:highlight>
                  <a:srgbClr val="FFFF00"/>
                </a:highlight>
              </a:rPr>
              <a:t>Current Year   = 2022</a:t>
            </a:r>
          </a:p>
          <a:p>
            <a:r>
              <a:rPr lang="en-US" sz="1400" dirty="0">
                <a:highlight>
                  <a:srgbClr val="FFFF00"/>
                </a:highlight>
              </a:rPr>
              <a:t>Previous Year = 2021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4560A2F-E290-A5DA-5659-883D3A59F467}"/>
              </a:ext>
            </a:extLst>
          </p:cNvPr>
          <p:cNvSpPr txBox="1"/>
          <p:nvPr/>
        </p:nvSpPr>
        <p:spPr>
          <a:xfrm>
            <a:off x="156323" y="3058089"/>
            <a:ext cx="463390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FE</a:t>
            </a:r>
          </a:p>
          <a:p>
            <a:r>
              <a:rPr lang="en-US" sz="1400" dirty="0"/>
              <a:t>Dropdown for </a:t>
            </a:r>
            <a:r>
              <a:rPr lang="en-US" sz="1400" dirty="0">
                <a:highlight>
                  <a:srgbClr val="FFFF00"/>
                </a:highlight>
              </a:rPr>
              <a:t>MONTH</a:t>
            </a:r>
            <a:r>
              <a:rPr lang="en-US" sz="1400" dirty="0"/>
              <a:t> display</a:t>
            </a:r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Display 12 months in dropdown.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Only Previous month(s) will be displayed with color (UNTIL Last Month).</a:t>
            </a:r>
          </a:p>
          <a:p>
            <a:pPr marL="285750" indent="-285750">
              <a:buFontTx/>
              <a:buChar char="-"/>
            </a:pPr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Current Month GREYOUT (as current month statement as it is not ready yet).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Current month &amp; months in the future will be GREYOUT.</a:t>
            </a:r>
          </a:p>
          <a:p>
            <a:endParaRPr lang="en-US" sz="1400" dirty="0"/>
          </a:p>
          <a:p>
            <a:r>
              <a:rPr lang="en-US" sz="1400" dirty="0">
                <a:highlight>
                  <a:srgbClr val="FFFF00"/>
                </a:highlight>
              </a:rPr>
              <a:t>Example: It will be like Jan - Dec but (Oct - Dec) will be </a:t>
            </a:r>
            <a:r>
              <a:rPr lang="en-US" sz="1400" dirty="0" err="1">
                <a:highlight>
                  <a:srgbClr val="FFFF00"/>
                </a:highlight>
              </a:rPr>
              <a:t>greyout</a:t>
            </a:r>
            <a:r>
              <a:rPr lang="en-US" sz="1400" dirty="0">
                <a:highlight>
                  <a:srgbClr val="FFFF00"/>
                </a:highlight>
              </a:rPr>
              <a:t> or not able to select</a:t>
            </a:r>
          </a:p>
        </p:txBody>
      </p: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A9890CAF-4066-3033-1231-A58802C79E8C}"/>
              </a:ext>
            </a:extLst>
          </p:cNvPr>
          <p:cNvCxnSpPr>
            <a:cxnSpLocks/>
            <a:stCxn id="60" idx="3"/>
            <a:endCxn id="28" idx="1"/>
          </p:cNvCxnSpPr>
          <p:nvPr/>
        </p:nvCxnSpPr>
        <p:spPr>
          <a:xfrm>
            <a:off x="4064395" y="1540285"/>
            <a:ext cx="1432125" cy="525696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66ACF26B-6987-1F54-B4ED-D94B313B4AB5}"/>
              </a:ext>
            </a:extLst>
          </p:cNvPr>
          <p:cNvCxnSpPr>
            <a:cxnSpLocks/>
            <a:stCxn id="61" idx="3"/>
            <a:endCxn id="24" idx="1"/>
          </p:cNvCxnSpPr>
          <p:nvPr/>
        </p:nvCxnSpPr>
        <p:spPr>
          <a:xfrm flipV="1">
            <a:off x="4790228" y="2729131"/>
            <a:ext cx="726888" cy="177550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6C3378A-B0A5-271B-3CBC-7111DFC18914}"/>
              </a:ext>
            </a:extLst>
          </p:cNvPr>
          <p:cNvSpPr/>
          <p:nvPr/>
        </p:nvSpPr>
        <p:spPr>
          <a:xfrm>
            <a:off x="5517116" y="2643105"/>
            <a:ext cx="392195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C3170E1-B208-757E-1542-87301B0555B0}"/>
              </a:ext>
            </a:extLst>
          </p:cNvPr>
          <p:cNvSpPr/>
          <p:nvPr/>
        </p:nvSpPr>
        <p:spPr>
          <a:xfrm>
            <a:off x="5496520" y="1979955"/>
            <a:ext cx="392195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021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A1DFA0-0B25-4CF6-4AAE-CCF4F041A929}"/>
              </a:ext>
            </a:extLst>
          </p:cNvPr>
          <p:cNvSpPr txBox="1"/>
          <p:nvPr/>
        </p:nvSpPr>
        <p:spPr>
          <a:xfrm>
            <a:off x="0" y="168722"/>
            <a:ext cx="6096000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 up download information will be displayed:</a:t>
            </a:r>
            <a:endParaRPr lang="en-MY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08A07-BFA3-5D1F-77FA-643A15724C60}"/>
              </a:ext>
            </a:extLst>
          </p:cNvPr>
          <p:cNvGrpSpPr/>
          <p:nvPr/>
        </p:nvGrpSpPr>
        <p:grpSpPr>
          <a:xfrm>
            <a:off x="348297" y="799662"/>
            <a:ext cx="4732655" cy="2478405"/>
            <a:chOff x="4932997" y="2189797"/>
            <a:chExt cx="4732655" cy="247840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2B26079-5286-4F68-9AA7-BC481D9867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32997" y="2189797"/>
              <a:ext cx="2326005" cy="247840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DCD2235-7660-9452-740B-EB65468C78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59002" y="2189797"/>
              <a:ext cx="2406650" cy="247523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943A031-57E1-88D7-DA00-6AC0F6027453}"/>
              </a:ext>
            </a:extLst>
          </p:cNvPr>
          <p:cNvSpPr txBox="1"/>
          <p:nvPr/>
        </p:nvSpPr>
        <p:spPr>
          <a:xfrm>
            <a:off x="5575300" y="149924"/>
            <a:ext cx="6121400" cy="6539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 ENGLISH</a:t>
            </a:r>
            <a:endParaRPr lang="en-US" sz="12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file is protected with password. The format is: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dd: 2 digits of Your birth date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MM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the first 3 (three) letters of Your birth month in Bahasa Indonesia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YYYY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Your birth year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Example</a:t>
            </a: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04Apr1971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Corporate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last 4 digits of Your account number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first 3 letters of Your account name (using uppercase, ignore punctuation and space)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first 4 digits of Your account number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Example</a:t>
            </a: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1900PTA0108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 BAHASA</a:t>
            </a:r>
            <a:endParaRPr lang="en-US" sz="12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UNDUH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anda dilindungi oleh kata sandi. Berikut adalah formatnya: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Perorangan 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dd: 2 angka tanggal lahir Anda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MMM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3 huruf pertama bulan lahir Anda dalam Bahasa Indonesia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YYYY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tahun kelahiran Anda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Contoh</a:t>
            </a: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04Apr1971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Perusahaan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 angka terakhir nomor rekening Anda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 huruf pertama nama rekening Anda (menggunakan huruf kapital, tanda baca dan spasi diabaikan)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 angka pertama nomor rekening Anda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Contoh</a:t>
            </a: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1900PTA0108</a:t>
            </a: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3258A9-C84B-6FA4-3E4C-7D61C1362102}"/>
              </a:ext>
            </a:extLst>
          </p:cNvPr>
          <p:cNvSpPr/>
          <p:nvPr/>
        </p:nvSpPr>
        <p:spPr>
          <a:xfrm>
            <a:off x="252780" y="3680770"/>
            <a:ext cx="4642803" cy="10756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 Call – </a:t>
            </a:r>
            <a:r>
              <a:rPr lang="en-US" sz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Pending BE Spec</a:t>
            </a:r>
          </a:p>
          <a:p>
            <a:pPr>
              <a:lnSpc>
                <a:spcPct val="107000"/>
              </a:lnSpc>
            </a:pPr>
            <a:endParaRPr lang="en-US" sz="12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BE call Omni Spec 6.4 </a:t>
            </a:r>
            <a:r>
              <a:rPr lang="en-MY" dirty="0">
                <a:solidFill>
                  <a:srgbClr val="000000"/>
                </a:solidFill>
              </a:rPr>
              <a:t>- </a:t>
            </a:r>
            <a:r>
              <a:rPr lang="en-MY" sz="1200" dirty="0" err="1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acct_mgmt</a:t>
            </a:r>
            <a:r>
              <a:rPr lang="en-MY" sz="12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/</a:t>
            </a:r>
            <a:r>
              <a:rPr lang="en-MY" sz="1200" dirty="0" err="1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estatement</a:t>
            </a:r>
            <a:r>
              <a:rPr lang="en-MY" sz="12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/download 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33F2FCBF-EE02-FD4C-CB40-CAD2F82C7BB6}"/>
              </a:ext>
            </a:extLst>
          </p:cNvPr>
          <p:cNvCxnSpPr>
            <a:cxnSpLocks/>
            <a:stCxn id="11" idx="0"/>
            <a:endCxn id="4" idx="2"/>
          </p:cNvCxnSpPr>
          <p:nvPr/>
        </p:nvCxnSpPr>
        <p:spPr>
          <a:xfrm rot="16200000" flipV="1">
            <a:off x="1841390" y="2947978"/>
            <a:ext cx="402703" cy="1062882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B7A48C7-FA84-E0D3-0226-425A3E99CE43}"/>
              </a:ext>
            </a:extLst>
          </p:cNvPr>
          <p:cNvSpPr/>
          <p:nvPr/>
        </p:nvSpPr>
        <p:spPr>
          <a:xfrm>
            <a:off x="252779" y="4883494"/>
            <a:ext cx="4642803" cy="10756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Notes: </a:t>
            </a:r>
          </a:p>
          <a:p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screen flow design may follow “SPT”.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Finish download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rgbClr val="C00000"/>
                </a:solidFill>
                <a:highlight>
                  <a:srgbClr val="FFFF00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Back to the Select Period screen</a:t>
            </a:r>
          </a:p>
        </p:txBody>
      </p:sp>
    </p:spTree>
    <p:extLst>
      <p:ext uri="{BB962C8B-B14F-4D97-AF65-F5344CB8AC3E}">
        <p14:creationId xmlns:p14="http://schemas.microsoft.com/office/powerpoint/2010/main" val="210361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9572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4102</TotalTime>
  <Words>567</Words>
  <Application>Microsoft Office PowerPoint</Application>
  <PresentationFormat>Widescreen</PresentationFormat>
  <Paragraphs>118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28</cp:revision>
  <dcterms:created xsi:type="dcterms:W3CDTF">2022-10-17T05:15:47Z</dcterms:created>
  <dcterms:modified xsi:type="dcterms:W3CDTF">2022-10-20T02:14:00Z</dcterms:modified>
</cp:coreProperties>
</file>