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68" autoAdjust="0"/>
    <p:restoredTop sz="94660"/>
  </p:normalViewPr>
  <p:slideViewPr>
    <p:cSldViewPr snapToGrid="0">
      <p:cViewPr>
        <p:scale>
          <a:sx n="80" d="100"/>
          <a:sy n="80" d="100"/>
        </p:scale>
        <p:origin x="774"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F9535-C59F-F337-58F7-772EA223E3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a:extLst>
              <a:ext uri="{FF2B5EF4-FFF2-40B4-BE49-F238E27FC236}">
                <a16:creationId xmlns:a16="http://schemas.microsoft.com/office/drawing/2014/main" id="{C31E01EE-6613-5117-09B3-6328B1DE34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a:extLst>
              <a:ext uri="{FF2B5EF4-FFF2-40B4-BE49-F238E27FC236}">
                <a16:creationId xmlns:a16="http://schemas.microsoft.com/office/drawing/2014/main" id="{712BCBB2-4605-3AF7-C1CC-07661C4754EF}"/>
              </a:ext>
            </a:extLst>
          </p:cNvPr>
          <p:cNvSpPr>
            <a:spLocks noGrp="1"/>
          </p:cNvSpPr>
          <p:nvPr>
            <p:ph type="dt" sz="half" idx="10"/>
          </p:nvPr>
        </p:nvSpPr>
        <p:spPr/>
        <p:txBody>
          <a:bodyPr/>
          <a:lstStyle/>
          <a:p>
            <a:fld id="{4706B63F-6214-4952-A330-D707AC312D71}" type="datetimeFigureOut">
              <a:rPr lang="en-MY" smtClean="0"/>
              <a:t>30/11/2022</a:t>
            </a:fld>
            <a:endParaRPr lang="en-MY"/>
          </a:p>
        </p:txBody>
      </p:sp>
      <p:sp>
        <p:nvSpPr>
          <p:cNvPr id="5" name="Footer Placeholder 4">
            <a:extLst>
              <a:ext uri="{FF2B5EF4-FFF2-40B4-BE49-F238E27FC236}">
                <a16:creationId xmlns:a16="http://schemas.microsoft.com/office/drawing/2014/main" id="{F54F451D-34F4-C0A5-9053-D547051495B7}"/>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B4ED3C8F-C440-9424-61BE-AA60B4AD3FAA}"/>
              </a:ext>
            </a:extLst>
          </p:cNvPr>
          <p:cNvSpPr>
            <a:spLocks noGrp="1"/>
          </p:cNvSpPr>
          <p:nvPr>
            <p:ph type="sldNum" sz="quarter" idx="12"/>
          </p:nvPr>
        </p:nvSpPr>
        <p:spPr/>
        <p:txBody>
          <a:bodyPr/>
          <a:lstStyle/>
          <a:p>
            <a:fld id="{3B785C6B-402A-4453-B493-3D4D6307ED3E}" type="slidenum">
              <a:rPr lang="en-MY" smtClean="0"/>
              <a:t>‹#›</a:t>
            </a:fld>
            <a:endParaRPr lang="en-MY"/>
          </a:p>
        </p:txBody>
      </p:sp>
    </p:spTree>
    <p:extLst>
      <p:ext uri="{BB962C8B-B14F-4D97-AF65-F5344CB8AC3E}">
        <p14:creationId xmlns:p14="http://schemas.microsoft.com/office/powerpoint/2010/main" val="758835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04B86-2793-1EF0-6A73-A5D6CABCD40C}"/>
              </a:ext>
            </a:extLst>
          </p:cNvPr>
          <p:cNvSpPr>
            <a:spLocks noGrp="1"/>
          </p:cNvSpPr>
          <p:nvPr>
            <p:ph type="title"/>
          </p:nvPr>
        </p:nvSpPr>
        <p:spPr/>
        <p:txBody>
          <a:bodyPr/>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5671CFFE-7D44-D0C3-A367-12C4CBCFFC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A63CBA9F-428E-6EA9-4416-F1BDFEE1B010}"/>
              </a:ext>
            </a:extLst>
          </p:cNvPr>
          <p:cNvSpPr>
            <a:spLocks noGrp="1"/>
          </p:cNvSpPr>
          <p:nvPr>
            <p:ph type="dt" sz="half" idx="10"/>
          </p:nvPr>
        </p:nvSpPr>
        <p:spPr/>
        <p:txBody>
          <a:bodyPr/>
          <a:lstStyle/>
          <a:p>
            <a:fld id="{4706B63F-6214-4952-A330-D707AC312D71}" type="datetimeFigureOut">
              <a:rPr lang="en-MY" smtClean="0"/>
              <a:t>30/11/2022</a:t>
            </a:fld>
            <a:endParaRPr lang="en-MY"/>
          </a:p>
        </p:txBody>
      </p:sp>
      <p:sp>
        <p:nvSpPr>
          <p:cNvPr id="5" name="Footer Placeholder 4">
            <a:extLst>
              <a:ext uri="{FF2B5EF4-FFF2-40B4-BE49-F238E27FC236}">
                <a16:creationId xmlns:a16="http://schemas.microsoft.com/office/drawing/2014/main" id="{11AB4991-DA86-891D-44CC-D5292EFE9491}"/>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FD9C5B32-F9B7-C197-956B-797EBC194A0E}"/>
              </a:ext>
            </a:extLst>
          </p:cNvPr>
          <p:cNvSpPr>
            <a:spLocks noGrp="1"/>
          </p:cNvSpPr>
          <p:nvPr>
            <p:ph type="sldNum" sz="quarter" idx="12"/>
          </p:nvPr>
        </p:nvSpPr>
        <p:spPr/>
        <p:txBody>
          <a:bodyPr/>
          <a:lstStyle/>
          <a:p>
            <a:fld id="{3B785C6B-402A-4453-B493-3D4D6307ED3E}" type="slidenum">
              <a:rPr lang="en-MY" smtClean="0"/>
              <a:t>‹#›</a:t>
            </a:fld>
            <a:endParaRPr lang="en-MY"/>
          </a:p>
        </p:txBody>
      </p:sp>
    </p:spTree>
    <p:extLst>
      <p:ext uri="{BB962C8B-B14F-4D97-AF65-F5344CB8AC3E}">
        <p14:creationId xmlns:p14="http://schemas.microsoft.com/office/powerpoint/2010/main" val="327893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B0416E-1DBF-412D-7C3A-D910A1A018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051E421B-85C0-6362-72F4-A897A344F7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1F647F1A-679A-6B06-F597-D91EE1E7CD2C}"/>
              </a:ext>
            </a:extLst>
          </p:cNvPr>
          <p:cNvSpPr>
            <a:spLocks noGrp="1"/>
          </p:cNvSpPr>
          <p:nvPr>
            <p:ph type="dt" sz="half" idx="10"/>
          </p:nvPr>
        </p:nvSpPr>
        <p:spPr/>
        <p:txBody>
          <a:bodyPr/>
          <a:lstStyle/>
          <a:p>
            <a:fld id="{4706B63F-6214-4952-A330-D707AC312D71}" type="datetimeFigureOut">
              <a:rPr lang="en-MY" smtClean="0"/>
              <a:t>30/11/2022</a:t>
            </a:fld>
            <a:endParaRPr lang="en-MY"/>
          </a:p>
        </p:txBody>
      </p:sp>
      <p:sp>
        <p:nvSpPr>
          <p:cNvPr id="5" name="Footer Placeholder 4">
            <a:extLst>
              <a:ext uri="{FF2B5EF4-FFF2-40B4-BE49-F238E27FC236}">
                <a16:creationId xmlns:a16="http://schemas.microsoft.com/office/drawing/2014/main" id="{8BECDCD3-E36A-CE8C-5979-767F326AEEBD}"/>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B81D4682-CA1B-8114-DBA7-102FE91F6310}"/>
              </a:ext>
            </a:extLst>
          </p:cNvPr>
          <p:cNvSpPr>
            <a:spLocks noGrp="1"/>
          </p:cNvSpPr>
          <p:nvPr>
            <p:ph type="sldNum" sz="quarter" idx="12"/>
          </p:nvPr>
        </p:nvSpPr>
        <p:spPr/>
        <p:txBody>
          <a:bodyPr/>
          <a:lstStyle/>
          <a:p>
            <a:fld id="{3B785C6B-402A-4453-B493-3D4D6307ED3E}" type="slidenum">
              <a:rPr lang="en-MY" smtClean="0"/>
              <a:t>‹#›</a:t>
            </a:fld>
            <a:endParaRPr lang="en-MY"/>
          </a:p>
        </p:txBody>
      </p:sp>
    </p:spTree>
    <p:extLst>
      <p:ext uri="{BB962C8B-B14F-4D97-AF65-F5344CB8AC3E}">
        <p14:creationId xmlns:p14="http://schemas.microsoft.com/office/powerpoint/2010/main" val="879689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E2768-BEC8-3C8F-CAE0-E32EE61D343F}"/>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3B921CF3-5EC7-78F4-1BE2-41B5670EE9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ACF43292-685B-69DC-1138-11C50740B5E8}"/>
              </a:ext>
            </a:extLst>
          </p:cNvPr>
          <p:cNvSpPr>
            <a:spLocks noGrp="1"/>
          </p:cNvSpPr>
          <p:nvPr>
            <p:ph type="dt" sz="half" idx="10"/>
          </p:nvPr>
        </p:nvSpPr>
        <p:spPr/>
        <p:txBody>
          <a:bodyPr/>
          <a:lstStyle/>
          <a:p>
            <a:fld id="{4706B63F-6214-4952-A330-D707AC312D71}" type="datetimeFigureOut">
              <a:rPr lang="en-MY" smtClean="0"/>
              <a:t>30/11/2022</a:t>
            </a:fld>
            <a:endParaRPr lang="en-MY"/>
          </a:p>
        </p:txBody>
      </p:sp>
      <p:sp>
        <p:nvSpPr>
          <p:cNvPr id="5" name="Footer Placeholder 4">
            <a:extLst>
              <a:ext uri="{FF2B5EF4-FFF2-40B4-BE49-F238E27FC236}">
                <a16:creationId xmlns:a16="http://schemas.microsoft.com/office/drawing/2014/main" id="{D1E0600A-0DD9-90E2-F2FD-3EDD8D604668}"/>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A653FCB0-EC1E-147E-598F-36CFDA8B6864}"/>
              </a:ext>
            </a:extLst>
          </p:cNvPr>
          <p:cNvSpPr>
            <a:spLocks noGrp="1"/>
          </p:cNvSpPr>
          <p:nvPr>
            <p:ph type="sldNum" sz="quarter" idx="12"/>
          </p:nvPr>
        </p:nvSpPr>
        <p:spPr/>
        <p:txBody>
          <a:bodyPr/>
          <a:lstStyle/>
          <a:p>
            <a:fld id="{3B785C6B-402A-4453-B493-3D4D6307ED3E}" type="slidenum">
              <a:rPr lang="en-MY" smtClean="0"/>
              <a:t>‹#›</a:t>
            </a:fld>
            <a:endParaRPr lang="en-MY"/>
          </a:p>
        </p:txBody>
      </p:sp>
    </p:spTree>
    <p:extLst>
      <p:ext uri="{BB962C8B-B14F-4D97-AF65-F5344CB8AC3E}">
        <p14:creationId xmlns:p14="http://schemas.microsoft.com/office/powerpoint/2010/main" val="573051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8198A-10D0-68A7-54F5-EA542BACEA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Y"/>
          </a:p>
        </p:txBody>
      </p:sp>
      <p:sp>
        <p:nvSpPr>
          <p:cNvPr id="3" name="Text Placeholder 2">
            <a:extLst>
              <a:ext uri="{FF2B5EF4-FFF2-40B4-BE49-F238E27FC236}">
                <a16:creationId xmlns:a16="http://schemas.microsoft.com/office/drawing/2014/main" id="{98FA3EA5-16D4-B3EC-3D92-72A8D8DAD6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0CCC2C-3D78-D303-E90C-DAC30E32EA23}"/>
              </a:ext>
            </a:extLst>
          </p:cNvPr>
          <p:cNvSpPr>
            <a:spLocks noGrp="1"/>
          </p:cNvSpPr>
          <p:nvPr>
            <p:ph type="dt" sz="half" idx="10"/>
          </p:nvPr>
        </p:nvSpPr>
        <p:spPr/>
        <p:txBody>
          <a:bodyPr/>
          <a:lstStyle/>
          <a:p>
            <a:fld id="{4706B63F-6214-4952-A330-D707AC312D71}" type="datetimeFigureOut">
              <a:rPr lang="en-MY" smtClean="0"/>
              <a:t>30/11/2022</a:t>
            </a:fld>
            <a:endParaRPr lang="en-MY"/>
          </a:p>
        </p:txBody>
      </p:sp>
      <p:sp>
        <p:nvSpPr>
          <p:cNvPr id="5" name="Footer Placeholder 4">
            <a:extLst>
              <a:ext uri="{FF2B5EF4-FFF2-40B4-BE49-F238E27FC236}">
                <a16:creationId xmlns:a16="http://schemas.microsoft.com/office/drawing/2014/main" id="{07E63254-9130-9EAD-7F47-2F2EE51CB4CD}"/>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BD9CA8DD-3A2A-3D01-5639-1ED47BBA12C7}"/>
              </a:ext>
            </a:extLst>
          </p:cNvPr>
          <p:cNvSpPr>
            <a:spLocks noGrp="1"/>
          </p:cNvSpPr>
          <p:nvPr>
            <p:ph type="sldNum" sz="quarter" idx="12"/>
          </p:nvPr>
        </p:nvSpPr>
        <p:spPr/>
        <p:txBody>
          <a:bodyPr/>
          <a:lstStyle/>
          <a:p>
            <a:fld id="{3B785C6B-402A-4453-B493-3D4D6307ED3E}" type="slidenum">
              <a:rPr lang="en-MY" smtClean="0"/>
              <a:t>‹#›</a:t>
            </a:fld>
            <a:endParaRPr lang="en-MY"/>
          </a:p>
        </p:txBody>
      </p:sp>
    </p:spTree>
    <p:extLst>
      <p:ext uri="{BB962C8B-B14F-4D97-AF65-F5344CB8AC3E}">
        <p14:creationId xmlns:p14="http://schemas.microsoft.com/office/powerpoint/2010/main" val="3424729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036CE-F65B-6E46-DC3C-46D9AB30328D}"/>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8B6CED18-B850-AF31-A5B2-0200072E36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a:extLst>
              <a:ext uri="{FF2B5EF4-FFF2-40B4-BE49-F238E27FC236}">
                <a16:creationId xmlns:a16="http://schemas.microsoft.com/office/drawing/2014/main" id="{4542CB1A-53A2-B870-F53A-B4AD7F58B9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a:extLst>
              <a:ext uri="{FF2B5EF4-FFF2-40B4-BE49-F238E27FC236}">
                <a16:creationId xmlns:a16="http://schemas.microsoft.com/office/drawing/2014/main" id="{A51D0F4D-6DCA-6F64-DA91-B3E9775C50F6}"/>
              </a:ext>
            </a:extLst>
          </p:cNvPr>
          <p:cNvSpPr>
            <a:spLocks noGrp="1"/>
          </p:cNvSpPr>
          <p:nvPr>
            <p:ph type="dt" sz="half" idx="10"/>
          </p:nvPr>
        </p:nvSpPr>
        <p:spPr/>
        <p:txBody>
          <a:bodyPr/>
          <a:lstStyle/>
          <a:p>
            <a:fld id="{4706B63F-6214-4952-A330-D707AC312D71}" type="datetimeFigureOut">
              <a:rPr lang="en-MY" smtClean="0"/>
              <a:t>30/11/2022</a:t>
            </a:fld>
            <a:endParaRPr lang="en-MY"/>
          </a:p>
        </p:txBody>
      </p:sp>
      <p:sp>
        <p:nvSpPr>
          <p:cNvPr id="6" name="Footer Placeholder 5">
            <a:extLst>
              <a:ext uri="{FF2B5EF4-FFF2-40B4-BE49-F238E27FC236}">
                <a16:creationId xmlns:a16="http://schemas.microsoft.com/office/drawing/2014/main" id="{255C7E2C-71B0-0E0B-21C6-38379C2BAF59}"/>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FB406388-7003-3DCB-4C68-ED9B7C03F2DD}"/>
              </a:ext>
            </a:extLst>
          </p:cNvPr>
          <p:cNvSpPr>
            <a:spLocks noGrp="1"/>
          </p:cNvSpPr>
          <p:nvPr>
            <p:ph type="sldNum" sz="quarter" idx="12"/>
          </p:nvPr>
        </p:nvSpPr>
        <p:spPr/>
        <p:txBody>
          <a:bodyPr/>
          <a:lstStyle/>
          <a:p>
            <a:fld id="{3B785C6B-402A-4453-B493-3D4D6307ED3E}" type="slidenum">
              <a:rPr lang="en-MY" smtClean="0"/>
              <a:t>‹#›</a:t>
            </a:fld>
            <a:endParaRPr lang="en-MY"/>
          </a:p>
        </p:txBody>
      </p:sp>
    </p:spTree>
    <p:extLst>
      <p:ext uri="{BB962C8B-B14F-4D97-AF65-F5344CB8AC3E}">
        <p14:creationId xmlns:p14="http://schemas.microsoft.com/office/powerpoint/2010/main" val="244128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6B0B7-61F8-03C8-C2B5-48E67FACBE0A}"/>
              </a:ext>
            </a:extLst>
          </p:cNvPr>
          <p:cNvSpPr>
            <a:spLocks noGrp="1"/>
          </p:cNvSpPr>
          <p:nvPr>
            <p:ph type="title"/>
          </p:nvPr>
        </p:nvSpPr>
        <p:spPr>
          <a:xfrm>
            <a:off x="839788" y="365125"/>
            <a:ext cx="10515600" cy="1325563"/>
          </a:xfrm>
        </p:spPr>
        <p:txBody>
          <a:bodyPr/>
          <a:lstStyle/>
          <a:p>
            <a:r>
              <a:rPr lang="en-US"/>
              <a:t>Click to edit Master title style</a:t>
            </a:r>
            <a:endParaRPr lang="en-MY"/>
          </a:p>
        </p:txBody>
      </p:sp>
      <p:sp>
        <p:nvSpPr>
          <p:cNvPr id="3" name="Text Placeholder 2">
            <a:extLst>
              <a:ext uri="{FF2B5EF4-FFF2-40B4-BE49-F238E27FC236}">
                <a16:creationId xmlns:a16="http://schemas.microsoft.com/office/drawing/2014/main" id="{562BED2D-92E8-91EA-F909-BA9950AF56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FE613E-32E8-25BB-A391-AEF70909ED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a:extLst>
              <a:ext uri="{FF2B5EF4-FFF2-40B4-BE49-F238E27FC236}">
                <a16:creationId xmlns:a16="http://schemas.microsoft.com/office/drawing/2014/main" id="{A821F982-D54C-C959-9F76-455B1D1AD5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B5D959-C448-EF3E-C58A-469CADCB30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a:extLst>
              <a:ext uri="{FF2B5EF4-FFF2-40B4-BE49-F238E27FC236}">
                <a16:creationId xmlns:a16="http://schemas.microsoft.com/office/drawing/2014/main" id="{B93C0AB5-E83B-862D-0F75-5625E437C97A}"/>
              </a:ext>
            </a:extLst>
          </p:cNvPr>
          <p:cNvSpPr>
            <a:spLocks noGrp="1"/>
          </p:cNvSpPr>
          <p:nvPr>
            <p:ph type="dt" sz="half" idx="10"/>
          </p:nvPr>
        </p:nvSpPr>
        <p:spPr/>
        <p:txBody>
          <a:bodyPr/>
          <a:lstStyle/>
          <a:p>
            <a:fld id="{4706B63F-6214-4952-A330-D707AC312D71}" type="datetimeFigureOut">
              <a:rPr lang="en-MY" smtClean="0"/>
              <a:t>30/11/2022</a:t>
            </a:fld>
            <a:endParaRPr lang="en-MY"/>
          </a:p>
        </p:txBody>
      </p:sp>
      <p:sp>
        <p:nvSpPr>
          <p:cNvPr id="8" name="Footer Placeholder 7">
            <a:extLst>
              <a:ext uri="{FF2B5EF4-FFF2-40B4-BE49-F238E27FC236}">
                <a16:creationId xmlns:a16="http://schemas.microsoft.com/office/drawing/2014/main" id="{AB1ADFF5-4410-269F-EB13-3EC2CB2AFCB1}"/>
              </a:ext>
            </a:extLst>
          </p:cNvPr>
          <p:cNvSpPr>
            <a:spLocks noGrp="1"/>
          </p:cNvSpPr>
          <p:nvPr>
            <p:ph type="ftr" sz="quarter" idx="11"/>
          </p:nvPr>
        </p:nvSpPr>
        <p:spPr/>
        <p:txBody>
          <a:bodyPr/>
          <a:lstStyle/>
          <a:p>
            <a:endParaRPr lang="en-MY"/>
          </a:p>
        </p:txBody>
      </p:sp>
      <p:sp>
        <p:nvSpPr>
          <p:cNvPr id="9" name="Slide Number Placeholder 8">
            <a:extLst>
              <a:ext uri="{FF2B5EF4-FFF2-40B4-BE49-F238E27FC236}">
                <a16:creationId xmlns:a16="http://schemas.microsoft.com/office/drawing/2014/main" id="{13F5AC12-2926-0693-D9F4-8A60E1A143AC}"/>
              </a:ext>
            </a:extLst>
          </p:cNvPr>
          <p:cNvSpPr>
            <a:spLocks noGrp="1"/>
          </p:cNvSpPr>
          <p:nvPr>
            <p:ph type="sldNum" sz="quarter" idx="12"/>
          </p:nvPr>
        </p:nvSpPr>
        <p:spPr/>
        <p:txBody>
          <a:bodyPr/>
          <a:lstStyle/>
          <a:p>
            <a:fld id="{3B785C6B-402A-4453-B493-3D4D6307ED3E}" type="slidenum">
              <a:rPr lang="en-MY" smtClean="0"/>
              <a:t>‹#›</a:t>
            </a:fld>
            <a:endParaRPr lang="en-MY"/>
          </a:p>
        </p:txBody>
      </p:sp>
    </p:spTree>
    <p:extLst>
      <p:ext uri="{BB962C8B-B14F-4D97-AF65-F5344CB8AC3E}">
        <p14:creationId xmlns:p14="http://schemas.microsoft.com/office/powerpoint/2010/main" val="1017338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7919-6A6D-C228-7E9B-E6867CB5811B}"/>
              </a:ext>
            </a:extLst>
          </p:cNvPr>
          <p:cNvSpPr>
            <a:spLocks noGrp="1"/>
          </p:cNvSpPr>
          <p:nvPr>
            <p:ph type="title"/>
          </p:nvPr>
        </p:nvSpPr>
        <p:spPr/>
        <p:txBody>
          <a:bodyPr/>
          <a:lstStyle/>
          <a:p>
            <a:r>
              <a:rPr lang="en-US"/>
              <a:t>Click to edit Master title style</a:t>
            </a:r>
            <a:endParaRPr lang="en-MY"/>
          </a:p>
        </p:txBody>
      </p:sp>
      <p:sp>
        <p:nvSpPr>
          <p:cNvPr id="3" name="Date Placeholder 2">
            <a:extLst>
              <a:ext uri="{FF2B5EF4-FFF2-40B4-BE49-F238E27FC236}">
                <a16:creationId xmlns:a16="http://schemas.microsoft.com/office/drawing/2014/main" id="{68B1D4E4-90A3-AE7C-7FD5-7385962D33F7}"/>
              </a:ext>
            </a:extLst>
          </p:cNvPr>
          <p:cNvSpPr>
            <a:spLocks noGrp="1"/>
          </p:cNvSpPr>
          <p:nvPr>
            <p:ph type="dt" sz="half" idx="10"/>
          </p:nvPr>
        </p:nvSpPr>
        <p:spPr/>
        <p:txBody>
          <a:bodyPr/>
          <a:lstStyle/>
          <a:p>
            <a:fld id="{4706B63F-6214-4952-A330-D707AC312D71}" type="datetimeFigureOut">
              <a:rPr lang="en-MY" smtClean="0"/>
              <a:t>30/11/2022</a:t>
            </a:fld>
            <a:endParaRPr lang="en-MY"/>
          </a:p>
        </p:txBody>
      </p:sp>
      <p:sp>
        <p:nvSpPr>
          <p:cNvPr id="4" name="Footer Placeholder 3">
            <a:extLst>
              <a:ext uri="{FF2B5EF4-FFF2-40B4-BE49-F238E27FC236}">
                <a16:creationId xmlns:a16="http://schemas.microsoft.com/office/drawing/2014/main" id="{E010A730-12F4-C533-48A3-096A599B08AC}"/>
              </a:ext>
            </a:extLst>
          </p:cNvPr>
          <p:cNvSpPr>
            <a:spLocks noGrp="1"/>
          </p:cNvSpPr>
          <p:nvPr>
            <p:ph type="ftr" sz="quarter" idx="11"/>
          </p:nvPr>
        </p:nvSpPr>
        <p:spPr/>
        <p:txBody>
          <a:bodyPr/>
          <a:lstStyle/>
          <a:p>
            <a:endParaRPr lang="en-MY"/>
          </a:p>
        </p:txBody>
      </p:sp>
      <p:sp>
        <p:nvSpPr>
          <p:cNvPr id="5" name="Slide Number Placeholder 4">
            <a:extLst>
              <a:ext uri="{FF2B5EF4-FFF2-40B4-BE49-F238E27FC236}">
                <a16:creationId xmlns:a16="http://schemas.microsoft.com/office/drawing/2014/main" id="{06E3F1E8-13F3-CE78-94B9-02E6933ED1BD}"/>
              </a:ext>
            </a:extLst>
          </p:cNvPr>
          <p:cNvSpPr>
            <a:spLocks noGrp="1"/>
          </p:cNvSpPr>
          <p:nvPr>
            <p:ph type="sldNum" sz="quarter" idx="12"/>
          </p:nvPr>
        </p:nvSpPr>
        <p:spPr/>
        <p:txBody>
          <a:bodyPr/>
          <a:lstStyle/>
          <a:p>
            <a:fld id="{3B785C6B-402A-4453-B493-3D4D6307ED3E}" type="slidenum">
              <a:rPr lang="en-MY" smtClean="0"/>
              <a:t>‹#›</a:t>
            </a:fld>
            <a:endParaRPr lang="en-MY"/>
          </a:p>
        </p:txBody>
      </p:sp>
    </p:spTree>
    <p:extLst>
      <p:ext uri="{BB962C8B-B14F-4D97-AF65-F5344CB8AC3E}">
        <p14:creationId xmlns:p14="http://schemas.microsoft.com/office/powerpoint/2010/main" val="459107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BBDA88-4314-ED6E-C48C-5149B6BF5629}"/>
              </a:ext>
            </a:extLst>
          </p:cNvPr>
          <p:cNvSpPr>
            <a:spLocks noGrp="1"/>
          </p:cNvSpPr>
          <p:nvPr>
            <p:ph type="dt" sz="half" idx="10"/>
          </p:nvPr>
        </p:nvSpPr>
        <p:spPr/>
        <p:txBody>
          <a:bodyPr/>
          <a:lstStyle/>
          <a:p>
            <a:fld id="{4706B63F-6214-4952-A330-D707AC312D71}" type="datetimeFigureOut">
              <a:rPr lang="en-MY" smtClean="0"/>
              <a:t>30/11/2022</a:t>
            </a:fld>
            <a:endParaRPr lang="en-MY"/>
          </a:p>
        </p:txBody>
      </p:sp>
      <p:sp>
        <p:nvSpPr>
          <p:cNvPr id="3" name="Footer Placeholder 2">
            <a:extLst>
              <a:ext uri="{FF2B5EF4-FFF2-40B4-BE49-F238E27FC236}">
                <a16:creationId xmlns:a16="http://schemas.microsoft.com/office/drawing/2014/main" id="{AC89DF20-346F-FCD1-CC67-8E5C6FE21E8A}"/>
              </a:ext>
            </a:extLst>
          </p:cNvPr>
          <p:cNvSpPr>
            <a:spLocks noGrp="1"/>
          </p:cNvSpPr>
          <p:nvPr>
            <p:ph type="ftr" sz="quarter" idx="11"/>
          </p:nvPr>
        </p:nvSpPr>
        <p:spPr/>
        <p:txBody>
          <a:bodyPr/>
          <a:lstStyle/>
          <a:p>
            <a:endParaRPr lang="en-MY"/>
          </a:p>
        </p:txBody>
      </p:sp>
      <p:sp>
        <p:nvSpPr>
          <p:cNvPr id="4" name="Slide Number Placeholder 3">
            <a:extLst>
              <a:ext uri="{FF2B5EF4-FFF2-40B4-BE49-F238E27FC236}">
                <a16:creationId xmlns:a16="http://schemas.microsoft.com/office/drawing/2014/main" id="{F599D287-6990-ACEF-FF3E-5D5E0531E1A1}"/>
              </a:ext>
            </a:extLst>
          </p:cNvPr>
          <p:cNvSpPr>
            <a:spLocks noGrp="1"/>
          </p:cNvSpPr>
          <p:nvPr>
            <p:ph type="sldNum" sz="quarter" idx="12"/>
          </p:nvPr>
        </p:nvSpPr>
        <p:spPr/>
        <p:txBody>
          <a:bodyPr/>
          <a:lstStyle/>
          <a:p>
            <a:fld id="{3B785C6B-402A-4453-B493-3D4D6307ED3E}" type="slidenum">
              <a:rPr lang="en-MY" smtClean="0"/>
              <a:t>‹#›</a:t>
            </a:fld>
            <a:endParaRPr lang="en-MY"/>
          </a:p>
        </p:txBody>
      </p:sp>
    </p:spTree>
    <p:extLst>
      <p:ext uri="{BB962C8B-B14F-4D97-AF65-F5344CB8AC3E}">
        <p14:creationId xmlns:p14="http://schemas.microsoft.com/office/powerpoint/2010/main" val="2576841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C5704-926E-321C-9EA8-83372E57C9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Content Placeholder 2">
            <a:extLst>
              <a:ext uri="{FF2B5EF4-FFF2-40B4-BE49-F238E27FC236}">
                <a16:creationId xmlns:a16="http://schemas.microsoft.com/office/drawing/2014/main" id="{90A00C63-285E-7D05-DEED-77F7B29667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a:extLst>
              <a:ext uri="{FF2B5EF4-FFF2-40B4-BE49-F238E27FC236}">
                <a16:creationId xmlns:a16="http://schemas.microsoft.com/office/drawing/2014/main" id="{2A38CC03-0C43-C653-B6E0-4E315A4DAA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17C17-A49C-76F7-2D51-E4A8AE03CC84}"/>
              </a:ext>
            </a:extLst>
          </p:cNvPr>
          <p:cNvSpPr>
            <a:spLocks noGrp="1"/>
          </p:cNvSpPr>
          <p:nvPr>
            <p:ph type="dt" sz="half" idx="10"/>
          </p:nvPr>
        </p:nvSpPr>
        <p:spPr/>
        <p:txBody>
          <a:bodyPr/>
          <a:lstStyle/>
          <a:p>
            <a:fld id="{4706B63F-6214-4952-A330-D707AC312D71}" type="datetimeFigureOut">
              <a:rPr lang="en-MY" smtClean="0"/>
              <a:t>30/11/2022</a:t>
            </a:fld>
            <a:endParaRPr lang="en-MY"/>
          </a:p>
        </p:txBody>
      </p:sp>
      <p:sp>
        <p:nvSpPr>
          <p:cNvPr id="6" name="Footer Placeholder 5">
            <a:extLst>
              <a:ext uri="{FF2B5EF4-FFF2-40B4-BE49-F238E27FC236}">
                <a16:creationId xmlns:a16="http://schemas.microsoft.com/office/drawing/2014/main" id="{FD73244F-2100-8730-47A1-111FB0CDCE20}"/>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0E8A14EC-9B19-AC1F-4CD5-6BE458598628}"/>
              </a:ext>
            </a:extLst>
          </p:cNvPr>
          <p:cNvSpPr>
            <a:spLocks noGrp="1"/>
          </p:cNvSpPr>
          <p:nvPr>
            <p:ph type="sldNum" sz="quarter" idx="12"/>
          </p:nvPr>
        </p:nvSpPr>
        <p:spPr/>
        <p:txBody>
          <a:bodyPr/>
          <a:lstStyle/>
          <a:p>
            <a:fld id="{3B785C6B-402A-4453-B493-3D4D6307ED3E}" type="slidenum">
              <a:rPr lang="en-MY" smtClean="0"/>
              <a:t>‹#›</a:t>
            </a:fld>
            <a:endParaRPr lang="en-MY"/>
          </a:p>
        </p:txBody>
      </p:sp>
    </p:spTree>
    <p:extLst>
      <p:ext uri="{BB962C8B-B14F-4D97-AF65-F5344CB8AC3E}">
        <p14:creationId xmlns:p14="http://schemas.microsoft.com/office/powerpoint/2010/main" val="2308334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4754F-DDE0-34BA-D3B1-DB3493464B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Picture Placeholder 2">
            <a:extLst>
              <a:ext uri="{FF2B5EF4-FFF2-40B4-BE49-F238E27FC236}">
                <a16:creationId xmlns:a16="http://schemas.microsoft.com/office/drawing/2014/main" id="{FB668B43-392C-77B8-2B1D-2E48E3EF78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a:extLst>
              <a:ext uri="{FF2B5EF4-FFF2-40B4-BE49-F238E27FC236}">
                <a16:creationId xmlns:a16="http://schemas.microsoft.com/office/drawing/2014/main" id="{9493D9A0-A605-384D-C866-5723DC1AA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878049-B3EE-4DCA-4EF1-0E7ED1C696DD}"/>
              </a:ext>
            </a:extLst>
          </p:cNvPr>
          <p:cNvSpPr>
            <a:spLocks noGrp="1"/>
          </p:cNvSpPr>
          <p:nvPr>
            <p:ph type="dt" sz="half" idx="10"/>
          </p:nvPr>
        </p:nvSpPr>
        <p:spPr/>
        <p:txBody>
          <a:bodyPr/>
          <a:lstStyle/>
          <a:p>
            <a:fld id="{4706B63F-6214-4952-A330-D707AC312D71}" type="datetimeFigureOut">
              <a:rPr lang="en-MY" smtClean="0"/>
              <a:t>30/11/2022</a:t>
            </a:fld>
            <a:endParaRPr lang="en-MY"/>
          </a:p>
        </p:txBody>
      </p:sp>
      <p:sp>
        <p:nvSpPr>
          <p:cNvPr id="6" name="Footer Placeholder 5">
            <a:extLst>
              <a:ext uri="{FF2B5EF4-FFF2-40B4-BE49-F238E27FC236}">
                <a16:creationId xmlns:a16="http://schemas.microsoft.com/office/drawing/2014/main" id="{A00DF714-8035-00E9-F7C8-5968599EB4F7}"/>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0320EABA-635B-1BCF-C202-8F7653FBBB1E}"/>
              </a:ext>
            </a:extLst>
          </p:cNvPr>
          <p:cNvSpPr>
            <a:spLocks noGrp="1"/>
          </p:cNvSpPr>
          <p:nvPr>
            <p:ph type="sldNum" sz="quarter" idx="12"/>
          </p:nvPr>
        </p:nvSpPr>
        <p:spPr/>
        <p:txBody>
          <a:bodyPr/>
          <a:lstStyle/>
          <a:p>
            <a:fld id="{3B785C6B-402A-4453-B493-3D4D6307ED3E}" type="slidenum">
              <a:rPr lang="en-MY" smtClean="0"/>
              <a:t>‹#›</a:t>
            </a:fld>
            <a:endParaRPr lang="en-MY"/>
          </a:p>
        </p:txBody>
      </p:sp>
    </p:spTree>
    <p:extLst>
      <p:ext uri="{BB962C8B-B14F-4D97-AF65-F5344CB8AC3E}">
        <p14:creationId xmlns:p14="http://schemas.microsoft.com/office/powerpoint/2010/main" val="1740667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3970B8-29A1-0895-FB5A-2C05FF6351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a:extLst>
              <a:ext uri="{FF2B5EF4-FFF2-40B4-BE49-F238E27FC236}">
                <a16:creationId xmlns:a16="http://schemas.microsoft.com/office/drawing/2014/main" id="{BDD16B49-FA6A-DAF7-2A1D-DFC816BA9C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4145BE5D-1F83-0D22-FC9D-828B6B18D9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06B63F-6214-4952-A330-D707AC312D71}" type="datetimeFigureOut">
              <a:rPr lang="en-MY" smtClean="0"/>
              <a:t>30/11/2022</a:t>
            </a:fld>
            <a:endParaRPr lang="en-MY"/>
          </a:p>
        </p:txBody>
      </p:sp>
      <p:sp>
        <p:nvSpPr>
          <p:cNvPr id="5" name="Footer Placeholder 4">
            <a:extLst>
              <a:ext uri="{FF2B5EF4-FFF2-40B4-BE49-F238E27FC236}">
                <a16:creationId xmlns:a16="http://schemas.microsoft.com/office/drawing/2014/main" id="{C9651EBA-15B3-E3DE-9D5B-512BD4902D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a:extLst>
              <a:ext uri="{FF2B5EF4-FFF2-40B4-BE49-F238E27FC236}">
                <a16:creationId xmlns:a16="http://schemas.microsoft.com/office/drawing/2014/main" id="{5C1DAF2A-ED34-9A4E-6A9C-807DF6FA76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785C6B-402A-4453-B493-3D4D6307ED3E}" type="slidenum">
              <a:rPr lang="en-MY" smtClean="0"/>
              <a:t>‹#›</a:t>
            </a:fld>
            <a:endParaRPr lang="en-MY"/>
          </a:p>
        </p:txBody>
      </p:sp>
    </p:spTree>
    <p:extLst>
      <p:ext uri="{BB962C8B-B14F-4D97-AF65-F5344CB8AC3E}">
        <p14:creationId xmlns:p14="http://schemas.microsoft.com/office/powerpoint/2010/main" val="680143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0421327-6D2B-1BAF-6A69-19B84D75A046}"/>
              </a:ext>
            </a:extLst>
          </p:cNvPr>
          <p:cNvPicPr>
            <a:picLocks noChangeAspect="1"/>
          </p:cNvPicPr>
          <p:nvPr/>
        </p:nvPicPr>
        <p:blipFill>
          <a:blip r:embed="rId2"/>
          <a:stretch>
            <a:fillRect/>
          </a:stretch>
        </p:blipFill>
        <p:spPr>
          <a:xfrm>
            <a:off x="42757" y="0"/>
            <a:ext cx="3166467" cy="6858000"/>
          </a:xfrm>
          <a:prstGeom prst="rect">
            <a:avLst/>
          </a:prstGeom>
        </p:spPr>
      </p:pic>
      <p:pic>
        <p:nvPicPr>
          <p:cNvPr id="6" name="Picture 5">
            <a:extLst>
              <a:ext uri="{FF2B5EF4-FFF2-40B4-BE49-F238E27FC236}">
                <a16:creationId xmlns:a16="http://schemas.microsoft.com/office/drawing/2014/main" id="{D17A8D26-B28D-A219-DE78-B58B1B24C10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66212" y="0"/>
            <a:ext cx="3515210" cy="6858000"/>
          </a:xfrm>
          <a:prstGeom prst="rect">
            <a:avLst/>
          </a:prstGeom>
          <a:noFill/>
          <a:ln>
            <a:noFill/>
          </a:ln>
        </p:spPr>
      </p:pic>
      <p:sp>
        <p:nvSpPr>
          <p:cNvPr id="7" name="TextBox 6">
            <a:extLst>
              <a:ext uri="{FF2B5EF4-FFF2-40B4-BE49-F238E27FC236}">
                <a16:creationId xmlns:a16="http://schemas.microsoft.com/office/drawing/2014/main" id="{9D1A700D-BC60-0883-2332-A671AAF123F5}"/>
              </a:ext>
            </a:extLst>
          </p:cNvPr>
          <p:cNvSpPr txBox="1"/>
          <p:nvPr/>
        </p:nvSpPr>
        <p:spPr>
          <a:xfrm>
            <a:off x="3373395" y="216513"/>
            <a:ext cx="5126865" cy="2437206"/>
          </a:xfrm>
          <a:prstGeom prst="rect">
            <a:avLst/>
          </a:prstGeom>
          <a:noFill/>
        </p:spPr>
        <p:txBody>
          <a:bodyPr wrap="square">
            <a:spAutoFit/>
          </a:bodyPr>
          <a:lstStyle/>
          <a:p>
            <a:pPr marR="0">
              <a:lnSpc>
                <a:spcPct val="107000"/>
              </a:lnSpc>
              <a:spcBef>
                <a:spcPts val="0"/>
              </a:spcBef>
              <a:spcAft>
                <a:spcPts val="0"/>
              </a:spcAft>
            </a:pPr>
            <a:r>
              <a:rPr lang="en-US" sz="1300" dirty="0"/>
              <a:t>Entry point </a:t>
            </a:r>
          </a:p>
          <a:p>
            <a:pPr marR="0">
              <a:lnSpc>
                <a:spcPct val="107000"/>
              </a:lnSpc>
              <a:spcBef>
                <a:spcPts val="0"/>
              </a:spcBef>
              <a:spcAft>
                <a:spcPts val="0"/>
              </a:spcAft>
            </a:pPr>
            <a:r>
              <a:rPr lang="en-US" sz="1300" dirty="0"/>
              <a:t>1. Transaction – Telegraphic – Transfer to a new bene – Regulatory information screen</a:t>
            </a:r>
          </a:p>
          <a:p>
            <a:pPr marL="0" marR="0">
              <a:lnSpc>
                <a:spcPct val="107000"/>
              </a:lnSpc>
              <a:spcBef>
                <a:spcPts val="0"/>
              </a:spcBef>
              <a:spcAft>
                <a:spcPts val="0"/>
              </a:spcAft>
            </a:pPr>
            <a:r>
              <a:rPr lang="en-US" sz="1300" dirty="0"/>
              <a:t>2. Transaction – Telegraphic – Select Fav bene – Regulatory information screen</a:t>
            </a:r>
          </a:p>
          <a:p>
            <a:pPr marL="0" marR="0">
              <a:lnSpc>
                <a:spcPct val="107000"/>
              </a:lnSpc>
              <a:spcBef>
                <a:spcPts val="0"/>
              </a:spcBef>
              <a:spcAft>
                <a:spcPts val="0"/>
              </a:spcAft>
            </a:pPr>
            <a:r>
              <a:rPr lang="en-US" sz="1300" dirty="0"/>
              <a:t>3. Transaction – Manage Saved Bene - Telegraphic - Transfer to a new bene - Regulatory information screen</a:t>
            </a:r>
          </a:p>
          <a:p>
            <a:pPr marL="0" marR="0">
              <a:lnSpc>
                <a:spcPct val="107000"/>
              </a:lnSpc>
              <a:spcBef>
                <a:spcPts val="0"/>
              </a:spcBef>
              <a:spcAft>
                <a:spcPts val="0"/>
              </a:spcAft>
            </a:pPr>
            <a:r>
              <a:rPr lang="en-US" sz="1300" dirty="0"/>
              <a:t>4. Transaction – Manage Saved Bene - Telegraphic – Select Fav Bene – Click Fund Transfer button - Regulatory information screen</a:t>
            </a:r>
          </a:p>
          <a:p>
            <a:pPr>
              <a:lnSpc>
                <a:spcPct val="107000"/>
              </a:lnSpc>
            </a:pPr>
            <a:r>
              <a:rPr lang="en-US" sz="1300" dirty="0"/>
              <a:t>5. Admin -  Sav Bene – Fund Transfer button - Regulatory information screen</a:t>
            </a:r>
            <a:endParaRPr lang="en-MY" sz="1300" dirty="0"/>
          </a:p>
        </p:txBody>
      </p:sp>
      <p:sp>
        <p:nvSpPr>
          <p:cNvPr id="8" name="Right Brace 7">
            <a:extLst>
              <a:ext uri="{FF2B5EF4-FFF2-40B4-BE49-F238E27FC236}">
                <a16:creationId xmlns:a16="http://schemas.microsoft.com/office/drawing/2014/main" id="{E96734BE-BCC9-2D56-7D40-0590D8F2E117}"/>
              </a:ext>
            </a:extLst>
          </p:cNvPr>
          <p:cNvSpPr/>
          <p:nvPr/>
        </p:nvSpPr>
        <p:spPr>
          <a:xfrm>
            <a:off x="2971507" y="1384483"/>
            <a:ext cx="333632" cy="4481633"/>
          </a:xfrm>
          <a:prstGeom prst="rightBrace">
            <a:avLst>
              <a:gd name="adj1" fmla="val 8333"/>
              <a:gd name="adj2" fmla="val 5056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MY"/>
          </a:p>
        </p:txBody>
      </p:sp>
    </p:spTree>
    <p:extLst>
      <p:ext uri="{BB962C8B-B14F-4D97-AF65-F5344CB8AC3E}">
        <p14:creationId xmlns:p14="http://schemas.microsoft.com/office/powerpoint/2010/main" val="1790058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9815107-77D3-1536-1A7C-A7E752BDD16A}"/>
              </a:ext>
            </a:extLst>
          </p:cNvPr>
          <p:cNvSpPr txBox="1"/>
          <p:nvPr/>
        </p:nvSpPr>
        <p:spPr>
          <a:xfrm>
            <a:off x="6093942" y="713205"/>
            <a:ext cx="6098058" cy="5717463"/>
          </a:xfrm>
          <a:prstGeom prst="rect">
            <a:avLst/>
          </a:prstGeom>
          <a:noFill/>
        </p:spPr>
        <p:txBody>
          <a:bodyPr wrap="square">
            <a:spAutoFit/>
          </a:bodyPr>
          <a:lstStyle/>
          <a:p>
            <a:pPr>
              <a:lnSpc>
                <a:spcPct val="107000"/>
              </a:lnSpc>
            </a:pPr>
            <a:r>
              <a:rPr lang="en-US" sz="1300" dirty="0">
                <a:solidFill>
                  <a:srgbClr val="000000"/>
                </a:solidFill>
                <a:effectLst/>
                <a:highlight>
                  <a:srgbClr val="00FF00"/>
                </a:highlight>
                <a:latin typeface="Arial" panose="020B0604020202020204" pitchFamily="34" charset="0"/>
                <a:ea typeface="Calibri" panose="020F0502020204030204" pitchFamily="34" charset="0"/>
                <a:cs typeface="Times New Roman" panose="02020603050405020304" pitchFamily="18" charset="0"/>
              </a:rPr>
              <a:t>FE:</a:t>
            </a:r>
          </a:p>
          <a:p>
            <a:pPr>
              <a:lnSpc>
                <a:spcPct val="107000"/>
              </a:lnSpc>
            </a:pPr>
            <a:endParaRPr lang="en-US" sz="13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a:lnSpc>
                <a:spcPct val="107000"/>
              </a:lnSpc>
            </a:pPr>
            <a:r>
              <a:rPr lang="en-US" sz="13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 </a:t>
            </a:r>
            <a:r>
              <a:rPr lang="en-US" sz="1300" dirty="0">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Takeout Remitter &amp; Beneficiary Information Panel</a:t>
            </a:r>
            <a:r>
              <a:rPr lang="en-US" sz="13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 follow  attachment)</a:t>
            </a:r>
            <a:endParaRPr lang="en-MY"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300" dirty="0">
              <a:solidFill>
                <a:srgbClr val="000000"/>
              </a:solidFill>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latin typeface="Arial" panose="020B0604020202020204" pitchFamily="34" charset="0"/>
                <a:ea typeface="Calibri" panose="020F0502020204030204" pitchFamily="34" charset="0"/>
                <a:cs typeface="Times New Roman" panose="02020603050405020304" pitchFamily="18" charset="0"/>
              </a:rPr>
              <a:t>2</a:t>
            </a:r>
            <a:r>
              <a:rPr lang="en-US" sz="13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In Regulatory Info screen - There will be </a:t>
            </a:r>
            <a:endParaRPr lang="en-MY"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Please change field sequence a below :</a:t>
            </a:r>
          </a:p>
          <a:p>
            <a:pPr marL="0" marR="0">
              <a:lnSpc>
                <a:spcPct val="107000"/>
              </a:lnSpc>
              <a:spcBef>
                <a:spcPts val="0"/>
              </a:spcBef>
              <a:spcAft>
                <a:spcPts val="0"/>
              </a:spcAft>
            </a:pPr>
            <a:r>
              <a:rPr lang="en-US" sz="13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Payment Purpose</a:t>
            </a:r>
            <a:endParaRPr lang="en-MY"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Resident Status</a:t>
            </a:r>
            <a:endParaRPr lang="en-MY"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Remitter Country of Residence</a:t>
            </a:r>
            <a:endParaRPr lang="en-MY"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Remitter Category</a:t>
            </a:r>
            <a:endParaRPr lang="en-MY"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Beneficiary Country of Residence</a:t>
            </a:r>
            <a:endParaRPr lang="en-MY"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Beneficiary Category</a:t>
            </a:r>
            <a:endParaRPr lang="en-MY" sz="13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300" dirty="0">
                <a:solidFill>
                  <a:srgbClr val="000000"/>
                </a:solidFill>
                <a:effectLst/>
                <a:latin typeface="Arial" panose="020B0604020202020204" pitchFamily="34" charset="0"/>
                <a:ea typeface="Calibri" panose="020F0502020204030204" pitchFamily="34" charset="0"/>
              </a:rPr>
              <a:t>Beneficiary Affiliation Status</a:t>
            </a:r>
          </a:p>
          <a:p>
            <a:pPr marL="0" marR="0">
              <a:lnSpc>
                <a:spcPct val="107000"/>
              </a:lnSpc>
              <a:spcBef>
                <a:spcPts val="0"/>
              </a:spcBef>
              <a:spcAft>
                <a:spcPts val="0"/>
              </a:spcAft>
            </a:pPr>
            <a:endParaRPr lang="en-MY"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 Add disclaimer info for Regulatory Information (copywriting from @nurina) </a:t>
            </a:r>
          </a:p>
          <a:p>
            <a:pPr marL="0" marR="0">
              <a:lnSpc>
                <a:spcPct val="107000"/>
              </a:lnSpc>
              <a:spcBef>
                <a:spcPts val="0"/>
              </a:spcBef>
              <a:spcAft>
                <a:spcPts val="0"/>
              </a:spcAft>
            </a:pPr>
            <a:endParaRPr lang="en-MY" sz="13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Replace with – Able to click on</a:t>
            </a:r>
            <a:r>
              <a:rPr lang="en-US" sz="13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User Guide of Regulatory Info </a:t>
            </a:r>
            <a:endParaRPr lang="en-MY" sz="13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300" dirty="0">
                <a:solidFill>
                  <a:srgbClr val="000000"/>
                </a:solidFill>
                <a:effectLst/>
                <a:latin typeface="Arial" panose="020B0604020202020204" pitchFamily="34" charset="0"/>
                <a:ea typeface="Calibri" panose="020F0502020204030204" pitchFamily="34" charset="0"/>
              </a:rPr>
              <a:t>- when clicking </a:t>
            </a:r>
            <a:r>
              <a:rPr lang="en-US" sz="1300" b="1" dirty="0">
                <a:solidFill>
                  <a:srgbClr val="FF0000"/>
                </a:solidFill>
                <a:effectLst/>
                <a:latin typeface="Arial" panose="020B0604020202020204" pitchFamily="34" charset="0"/>
                <a:ea typeface="Calibri" panose="020F0502020204030204" pitchFamily="34" charset="0"/>
              </a:rPr>
              <a:t>User Guide of Regulatory Info </a:t>
            </a:r>
            <a:r>
              <a:rPr lang="en-US" sz="1300" b="1" dirty="0">
                <a:solidFill>
                  <a:srgbClr val="000000"/>
                </a:solidFill>
                <a:effectLst/>
                <a:latin typeface="Arial" panose="020B0604020202020204" pitchFamily="34" charset="0"/>
                <a:ea typeface="Calibri" panose="020F0502020204030204" pitchFamily="34" charset="0"/>
              </a:rPr>
              <a:t>will export pdf/csv file LLD Mapping - </a:t>
            </a:r>
          </a:p>
          <a:p>
            <a:endParaRPr lang="en-US" sz="1300" b="1" dirty="0">
              <a:solidFill>
                <a:srgbClr val="000000"/>
              </a:solidFill>
              <a:latin typeface="Arial" panose="020B0604020202020204" pitchFamily="34" charset="0"/>
            </a:endParaRPr>
          </a:p>
          <a:p>
            <a:r>
              <a:rPr lang="en-US" sz="1300" b="1" dirty="0">
                <a:solidFill>
                  <a:srgbClr val="000000"/>
                </a:solidFill>
                <a:latin typeface="Arial" panose="020B0604020202020204" pitchFamily="34" charset="0"/>
              </a:rPr>
              <a:t>Copywriting</a:t>
            </a:r>
          </a:p>
          <a:p>
            <a:r>
              <a:rPr lang="en-US" sz="1300" b="1" dirty="0" err="1">
                <a:solidFill>
                  <a:srgbClr val="000000"/>
                </a:solidFill>
                <a:latin typeface="Arial" panose="020B0604020202020204" pitchFamily="34" charset="0"/>
              </a:rPr>
              <a:t>En</a:t>
            </a:r>
            <a:r>
              <a:rPr lang="en-US" sz="1300" b="1" dirty="0">
                <a:solidFill>
                  <a:srgbClr val="000000"/>
                </a:solidFill>
                <a:latin typeface="Arial" panose="020B0604020202020204" pitchFamily="34" charset="0"/>
              </a:rPr>
              <a:t> : </a:t>
            </a:r>
            <a:r>
              <a:rPr lang="en-US" sz="1300" b="1" dirty="0">
                <a:solidFill>
                  <a:srgbClr val="FF0000"/>
                </a:solidFill>
                <a:latin typeface="Arial" panose="020B0604020202020204" pitchFamily="34" charset="0"/>
              </a:rPr>
              <a:t>User Guide of Regulatory Info</a:t>
            </a:r>
          </a:p>
          <a:p>
            <a:r>
              <a:rPr lang="en-US" sz="1300" b="1" dirty="0">
                <a:solidFill>
                  <a:srgbClr val="000000"/>
                </a:solidFill>
                <a:latin typeface="Arial" panose="020B0604020202020204" pitchFamily="34" charset="0"/>
              </a:rPr>
              <a:t>ID : </a:t>
            </a:r>
            <a:r>
              <a:rPr lang="en-US" sz="1300" b="1" dirty="0">
                <a:solidFill>
                  <a:srgbClr val="FF0000"/>
                </a:solidFill>
                <a:latin typeface="Arial" panose="020B0604020202020204" pitchFamily="34" charset="0"/>
              </a:rPr>
              <a:t>Panduan Lalu Lintas </a:t>
            </a:r>
            <a:r>
              <a:rPr lang="en-US" sz="1300" b="1" dirty="0" err="1">
                <a:solidFill>
                  <a:srgbClr val="FF0000"/>
                </a:solidFill>
                <a:latin typeface="Arial" panose="020B0604020202020204" pitchFamily="34" charset="0"/>
              </a:rPr>
              <a:t>Devisa</a:t>
            </a:r>
            <a:endParaRPr lang="en-US" sz="1300" b="1" dirty="0">
              <a:solidFill>
                <a:srgbClr val="FF0000"/>
              </a:solidFill>
              <a:latin typeface="Arial" panose="020B0604020202020204" pitchFamily="34" charset="0"/>
            </a:endParaRPr>
          </a:p>
          <a:p>
            <a:endParaRPr lang="en-US" sz="1300" b="1" dirty="0">
              <a:solidFill>
                <a:srgbClr val="FF0000"/>
              </a:solidFill>
              <a:latin typeface="Arial" panose="020B0604020202020204" pitchFamily="34" charset="0"/>
            </a:endParaRPr>
          </a:p>
          <a:p>
            <a:r>
              <a:rPr lang="en-US" sz="1300" b="1" dirty="0">
                <a:solidFill>
                  <a:srgbClr val="000000"/>
                </a:solidFill>
                <a:highlight>
                  <a:srgbClr val="00FFFF"/>
                </a:highlight>
                <a:latin typeface="Arial" panose="020B0604020202020204" pitchFamily="34" charset="0"/>
              </a:rPr>
              <a:t>BE: </a:t>
            </a:r>
          </a:p>
          <a:p>
            <a:r>
              <a:rPr lang="en-MY" sz="1300" dirty="0">
                <a:solidFill>
                  <a:srgbClr val="000000"/>
                </a:solidFill>
                <a:latin typeface="Arial" panose="020B0604020202020204" pitchFamily="34" charset="0"/>
              </a:rPr>
              <a:t>- Pls refer to </a:t>
            </a:r>
            <a:r>
              <a:rPr lang="en-MY" sz="1300" b="0" i="0" u="none" strike="noStrike" baseline="0" dirty="0">
                <a:solidFill>
                  <a:srgbClr val="000000"/>
                </a:solidFill>
                <a:highlight>
                  <a:srgbClr val="00FF00"/>
                </a:highlight>
              </a:rPr>
              <a:t>13.18 others/document</a:t>
            </a:r>
            <a:r>
              <a:rPr lang="en-MY" sz="1300" b="0" i="0" u="none" strike="noStrike" baseline="0" dirty="0">
                <a:solidFill>
                  <a:srgbClr val="000000"/>
                </a:solidFill>
              </a:rPr>
              <a:t> </a:t>
            </a:r>
            <a:r>
              <a:rPr lang="en-MY" sz="1300" b="1" i="0" u="none" strike="noStrike" baseline="0" dirty="0">
                <a:solidFill>
                  <a:srgbClr val="FF0000"/>
                </a:solidFill>
              </a:rPr>
              <a:t>(Pending BE Spec for FE to call for Exporting)</a:t>
            </a:r>
            <a:endParaRPr lang="en-US" sz="1300" b="1" dirty="0">
              <a:solidFill>
                <a:srgbClr val="000000"/>
              </a:solidFill>
              <a:latin typeface="Arial" panose="020B0604020202020204" pitchFamily="34" charset="0"/>
            </a:endParaRPr>
          </a:p>
          <a:p>
            <a:endParaRPr lang="en-MY" sz="1300" dirty="0">
              <a:solidFill>
                <a:srgbClr val="FF0000"/>
              </a:solidFill>
            </a:endParaRPr>
          </a:p>
        </p:txBody>
      </p:sp>
      <p:sp>
        <p:nvSpPr>
          <p:cNvPr id="6" name="TextBox 5">
            <a:extLst>
              <a:ext uri="{FF2B5EF4-FFF2-40B4-BE49-F238E27FC236}">
                <a16:creationId xmlns:a16="http://schemas.microsoft.com/office/drawing/2014/main" id="{B528F913-420E-6877-DC20-49103BE60B23}"/>
              </a:ext>
            </a:extLst>
          </p:cNvPr>
          <p:cNvSpPr txBox="1"/>
          <p:nvPr/>
        </p:nvSpPr>
        <p:spPr>
          <a:xfrm>
            <a:off x="0" y="0"/>
            <a:ext cx="10218008" cy="367216"/>
          </a:xfrm>
          <a:prstGeom prst="rect">
            <a:avLst/>
          </a:prstGeom>
          <a:noFill/>
        </p:spPr>
        <p:txBody>
          <a:bodyPr wrap="square">
            <a:spAutoFit/>
          </a:bodyPr>
          <a:lstStyle/>
          <a:p>
            <a:pPr marL="0" marR="0">
              <a:lnSpc>
                <a:spcPct val="107000"/>
              </a:lnSpc>
              <a:spcBef>
                <a:spcPts val="0"/>
              </a:spcBef>
              <a:spcAft>
                <a:spcPts val="0"/>
              </a:spcAft>
            </a:pPr>
            <a:r>
              <a:rPr lang="en-US"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QC1326</a:t>
            </a:r>
            <a:r>
              <a:rPr lang="en-US" sz="1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 Menu Transaction - Telegraphic Transfer - Regulatory Info </a:t>
            </a:r>
            <a:endParaRPr lang="en-MY" sz="14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E3F1F73E-A691-86D8-D884-16C30583B5A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6674"/>
            <a:ext cx="3515210" cy="6251326"/>
          </a:xfrm>
          <a:prstGeom prst="rect">
            <a:avLst/>
          </a:prstGeom>
          <a:noFill/>
          <a:ln>
            <a:noFill/>
          </a:ln>
        </p:spPr>
      </p:pic>
      <p:cxnSp>
        <p:nvCxnSpPr>
          <p:cNvPr id="9" name="Straight Arrow Connector 8">
            <a:extLst>
              <a:ext uri="{FF2B5EF4-FFF2-40B4-BE49-F238E27FC236}">
                <a16:creationId xmlns:a16="http://schemas.microsoft.com/office/drawing/2014/main" id="{F47D4F55-CB73-A0E9-11F4-13B8C95382C9}"/>
              </a:ext>
            </a:extLst>
          </p:cNvPr>
          <p:cNvCxnSpPr>
            <a:cxnSpLocks/>
          </p:cNvCxnSpPr>
          <p:nvPr/>
        </p:nvCxnSpPr>
        <p:spPr>
          <a:xfrm flipH="1">
            <a:off x="2483708" y="889686"/>
            <a:ext cx="3610234" cy="85261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4002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0604FA5-F782-4F37-E948-A7CA47828C4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3515210" cy="6858000"/>
          </a:xfrm>
          <a:prstGeom prst="rect">
            <a:avLst/>
          </a:prstGeom>
          <a:noFill/>
          <a:ln>
            <a:noFill/>
          </a:ln>
        </p:spPr>
      </p:pic>
      <p:sp>
        <p:nvSpPr>
          <p:cNvPr id="11" name="TextBox 10">
            <a:extLst>
              <a:ext uri="{FF2B5EF4-FFF2-40B4-BE49-F238E27FC236}">
                <a16:creationId xmlns:a16="http://schemas.microsoft.com/office/drawing/2014/main" id="{76ACF7E4-CEFF-1FDE-D5DA-682C8E0B63ED}"/>
              </a:ext>
            </a:extLst>
          </p:cNvPr>
          <p:cNvSpPr txBox="1"/>
          <p:nvPr/>
        </p:nvSpPr>
        <p:spPr>
          <a:xfrm>
            <a:off x="3515210" y="754806"/>
            <a:ext cx="8371990" cy="5117811"/>
          </a:xfrm>
          <a:prstGeom prst="rect">
            <a:avLst/>
          </a:prstGeom>
          <a:noFill/>
        </p:spPr>
        <p:txBody>
          <a:bodyPr wrap="square">
            <a:spAutoFit/>
          </a:bodyPr>
          <a:lstStyle/>
          <a:p>
            <a:pPr marL="0" marR="0">
              <a:lnSpc>
                <a:spcPct val="107000"/>
              </a:lnSpc>
              <a:spcBef>
                <a:spcPts val="0"/>
              </a:spcBef>
              <a:spcAft>
                <a:spcPts val="0"/>
              </a:spcAft>
            </a:pPr>
            <a:r>
              <a:rPr lang="en-US" sz="1600" strike="sngStrike" dirty="0">
                <a:effectLst/>
                <a:latin typeface="Arial" panose="020B0604020202020204" pitchFamily="34" charset="0"/>
                <a:ea typeface="Calibri" panose="020F0502020204030204" pitchFamily="34" charset="0"/>
                <a:cs typeface="Times New Roman" panose="02020603050405020304" pitchFamily="18" charset="0"/>
              </a:rPr>
              <a:t>FE - TransactionFundTransferStep1 Request</a:t>
            </a:r>
          </a:p>
          <a:p>
            <a:pPr marL="0" marR="0">
              <a:lnSpc>
                <a:spcPct val="107000"/>
              </a:lnSpc>
              <a:spcBef>
                <a:spcPts val="0"/>
              </a:spcBef>
              <a:spcAft>
                <a:spcPts val="0"/>
              </a:spcAft>
            </a:pPr>
            <a:r>
              <a:rPr lang="en-US" sz="1600" strike="sngStrike" dirty="0">
                <a:effectLst/>
                <a:latin typeface="Arial" panose="020B0604020202020204" pitchFamily="34" charset="0"/>
                <a:ea typeface="Calibri" panose="020F0502020204030204" pitchFamily="34" charset="0"/>
                <a:cs typeface="Times New Roman" panose="02020603050405020304" pitchFamily="18" charset="0"/>
              </a:rPr>
              <a:t>BE - TransactionFundTransferStep1 :- RESPONSE</a:t>
            </a:r>
          </a:p>
          <a:p>
            <a:pPr marL="0" marR="0">
              <a:lnSpc>
                <a:spcPct val="107000"/>
              </a:lnSpc>
              <a:spcBef>
                <a:spcPts val="0"/>
              </a:spcBef>
              <a:spcAft>
                <a:spcPts val="0"/>
              </a:spcAft>
            </a:pPr>
            <a:r>
              <a:rPr lang="en-US" sz="1600" strike="sngStrike" dirty="0">
                <a:highlight>
                  <a:srgbClr val="00FFFF"/>
                </a:highlight>
                <a:latin typeface="Arial" panose="020B0604020202020204" pitchFamily="34" charset="0"/>
                <a:ea typeface="Calibri" panose="020F0502020204030204" pitchFamily="34" charset="0"/>
                <a:cs typeface="Times New Roman" panose="02020603050405020304" pitchFamily="18" charset="0"/>
              </a:rPr>
              <a:t>FE</a:t>
            </a:r>
            <a:r>
              <a:rPr lang="en-US" sz="1600" strike="sngStrike" dirty="0">
                <a:latin typeface="Arial" panose="020B0604020202020204" pitchFamily="34" charset="0"/>
                <a:ea typeface="Calibri" panose="020F0502020204030204" pitchFamily="34" charset="0"/>
                <a:cs typeface="Times New Roman" panose="02020603050405020304" pitchFamily="18" charset="0"/>
              </a:rPr>
              <a:t> – will get all the necessaries listing from Step1 response by BE </a:t>
            </a:r>
            <a:r>
              <a:rPr lang="en-US" sz="1600" strike="sngStrike" dirty="0">
                <a:highlight>
                  <a:srgbClr val="00FFFF"/>
                </a:highlight>
                <a:latin typeface="Arial" panose="020B0604020202020204" pitchFamily="34" charset="0"/>
                <a:ea typeface="Calibri" panose="020F0502020204030204" pitchFamily="34" charset="0"/>
                <a:cs typeface="Times New Roman" panose="02020603050405020304" pitchFamily="18" charset="0"/>
              </a:rPr>
              <a:t>to display for each field.</a:t>
            </a:r>
            <a:endParaRPr lang="en-US" sz="1600" strike="sngStrike" dirty="0">
              <a:effectLst/>
              <a:highlight>
                <a:srgbClr val="00FFFF"/>
              </a:highligh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600" strike="sngStrike" dirty="0">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strike="sngStrike" dirty="0">
                <a:solidFill>
                  <a:srgbClr val="000000"/>
                </a:solidFill>
                <a:effectLst/>
                <a:highlight>
                  <a:srgbClr val="00FF00"/>
                </a:highlight>
                <a:latin typeface="Arial" panose="020B0604020202020204" pitchFamily="34" charset="0"/>
                <a:ea typeface="Calibri" panose="020F0502020204030204" pitchFamily="34" charset="0"/>
                <a:cs typeface="Times New Roman" panose="02020603050405020304" pitchFamily="18" charset="0"/>
              </a:rPr>
              <a:t>BE</a:t>
            </a:r>
          </a:p>
          <a:p>
            <a:pPr marL="0" marR="0">
              <a:lnSpc>
                <a:spcPct val="107000"/>
              </a:lnSpc>
              <a:spcBef>
                <a:spcPts val="0"/>
              </a:spcBef>
              <a:spcAft>
                <a:spcPts val="0"/>
              </a:spcAft>
            </a:pP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Payment Purpose  - call .. </a:t>
            </a:r>
            <a:r>
              <a:rPr lang="en-US" sz="1600" strike="sngStrike"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lld</a:t>
            </a: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US" sz="1600" strike="sngStrike" dirty="0" err="1">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payment_purpose</a:t>
            </a:r>
            <a:r>
              <a:rPr lang="en-US" sz="1600" strike="sngStrike" dirty="0">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 </a:t>
            </a:r>
            <a:r>
              <a:rPr lang="en-US" altLang="zh-CN" sz="1600" strike="sngStrike" dirty="0">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 </a:t>
            </a:r>
            <a:r>
              <a:rPr lang="en-US" altLang="zh-CN"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altLang="zh-CN" sz="1600" strike="sngStrike" dirty="0">
                <a:solidFill>
                  <a:srgbClr val="000000"/>
                </a:solidFill>
                <a:latin typeface="Arial" panose="020B0604020202020204" pitchFamily="34" charset="0"/>
                <a:ea typeface="Calibri" panose="020F0502020204030204" pitchFamily="34" charset="0"/>
                <a:cs typeface="Times New Roman" panose="02020603050405020304" pitchFamily="18" charset="0"/>
              </a:rPr>
              <a:t>omni Spec </a:t>
            </a:r>
            <a:r>
              <a:rPr lang="en-US" altLang="zh-CN"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13.19</a:t>
            </a:r>
            <a:endParaRPr lang="en-MY" sz="1600" strike="sngStrike"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MY" sz="1600" strike="sngStrike"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Resident Status – MLEB call </a:t>
            </a:r>
            <a:r>
              <a:rPr lang="en-US" sz="1600" strike="sngStrike" dirty="0">
                <a:solidFill>
                  <a:srgbClr val="000000"/>
                </a:solidFill>
                <a:effectLst/>
                <a:highlight>
                  <a:srgbClr val="00FF00"/>
                </a:highlight>
                <a:latin typeface="Arial" panose="020B0604020202020204" pitchFamily="34" charset="0"/>
                <a:ea typeface="Calibri" panose="020F0502020204030204" pitchFamily="34" charset="0"/>
                <a:cs typeface="Times New Roman" panose="02020603050405020304" pitchFamily="18" charset="0"/>
              </a:rPr>
              <a:t>others/regulatory – 13.9</a:t>
            </a:r>
          </a:p>
          <a:p>
            <a:pPr marL="0" marR="0">
              <a:lnSpc>
                <a:spcPct val="107000"/>
              </a:lnSpc>
              <a:spcBef>
                <a:spcPts val="0"/>
              </a:spcBef>
              <a:spcAft>
                <a:spcPts val="0"/>
              </a:spcAft>
            </a:pP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MY" sz="1600" strike="sngStrike"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Remitter Country of Residence - call ..</a:t>
            </a:r>
            <a:r>
              <a:rPr lang="en-US" sz="1600" strike="sngStrike"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lld</a:t>
            </a: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MY" sz="1800" b="0" i="0" u="none" strike="sngStrike" baseline="0" dirty="0">
                <a:solidFill>
                  <a:srgbClr val="000000"/>
                </a:solidFill>
                <a:highlight>
                  <a:srgbClr val="FFFF00"/>
                </a:highlight>
              </a:rPr>
              <a:t>Remitter Country Of Residence</a:t>
            </a:r>
            <a:r>
              <a:rPr lang="en-MY" sz="1800" b="0" i="0" u="none" strike="sngStrike" baseline="0" dirty="0">
                <a:solidFill>
                  <a:srgbClr val="000000"/>
                </a:solidFill>
              </a:rPr>
              <a:t> </a:t>
            </a:r>
            <a:r>
              <a:rPr lang="en-US" altLang="zh-CN" sz="1600" strike="sngStrike" dirty="0">
                <a:solidFill>
                  <a:srgbClr val="000000"/>
                </a:solidFill>
                <a:latin typeface="Arial" panose="020B0604020202020204" pitchFamily="34" charset="0"/>
                <a:ea typeface="Calibri" panose="020F0502020204030204" pitchFamily="34" charset="0"/>
                <a:cs typeface="Times New Roman" panose="02020603050405020304" pitchFamily="18" charset="0"/>
              </a:rPr>
              <a:t>omni Spec </a:t>
            </a:r>
            <a:r>
              <a:rPr lang="en-US" altLang="zh-CN"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13.22</a:t>
            </a:r>
            <a:endParaRPr lang="en-MY" sz="1600" strike="sngStrike"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MY" sz="1600" strike="sngStrike"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Remitter Category - call .. </a:t>
            </a:r>
            <a:r>
              <a:rPr lang="en-US" sz="1600" strike="sngStrike"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lld</a:t>
            </a: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US" sz="1600" strike="sngStrike" dirty="0" err="1">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remitter_category</a:t>
            </a: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altLang="zh-CN" sz="1600" strike="sngStrike" dirty="0">
                <a:solidFill>
                  <a:srgbClr val="000000"/>
                </a:solidFill>
                <a:latin typeface="Arial" panose="020B0604020202020204" pitchFamily="34" charset="0"/>
                <a:ea typeface="Calibri" panose="020F0502020204030204" pitchFamily="34" charset="0"/>
                <a:cs typeface="Times New Roman" panose="02020603050405020304" pitchFamily="18" charset="0"/>
              </a:rPr>
              <a:t>omni Spec </a:t>
            </a:r>
            <a:r>
              <a:rPr lang="en-US" altLang="zh-CN"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13.23</a:t>
            </a:r>
            <a:endPar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MY" sz="1600" strike="sngStrike"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Beneficiary Country of Residence - call .. </a:t>
            </a:r>
            <a:r>
              <a:rPr lang="en-US" sz="1600" strike="sngStrike"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lld</a:t>
            </a: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US" sz="1600" strike="sngStrike" dirty="0" err="1">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beneficiary_country_of_resd</a:t>
            </a:r>
            <a:r>
              <a:rPr lang="en-US" altLang="zh-CN" sz="1600" strike="sngStrike" dirty="0">
                <a:solidFill>
                  <a:srgbClr val="000000"/>
                </a:solidFill>
                <a:latin typeface="Arial" panose="020B0604020202020204" pitchFamily="34" charset="0"/>
                <a:ea typeface="Calibri" panose="020F0502020204030204" pitchFamily="34" charset="0"/>
                <a:cs typeface="Times New Roman" panose="02020603050405020304" pitchFamily="18" charset="0"/>
              </a:rPr>
              <a:t> omni Spec </a:t>
            </a:r>
            <a:r>
              <a:rPr lang="en-US" altLang="zh-CN"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13.21</a:t>
            </a:r>
            <a:endParaRPr lang="en-MY" sz="1600" strike="sngStrike"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MY" sz="1600" strike="sngStrike"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Beneficiary Category - call .. </a:t>
            </a:r>
            <a:r>
              <a:rPr lang="en-US" sz="1600" strike="sngStrike"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lld</a:t>
            </a: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US" sz="1600" strike="sngStrike" dirty="0" err="1">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beneficiary_category</a:t>
            </a:r>
            <a:r>
              <a:rPr lang="en-US" sz="1600" strike="sngStrike" dirty="0">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 </a:t>
            </a:r>
            <a:r>
              <a:rPr lang="en-US" altLang="zh-CN" sz="1600" strike="sngStrike" dirty="0">
                <a:solidFill>
                  <a:srgbClr val="000000"/>
                </a:solidFill>
                <a:latin typeface="Arial" panose="020B0604020202020204" pitchFamily="34" charset="0"/>
                <a:ea typeface="Calibri" panose="020F0502020204030204" pitchFamily="34" charset="0"/>
                <a:cs typeface="Times New Roman" panose="02020603050405020304" pitchFamily="18" charset="0"/>
              </a:rPr>
              <a:t>omni Spec </a:t>
            </a:r>
            <a:r>
              <a:rPr lang="en-US" altLang="zh-CN"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13.20</a:t>
            </a:r>
            <a:endParaRPr lang="en-MY" sz="1600" strike="sngStrike"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endParaRPr lang="en-MY" sz="1600" strike="sngStrike"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Beneficiary Affiliation Status - call .. </a:t>
            </a:r>
            <a:r>
              <a:rPr lang="en-US" sz="1600" strike="sngStrike"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lld</a:t>
            </a:r>
            <a:r>
              <a:rPr lang="en-US"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US" sz="1600" strike="sngStrike" dirty="0" err="1">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beneficiary_affiliation</a:t>
            </a:r>
            <a:r>
              <a:rPr lang="en-US" altLang="zh-CN" sz="1600" strike="sngStrike" dirty="0">
                <a:solidFill>
                  <a:srgbClr val="000000"/>
                </a:solidFill>
                <a:latin typeface="Arial" panose="020B0604020202020204" pitchFamily="34" charset="0"/>
                <a:ea typeface="Calibri" panose="020F0502020204030204" pitchFamily="34" charset="0"/>
                <a:cs typeface="Times New Roman" panose="02020603050405020304" pitchFamily="18" charset="0"/>
              </a:rPr>
              <a:t> omni Spec </a:t>
            </a:r>
            <a:r>
              <a:rPr lang="en-US" altLang="zh-CN" sz="1600" strike="sng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13.24</a:t>
            </a:r>
            <a:endParaRPr lang="en-MY" sz="1600" strike="sngStrike"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9348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0604FA5-F782-4F37-E948-A7CA47828C4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3515210" cy="6858000"/>
          </a:xfrm>
          <a:prstGeom prst="rect">
            <a:avLst/>
          </a:prstGeom>
          <a:noFill/>
          <a:ln>
            <a:noFill/>
          </a:ln>
        </p:spPr>
      </p:pic>
      <p:sp>
        <p:nvSpPr>
          <p:cNvPr id="11" name="TextBox 10">
            <a:extLst>
              <a:ext uri="{FF2B5EF4-FFF2-40B4-BE49-F238E27FC236}">
                <a16:creationId xmlns:a16="http://schemas.microsoft.com/office/drawing/2014/main" id="{76ACF7E4-CEFF-1FDE-D5DA-682C8E0B63ED}"/>
              </a:ext>
            </a:extLst>
          </p:cNvPr>
          <p:cNvSpPr txBox="1"/>
          <p:nvPr/>
        </p:nvSpPr>
        <p:spPr>
          <a:xfrm>
            <a:off x="3515210" y="754806"/>
            <a:ext cx="8371990" cy="5644750"/>
          </a:xfrm>
          <a:prstGeom prst="rect">
            <a:avLst/>
          </a:prstGeom>
          <a:noFill/>
        </p:spPr>
        <p:txBody>
          <a:bodyPr wrap="square">
            <a:spAutoFit/>
          </a:bodyPr>
          <a:lstStyle/>
          <a:p>
            <a:pPr marL="0" marR="0">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FE - TransactionFundTransferStep1 Request</a:t>
            </a:r>
            <a:endParaRPr lang="en-US" sz="1600" b="1"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BE - TransactionFundTransferStep1 :- RESPONSE </a:t>
            </a:r>
            <a:r>
              <a:rPr lang="en-US" sz="1600" b="1" dirty="0">
                <a:effectLst/>
                <a:latin typeface="Arial" panose="020B0604020202020204" pitchFamily="34" charset="0"/>
                <a:ea typeface="Calibri" panose="020F0502020204030204" pitchFamily="34" charset="0"/>
                <a:cs typeface="Times New Roman" panose="02020603050405020304" pitchFamily="18" charset="0"/>
              </a:rPr>
              <a:t>(BE </a:t>
            </a:r>
            <a:r>
              <a:rPr lang="en-US" sz="1600" b="1" dirty="0" err="1">
                <a:effectLst/>
                <a:latin typeface="Arial" panose="020B0604020202020204" pitchFamily="34" charset="0"/>
                <a:ea typeface="Calibri" panose="020F0502020204030204" pitchFamily="34" charset="0"/>
                <a:cs typeface="Times New Roman" panose="02020603050405020304" pitchFamily="18" charset="0"/>
              </a:rPr>
              <a:t>willresponse</a:t>
            </a:r>
            <a:r>
              <a:rPr lang="en-US" sz="1600" b="1" dirty="0">
                <a:effectLst/>
                <a:latin typeface="Arial" panose="020B0604020202020204" pitchFamily="34" charset="0"/>
                <a:ea typeface="Calibri" panose="020F0502020204030204" pitchFamily="34" charset="0"/>
                <a:cs typeface="Times New Roman" panose="02020603050405020304" pitchFamily="18" charset="0"/>
              </a:rPr>
              <a:t> Payment purpose list &amp; Resident Status list)</a:t>
            </a:r>
          </a:p>
          <a:p>
            <a:pPr marL="0" marR="0">
              <a:lnSpc>
                <a:spcPct val="107000"/>
              </a:lnSpc>
              <a:spcBef>
                <a:spcPts val="0"/>
              </a:spcBef>
              <a:spcAft>
                <a:spcPts val="0"/>
              </a:spcAft>
            </a:pPr>
            <a:r>
              <a:rPr lang="en-US" sz="1600" dirty="0">
                <a:highlight>
                  <a:srgbClr val="00FFFF"/>
                </a:highlight>
                <a:latin typeface="Arial" panose="020B0604020202020204" pitchFamily="34" charset="0"/>
                <a:ea typeface="Calibri" panose="020F0502020204030204" pitchFamily="34" charset="0"/>
                <a:cs typeface="Times New Roman" panose="02020603050405020304" pitchFamily="18" charset="0"/>
              </a:rPr>
              <a:t>FE</a:t>
            </a:r>
            <a:r>
              <a:rPr lang="en-US" sz="1600" dirty="0">
                <a:latin typeface="Arial" panose="020B0604020202020204" pitchFamily="34" charset="0"/>
                <a:ea typeface="Calibri" panose="020F0502020204030204" pitchFamily="34" charset="0"/>
                <a:cs typeface="Times New Roman" panose="02020603050405020304" pitchFamily="18" charset="0"/>
              </a:rPr>
              <a:t> – will need to call the rest of the field (based on BE spec) for each field, and pass in the necessary value to call to BE for the next field. (5 new WSs in total to be called)</a:t>
            </a:r>
            <a:endParaRPr lang="en-US" sz="1600" dirty="0">
              <a:effectLst/>
              <a:highlight>
                <a:srgbClr val="00FFFF"/>
              </a:highligh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effectLst/>
                <a:highlight>
                  <a:srgbClr val="00FF00"/>
                </a:highlight>
                <a:latin typeface="Arial" panose="020B0604020202020204" pitchFamily="34" charset="0"/>
                <a:ea typeface="Calibri" panose="020F0502020204030204" pitchFamily="34" charset="0"/>
                <a:cs typeface="Times New Roman" panose="02020603050405020304" pitchFamily="18" charset="0"/>
              </a:rPr>
              <a:t>BE</a:t>
            </a:r>
          </a:p>
          <a:p>
            <a:pPr marL="0" marR="0">
              <a:lnSpc>
                <a:spcPct val="107000"/>
              </a:lnSpc>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Payment Purpose  - call .. </a:t>
            </a:r>
            <a:r>
              <a:rPr lang="en-US" sz="16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lld</a:t>
            </a: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US" sz="1600" dirty="0" err="1">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payment_purpose</a:t>
            </a:r>
            <a:r>
              <a:rPr lang="en-US" sz="1600" dirty="0">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 </a:t>
            </a:r>
            <a:r>
              <a:rPr lang="en-US" altLang="zh-CN" sz="1600" dirty="0">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 </a:t>
            </a:r>
            <a:r>
              <a:rPr lang="en-US" altLang="zh-CN"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altLang="zh-CN"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omni Spec </a:t>
            </a:r>
            <a:r>
              <a:rPr lang="en-US" altLang="zh-CN"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13.19</a:t>
            </a:r>
            <a:endParaRPr lang="en-MY"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MY"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Resident Status – MLEB call </a:t>
            </a:r>
            <a:r>
              <a:rPr lang="en-US" sz="1600" dirty="0">
                <a:solidFill>
                  <a:srgbClr val="000000"/>
                </a:solidFill>
                <a:effectLst/>
                <a:highlight>
                  <a:srgbClr val="00FF00"/>
                </a:highlight>
                <a:latin typeface="Arial" panose="020B0604020202020204" pitchFamily="34" charset="0"/>
                <a:ea typeface="Calibri" panose="020F0502020204030204" pitchFamily="34" charset="0"/>
                <a:cs typeface="Times New Roman" panose="02020603050405020304" pitchFamily="18" charset="0"/>
              </a:rPr>
              <a:t>others/regulatory – 13.9</a:t>
            </a:r>
          </a:p>
          <a:p>
            <a:pPr marL="0" marR="0">
              <a:lnSpc>
                <a:spcPct val="107000"/>
              </a:lnSpc>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MY"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Remitter Country of Residence - call ..</a:t>
            </a:r>
            <a:r>
              <a:rPr lang="en-US" sz="16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lld</a:t>
            </a: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MY" sz="1800" b="0" i="0" u="none" strike="noStrike" baseline="0" dirty="0">
                <a:solidFill>
                  <a:srgbClr val="000000"/>
                </a:solidFill>
                <a:highlight>
                  <a:srgbClr val="FFFF00"/>
                </a:highlight>
              </a:rPr>
              <a:t>Remitter Country Of Residence</a:t>
            </a:r>
            <a:r>
              <a:rPr lang="en-MY" sz="1800" b="0" i="0" u="none" strike="noStrike" baseline="0" dirty="0">
                <a:solidFill>
                  <a:srgbClr val="000000"/>
                </a:solidFill>
              </a:rPr>
              <a:t> </a:t>
            </a:r>
            <a:r>
              <a:rPr lang="en-US" altLang="zh-CN"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omni Spec </a:t>
            </a:r>
            <a:r>
              <a:rPr lang="en-US" altLang="zh-CN"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13.22</a:t>
            </a:r>
            <a:endParaRPr lang="en-MY" sz="16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MY"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Remitter Category - call .. </a:t>
            </a:r>
            <a:r>
              <a:rPr lang="en-US" sz="16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lld</a:t>
            </a: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US" sz="1600" dirty="0" err="1">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remitter_category</a:t>
            </a: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altLang="zh-CN"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omni Spec </a:t>
            </a:r>
            <a:r>
              <a:rPr lang="en-US" altLang="zh-CN"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13.23</a:t>
            </a:r>
            <a:endPar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MY"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Beneficiary Country of Residence - call .. </a:t>
            </a:r>
            <a:r>
              <a:rPr lang="en-US" sz="16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lld</a:t>
            </a: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US" sz="1600" dirty="0" err="1">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beneficiary_country_of_resd</a:t>
            </a:r>
            <a:r>
              <a:rPr lang="en-US" altLang="zh-CN"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 omni Spec </a:t>
            </a:r>
            <a:r>
              <a:rPr lang="en-US" altLang="zh-CN"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13.21</a:t>
            </a:r>
            <a:endParaRPr lang="en-MY" sz="16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MY"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Beneficiary Category - call .. </a:t>
            </a:r>
            <a:r>
              <a:rPr lang="en-US" sz="16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lld</a:t>
            </a: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US" sz="1600" dirty="0" err="1">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beneficiary_category</a:t>
            </a:r>
            <a:r>
              <a:rPr lang="en-US" sz="1600" dirty="0">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 </a:t>
            </a:r>
            <a:r>
              <a:rPr lang="en-US" altLang="zh-CN"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omni Spec </a:t>
            </a:r>
            <a:r>
              <a:rPr lang="en-US" altLang="zh-CN"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13.20</a:t>
            </a:r>
            <a:endParaRPr lang="en-MY" sz="16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endParaRPr lang="en-MY"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Beneficiary Affiliation Status - call .. </a:t>
            </a:r>
            <a:r>
              <a:rPr lang="en-US" sz="16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lld</a:t>
            </a:r>
            <a:r>
              <a:rPr lang="en-US"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US" sz="1600" dirty="0" err="1">
                <a:solidFill>
                  <a:srgbClr val="000000"/>
                </a:solidFill>
                <a:effectLst/>
                <a:highlight>
                  <a:srgbClr val="FFFF00"/>
                </a:highlight>
                <a:latin typeface="Arial" panose="020B0604020202020204" pitchFamily="34" charset="0"/>
                <a:ea typeface="Calibri" panose="020F0502020204030204" pitchFamily="34" charset="0"/>
                <a:cs typeface="Times New Roman" panose="02020603050405020304" pitchFamily="18" charset="0"/>
              </a:rPr>
              <a:t>beneficiary_affiliation</a:t>
            </a:r>
            <a:r>
              <a:rPr lang="en-US" altLang="zh-CN" sz="1600" dirty="0">
                <a:solidFill>
                  <a:srgbClr val="000000"/>
                </a:solidFill>
                <a:latin typeface="Arial" panose="020B0604020202020204" pitchFamily="34" charset="0"/>
                <a:ea typeface="Calibri" panose="020F0502020204030204" pitchFamily="34" charset="0"/>
                <a:cs typeface="Times New Roman" panose="02020603050405020304" pitchFamily="18" charset="0"/>
              </a:rPr>
              <a:t> omni Spec </a:t>
            </a:r>
            <a:r>
              <a:rPr lang="en-US" altLang="zh-CN"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13.24</a:t>
            </a:r>
            <a:endParaRPr lang="en-MY" sz="16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8E8DEEC9-38C7-64A7-C44A-0B0D0E0E4B9A}"/>
              </a:ext>
            </a:extLst>
          </p:cNvPr>
          <p:cNvSpPr txBox="1"/>
          <p:nvPr/>
        </p:nvSpPr>
        <p:spPr>
          <a:xfrm>
            <a:off x="3515210" y="205369"/>
            <a:ext cx="8371990" cy="344069"/>
          </a:xfrm>
          <a:prstGeom prst="rect">
            <a:avLst/>
          </a:prstGeom>
          <a:noFill/>
        </p:spPr>
        <p:txBody>
          <a:bodyPr wrap="square">
            <a:spAutoFit/>
          </a:bodyPr>
          <a:lstStyle/>
          <a:p>
            <a:pPr marL="0" marR="0">
              <a:lnSpc>
                <a:spcPct val="107000"/>
              </a:lnSpc>
              <a:spcBef>
                <a:spcPts val="0"/>
              </a:spcBef>
              <a:spcAft>
                <a:spcPts val="0"/>
              </a:spcAft>
            </a:pPr>
            <a:r>
              <a:rPr lang="en-US" sz="16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Changes on 2022.12.02</a:t>
            </a:r>
            <a:endParaRPr lang="en-MY" sz="16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0008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47B917B-2A27-9688-2E75-3DDDEC3FA6C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3515210" cy="6858000"/>
          </a:xfrm>
          <a:prstGeom prst="rect">
            <a:avLst/>
          </a:prstGeom>
          <a:noFill/>
          <a:ln>
            <a:noFill/>
          </a:ln>
        </p:spPr>
      </p:pic>
      <p:sp>
        <p:nvSpPr>
          <p:cNvPr id="5" name="TextBox 4">
            <a:extLst>
              <a:ext uri="{FF2B5EF4-FFF2-40B4-BE49-F238E27FC236}">
                <a16:creationId xmlns:a16="http://schemas.microsoft.com/office/drawing/2014/main" id="{0283A838-234B-FC7D-57A3-7A1F09C3517D}"/>
              </a:ext>
            </a:extLst>
          </p:cNvPr>
          <p:cNvSpPr txBox="1"/>
          <p:nvPr/>
        </p:nvSpPr>
        <p:spPr>
          <a:xfrm>
            <a:off x="3515210" y="466049"/>
            <a:ext cx="8371990" cy="5975610"/>
          </a:xfrm>
          <a:prstGeom prst="rect">
            <a:avLst/>
          </a:prstGeom>
          <a:noFill/>
        </p:spPr>
        <p:txBody>
          <a:bodyPr wrap="square">
            <a:spAutoFit/>
          </a:bodyPr>
          <a:lstStyle/>
          <a:p>
            <a:pPr marR="0">
              <a:lnSpc>
                <a:spcPct val="107000"/>
              </a:lnSpc>
              <a:spcBef>
                <a:spcPts val="0"/>
              </a:spcBef>
              <a:spcAft>
                <a:spcPts val="0"/>
              </a:spcAft>
            </a:pPr>
            <a:r>
              <a:rPr lang="en-US" sz="16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2022.12.08 updates - Fields sequence changes – Please follow below fields sequence arrangement. </a:t>
            </a:r>
          </a:p>
          <a:p>
            <a:pPr marR="0">
              <a:lnSpc>
                <a:spcPct val="107000"/>
              </a:lnSpc>
              <a:spcBef>
                <a:spcPts val="0"/>
              </a:spcBef>
              <a:spcAft>
                <a:spcPts val="0"/>
              </a:spcAft>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1. [Payment purpose] - no dependency (13.19)</a:t>
            </a:r>
          </a:p>
          <a:p>
            <a:pPr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2. [Residence status] - no dependency (13.9)</a:t>
            </a:r>
          </a:p>
          <a:p>
            <a:pPr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5. [Bene Country of Residency] - no dependency </a:t>
            </a:r>
          </a:p>
          <a:p>
            <a:pPr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6. [Bene category] - no dependency</a:t>
            </a:r>
          </a:p>
          <a:p>
            <a:pPr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3. [Remitter country of Residence] </a:t>
            </a:r>
          </a:p>
          <a:p>
            <a:pPr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cannot be called first - cos the request parameters have the dependency of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BeneCategory</a:t>
            </a:r>
            <a:r>
              <a:rPr lang="en-US" sz="1400" dirty="0">
                <a:effectLst/>
                <a:latin typeface="Calibri" panose="020F0502020204030204" pitchFamily="34" charset="0"/>
                <a:ea typeface="Calibri" panose="020F0502020204030204" pitchFamily="34" charset="0"/>
                <a:cs typeface="Times New Roman" panose="02020603050405020304" pitchFamily="18" charset="0"/>
              </a:rPr>
              <a:t> code (13.20) &amp;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BeneCountry</a:t>
            </a:r>
            <a:r>
              <a:rPr lang="en-US" sz="1400" dirty="0">
                <a:effectLst/>
                <a:latin typeface="Calibri" panose="020F0502020204030204" pitchFamily="34" charset="0"/>
                <a:ea typeface="Calibri" panose="020F0502020204030204" pitchFamily="34" charset="0"/>
                <a:cs typeface="Times New Roman" panose="02020603050405020304" pitchFamily="18" charset="0"/>
              </a:rPr>
              <a:t> Code(13.21)</a:t>
            </a:r>
          </a:p>
          <a:p>
            <a:pPr marR="0">
              <a:lnSpc>
                <a:spcPct val="107000"/>
              </a:lnSpc>
              <a:spcBef>
                <a:spcPts val="0"/>
              </a:spcBef>
              <a:spcAft>
                <a:spcPts val="0"/>
              </a:spcAft>
            </a:pPr>
            <a:r>
              <a:rPr lang="en-US" sz="1400" dirty="0">
                <a:latin typeface="Calibri" panose="020F0502020204030204" pitchFamily="34" charset="0"/>
                <a:ea typeface="Calibri" panose="020F0502020204030204" pitchFamily="34" charset="0"/>
                <a:cs typeface="Times New Roman" panose="02020603050405020304" pitchFamily="18" charset="0"/>
              </a:rPr>
              <a:t>- User need to select the bene category, we can only send the specific parameter for the list Remitter country of residence.</a:t>
            </a:r>
          </a:p>
          <a:p>
            <a:pPr marR="0">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If we call bene category first, the field checking sequence will </a:t>
            </a:r>
            <a:r>
              <a:rPr lang="en-US" sz="1400" dirty="0">
                <a:latin typeface="Calibri" panose="020F0502020204030204" pitchFamily="34" charset="0"/>
                <a:ea typeface="Calibri" panose="020F0502020204030204" pitchFamily="34" charset="0"/>
                <a:cs typeface="Times New Roman" panose="02020603050405020304" pitchFamily="18" charset="0"/>
              </a:rPr>
              <a:t>not be in orders.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4. [Remitter category] has the dependency on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BeneCountry</a:t>
            </a: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COde</a:t>
            </a:r>
            <a:r>
              <a:rPr lang="en-US" sz="1600" dirty="0">
                <a:effectLst/>
                <a:latin typeface="Calibri" panose="020F0502020204030204" pitchFamily="34" charset="0"/>
                <a:ea typeface="Calibri" panose="020F0502020204030204" pitchFamily="34" charset="0"/>
                <a:cs typeface="Times New Roman" panose="02020603050405020304" pitchFamily="18" charset="0"/>
              </a:rPr>
              <a:t> (13.21), Beneficiary category (13.20), and remitter country code (13.22).---(Should be called after Bene country of residence &amp; Bene category)</a:t>
            </a:r>
          </a:p>
          <a:p>
            <a:pPr marL="342900" marR="0" indent="-342900">
              <a:lnSpc>
                <a:spcPct val="107000"/>
              </a:lnSpc>
              <a:spcBef>
                <a:spcPts val="0"/>
              </a:spcBef>
              <a:spcAft>
                <a:spcPts val="0"/>
              </a:spcAft>
              <a:buAutoNum type="arabicPeriod"/>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7. [Bene Affiliate] - no dependency</a:t>
            </a:r>
          </a:p>
          <a:p>
            <a:pPr marL="342900" marR="0" indent="-342900">
              <a:lnSpc>
                <a:spcPct val="107000"/>
              </a:lnSpc>
              <a:spcBef>
                <a:spcPts val="0"/>
              </a:spcBef>
              <a:spcAft>
                <a:spcPts val="0"/>
              </a:spcAft>
              <a:buAutoNum type="arabicPeriod"/>
            </a:pP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37755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13094</TotalTime>
  <Words>713</Words>
  <Application>Microsoft Office PowerPoint</Application>
  <PresentationFormat>Widescreen</PresentationFormat>
  <Paragraphs>89</Paragraphs>
  <Slides>5</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Jimmy Jiun Phang</dc:creator>
  <cp:lastModifiedBy>Jimmy Jiun Phang</cp:lastModifiedBy>
  <cp:revision>23</cp:revision>
  <dcterms:created xsi:type="dcterms:W3CDTF">2022-11-24T07:50:12Z</dcterms:created>
  <dcterms:modified xsi:type="dcterms:W3CDTF">2022-12-08T07:37:40Z</dcterms:modified>
</cp:coreProperties>
</file>