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72" r:id="rId4"/>
    <p:sldId id="293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g Hsu Lynn" initials="PHL" lastIdx="10" clrIdx="0">
    <p:extLst>
      <p:ext uri="{19B8F6BF-5375-455C-9EA6-DF929625EA0E}">
        <p15:presenceInfo xmlns:p15="http://schemas.microsoft.com/office/powerpoint/2012/main" userId="S::hsulynn.pang@silverglobe.com::77b2dff5-94e7-44eb-90d5-76705d96c1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48EE-1284-6792-F00C-82E27976B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0C22A-C824-A3A3-0B23-C88364063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53C4-13BD-D9E5-EE87-0DBB4FE4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1D9AE-F893-D462-964B-A88D3DD4E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E086F-3B42-A752-E079-57377D25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4715-C13E-5900-BCEF-15AD59EF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E41AA-546F-FBD3-967C-10C4E5A7F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3D2FC-DA47-23B2-2D3D-4F204743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FCBE-1ED2-DD00-DEF6-5CFADC55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FAD12-AB26-77B0-3A5C-5B83E1D2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8D782E-FFFD-6D59-AEB9-541EEAD47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4A71B-E785-BA79-DFB1-47E9425EF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640C6-E9CE-0A78-7448-95742BDB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A3E13-C399-2503-64DC-31FBFE7A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4159D-B72A-DEA1-C004-BA0DCFF6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9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C0474-EE8C-6E90-9D36-1291DBC5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89864-E884-63C3-1429-D5BE4EE9B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08F4F-C150-21CC-CDDE-631E4060D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DCC2E-3C0D-095F-179C-1BAB167B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00924-B4A0-317D-AE4D-262A0CD7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3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738B-4419-6FAE-F354-5784B5BD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AC5D8-60F9-5308-8920-C5B4C9BD5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9D89F-8522-755B-3FF5-02622D8A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1EA9A-4DE8-14D6-BBC7-E982A0C9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14600-D167-83F2-E0D8-02367F8C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D8A6-06FA-1E29-44F7-32A877DFE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B463E-612A-7913-9EED-4B7AD9672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5D5D6-3643-D74E-9915-48D79CB87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CCE25-1334-1338-3EEB-31A24C05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5E6F5-D542-6789-777B-000CD558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282D0-7AD4-FDBA-7AFE-319772B2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8811A-573B-AEC5-4CAC-B3A8734F6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4C5A7-C9B2-F834-07E1-11841817F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5AB1D-2FE0-E170-1B69-F2365B484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BD06A-0054-B50F-8390-7D92D6EA7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C19622-6837-E941-B351-F7E3AB58E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73162-6A62-40E3-BCF5-D9C8DBD8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D2F48-C379-8BE5-686E-99C8C18A8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E3617-78D9-9D86-38DB-83EED225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8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CEA2-A36B-7C78-912B-3108F858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6E5B27-C26D-BD43-F7A3-48433F5A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DC3A9-78EC-CD17-F807-92A31B7FD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9D948-FEE5-E077-7A90-F99D1A1AC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2B3B48-ED06-99FD-0EDD-E37AF71F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86B2D-BB20-9FE9-A2C8-016E35A9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7008E-C6C2-F8AF-9189-2B9A69709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3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DCBB-E21C-46E0-579E-9D983C0BA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19106-A582-BF36-3EB9-F6CC23939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9F97E-693E-C8B8-6C06-539836AF0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B8B57-A0CA-F120-5E4C-6D094A99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C9B62-8F3A-33AA-0974-9600109C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7C5AE-DD02-3407-A69E-050F330D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2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C551-9A6A-8E8B-DAAF-113EDFF7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59E6FF-DF8B-B86B-A012-8562B6F5A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B44D4-CC53-FF22-3176-6A9FA7ED0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BF570-3004-4A06-6330-D5A64CEE3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06270-35B1-5619-8C36-410398F4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49E7B-D2D6-D7B9-F74D-4C2FE5E11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ABDCF-0853-3DF7-CD7B-1FFFEE4A2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A7D89-807D-AFFC-81C7-5A116B446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B3008-2CBC-48E9-7E6F-B64BAFA4C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6807-3E6E-42D0-B034-DC2FCB78E67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A314C-76A6-54FD-33B7-8E4948D97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9DCF-6B0F-50C2-C7F0-4AE4071D5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05529-E088-4914-9931-601065A2F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9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2736F5-029F-A9CE-DBD6-9B453B981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715" y="-1"/>
            <a:ext cx="3945194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8CB7B2-D171-D178-89E0-46B572ED682D}"/>
              </a:ext>
            </a:extLst>
          </p:cNvPr>
          <p:cNvSpPr txBox="1"/>
          <p:nvPr/>
        </p:nvSpPr>
        <p:spPr>
          <a:xfrm>
            <a:off x="674469" y="6118578"/>
            <a:ext cx="3845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Warning: Insufficient balance. Need to have [</a:t>
            </a:r>
            <a:r>
              <a:rPr lang="en-US" dirty="0" err="1">
                <a:highlight>
                  <a:srgbClr val="FFFF00"/>
                </a:highlight>
              </a:rPr>
              <a:t>min_redemption</a:t>
            </a:r>
            <a:r>
              <a:rPr lang="en-US" dirty="0">
                <a:highlight>
                  <a:srgbClr val="FFFF00"/>
                </a:highlight>
              </a:rPr>
              <a:t>] to proceed.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5041B2-966A-AE2C-C52E-EDCAA636462B}"/>
              </a:ext>
            </a:extLst>
          </p:cNvPr>
          <p:cNvSpPr txBox="1"/>
          <p:nvPr/>
        </p:nvSpPr>
        <p:spPr>
          <a:xfrm>
            <a:off x="4768910" y="330330"/>
            <a:ext cx="495182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Total Treats balance is 0 or the total treats balance less than </a:t>
            </a:r>
            <a:r>
              <a:rPr lang="en-US" dirty="0" err="1"/>
              <a:t>min_redemption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9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E147ED5-A436-F38C-936E-49339537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979" y="0"/>
            <a:ext cx="3931920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961EAB2-37CB-E16C-664F-470ACC08C946}"/>
              </a:ext>
            </a:extLst>
          </p:cNvPr>
          <p:cNvSpPr txBox="1"/>
          <p:nvPr/>
        </p:nvSpPr>
        <p:spPr>
          <a:xfrm>
            <a:off x="8783782" y="1862300"/>
            <a:ext cx="3261015" cy="42473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800" b="0" i="0" dirty="0">
                <a:effectLst/>
                <a:latin typeface="Calibri" panose="020F0502020204030204" pitchFamily="34" charset="0"/>
              </a:rPr>
              <a:t>{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responseCode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"00",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descErrorCode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"SUKSES",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descErrorCodeEN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"SUCCEED",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responseData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{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treats_total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8000,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expire_date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"2023-01-26",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expire_value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8000,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minimum_availability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4000,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minimum_redemption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2000,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multiply_per_redemption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1000,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800" b="0" i="0" dirty="0" err="1">
                <a:effectLst/>
                <a:latin typeface="Calibri" panose="020F0502020204030204" pitchFamily="34" charset="0"/>
              </a:rPr>
              <a:t>miles_rate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": null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}</a:t>
            </a:r>
            <a:br>
              <a:rPr lang="en-US" sz="1800" b="0" i="0" dirty="0">
                <a:effectLst/>
                <a:latin typeface="Calibri" panose="020F0502020204030204" pitchFamily="34" charset="0"/>
              </a:rPr>
            </a:br>
            <a:r>
              <a:rPr lang="en-US" sz="1800" b="0" i="0" dirty="0">
                <a:effectLst/>
                <a:latin typeface="Calibri" panose="020F0502020204030204" pitchFamily="34" charset="0"/>
              </a:rPr>
              <a:t>}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098895-DD48-BFC4-7F62-B59D501CF040}"/>
              </a:ext>
            </a:extLst>
          </p:cNvPr>
          <p:cNvSpPr txBox="1"/>
          <p:nvPr/>
        </p:nvSpPr>
        <p:spPr>
          <a:xfrm>
            <a:off x="9271289" y="748383"/>
            <a:ext cx="228600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/treats/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treatsDetail</a:t>
            </a:r>
            <a:endParaRPr lang="en-US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2A7C7C-0CBD-0BD7-2033-F89CBAE0B08D}"/>
              </a:ext>
            </a:extLst>
          </p:cNvPr>
          <p:cNvSpPr txBox="1"/>
          <p:nvPr/>
        </p:nvSpPr>
        <p:spPr>
          <a:xfrm>
            <a:off x="4941089" y="563717"/>
            <a:ext cx="1404293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treats_total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95A4B8-CEF9-F064-48C2-B99DA6381DF9}"/>
              </a:ext>
            </a:extLst>
          </p:cNvPr>
          <p:cNvSpPr txBox="1"/>
          <p:nvPr/>
        </p:nvSpPr>
        <p:spPr>
          <a:xfrm>
            <a:off x="7111361" y="1242406"/>
            <a:ext cx="1409538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expire_date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5A685D-FF7B-ADF4-F5EE-91F0A8FB2AE8}"/>
              </a:ext>
            </a:extLst>
          </p:cNvPr>
          <p:cNvSpPr txBox="1"/>
          <p:nvPr/>
        </p:nvSpPr>
        <p:spPr>
          <a:xfrm>
            <a:off x="6697492" y="563717"/>
            <a:ext cx="1378226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expire_value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D8EAA-4D9B-757E-AE48-FC4346D8C244}"/>
              </a:ext>
            </a:extLst>
          </p:cNvPr>
          <p:cNvSpPr txBox="1"/>
          <p:nvPr/>
        </p:nvSpPr>
        <p:spPr>
          <a:xfrm>
            <a:off x="4689109" y="4505098"/>
            <a:ext cx="2313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minimum_redemption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80DF92-6C8F-DFFF-95C8-74DB37D5A27C}"/>
              </a:ext>
            </a:extLst>
          </p:cNvPr>
          <p:cNvSpPr txBox="1"/>
          <p:nvPr/>
        </p:nvSpPr>
        <p:spPr>
          <a:xfrm>
            <a:off x="7265701" y="4371347"/>
            <a:ext cx="1404293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treats_total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42FABD-22FD-8AA3-7DC5-765B5A938582}"/>
              </a:ext>
            </a:extLst>
          </p:cNvPr>
          <p:cNvSpPr txBox="1"/>
          <p:nvPr/>
        </p:nvSpPr>
        <p:spPr>
          <a:xfrm>
            <a:off x="2434777" y="0"/>
            <a:ext cx="495182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Total Treats balance is more than </a:t>
            </a:r>
            <a:r>
              <a:rPr lang="en-US" dirty="0" err="1"/>
              <a:t>min_redemption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4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B099DD-CEBF-ABF4-1F28-6FB5F821D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212" y="0"/>
            <a:ext cx="3977987" cy="68656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480438-C1DF-5720-D2C8-2D376F35E849}"/>
              </a:ext>
            </a:extLst>
          </p:cNvPr>
          <p:cNvSpPr txBox="1"/>
          <p:nvPr/>
        </p:nvSpPr>
        <p:spPr>
          <a:xfrm>
            <a:off x="1272932" y="5514672"/>
            <a:ext cx="2313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9E010B-5BF1-A45C-3989-09E89F9DB264}"/>
              </a:ext>
            </a:extLst>
          </p:cNvPr>
          <p:cNvSpPr txBox="1"/>
          <p:nvPr/>
        </p:nvSpPr>
        <p:spPr>
          <a:xfrm>
            <a:off x="8788383" y="959268"/>
            <a:ext cx="3261015" cy="5478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400" b="0" i="0" dirty="0">
                <a:effectLst/>
                <a:latin typeface="Calibri" panose="020F0502020204030204" pitchFamily="34" charset="0"/>
              </a:rPr>
              <a:t>{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responseCode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"00",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descErrorCode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"SUKSES",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descErrorCodeEN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"SUCCEED",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responseData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{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treats_total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19,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expire_date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"2022-11-03",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expire_value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minimum_availability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100,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minimum_redemption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</a:t>
            </a:r>
            <a:r>
              <a:rPr lang="en-US" sz="1400" dirty="0">
                <a:latin typeface="Calibri" panose="020F0502020204030204" pitchFamily="34" charset="0"/>
              </a:rPr>
              <a:t>2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multiply_per_redemption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100,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miles_rate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[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{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partner_id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partner_name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"GARUDA MILES",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partner_rate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"1.30"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“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partner_desc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”: “Garuda Indonesia Miles”,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“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partner_image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”: “https://loyalty.maybank.com/images/miles/garuda.jpg”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},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]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}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}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D4C2AB-932F-322F-C645-AEE743588418}"/>
              </a:ext>
            </a:extLst>
          </p:cNvPr>
          <p:cNvSpPr txBox="1"/>
          <p:nvPr/>
        </p:nvSpPr>
        <p:spPr>
          <a:xfrm>
            <a:off x="9173440" y="420309"/>
            <a:ext cx="228600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/treats/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treatsDetail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0490D7-22E1-F0C0-6EB4-55D3D8819068}"/>
              </a:ext>
            </a:extLst>
          </p:cNvPr>
          <p:cNvSpPr txBox="1"/>
          <p:nvPr/>
        </p:nvSpPr>
        <p:spPr>
          <a:xfrm>
            <a:off x="4252330" y="5514672"/>
            <a:ext cx="3107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3B1048-7B1D-8B16-B359-C9647E4F1E50}"/>
              </a:ext>
            </a:extLst>
          </p:cNvPr>
          <p:cNvSpPr txBox="1"/>
          <p:nvPr/>
        </p:nvSpPr>
        <p:spPr>
          <a:xfrm>
            <a:off x="3926452" y="4685907"/>
            <a:ext cx="37592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</a:rPr>
              <a:t>TREATS Miles user input*</a:t>
            </a:r>
            <a:r>
              <a:rPr lang="en-US" dirty="0" err="1">
                <a:highlight>
                  <a:srgbClr val="FFFF00"/>
                </a:highlight>
                <a:latin typeface="Calibri" panose="020F0502020204030204" pitchFamily="34" charset="0"/>
              </a:rPr>
              <a:t>partner_rate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84E133-14A1-DBF3-710E-EBBFE4236908}"/>
              </a:ext>
            </a:extLst>
          </p:cNvPr>
          <p:cNvSpPr txBox="1"/>
          <p:nvPr/>
        </p:nvSpPr>
        <p:spPr>
          <a:xfrm>
            <a:off x="2067041" y="3728160"/>
            <a:ext cx="65235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Tukarkan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[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minimum_redemption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</a:rPr>
              <a:t>]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TREATS Miles 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dengan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[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minimum_redemption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*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partner_rate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][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partner_name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62ED8A-1EF9-EE68-4218-D2FA37198202}"/>
              </a:ext>
            </a:extLst>
          </p:cNvPr>
          <p:cNvSpPr txBox="1"/>
          <p:nvPr/>
        </p:nvSpPr>
        <p:spPr>
          <a:xfrm>
            <a:off x="2375305" y="3059668"/>
            <a:ext cx="16931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partner_name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4BB5B-FF01-C43B-9E59-80AE18C1D43D}"/>
              </a:ext>
            </a:extLst>
          </p:cNvPr>
          <p:cNvSpPr txBox="1"/>
          <p:nvPr/>
        </p:nvSpPr>
        <p:spPr>
          <a:xfrm>
            <a:off x="4262473" y="6190147"/>
            <a:ext cx="3107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Disable </a:t>
            </a:r>
            <a:r>
              <a:rPr lang="en-US" dirty="0" err="1">
                <a:highlight>
                  <a:srgbClr val="00FF00"/>
                </a:highlight>
              </a:rPr>
              <a:t>Tambah</a:t>
            </a:r>
            <a:r>
              <a:rPr lang="en-US" dirty="0">
                <a:highlight>
                  <a:srgbClr val="00FF00"/>
                </a:highlight>
              </a:rPr>
              <a:t> button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30C51-C11B-F220-6367-B4A0B1B40004}"/>
              </a:ext>
            </a:extLst>
          </p:cNvPr>
          <p:cNvSpPr txBox="1"/>
          <p:nvPr/>
        </p:nvSpPr>
        <p:spPr>
          <a:xfrm>
            <a:off x="3891282" y="18254"/>
            <a:ext cx="495182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Total Treats balance is 0 or the total treats balance less than </a:t>
            </a:r>
            <a:r>
              <a:rPr lang="en-US" dirty="0" err="1"/>
              <a:t>min_redemption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2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B099DD-CEBF-ABF4-1F28-6FB5F821D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212" y="0"/>
            <a:ext cx="3977987" cy="68656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480438-C1DF-5720-D2C8-2D376F35E849}"/>
              </a:ext>
            </a:extLst>
          </p:cNvPr>
          <p:cNvSpPr txBox="1"/>
          <p:nvPr/>
        </p:nvSpPr>
        <p:spPr>
          <a:xfrm>
            <a:off x="166255" y="5719478"/>
            <a:ext cx="2313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minimum_redemption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9E010B-5BF1-A45C-3989-09E89F9DB264}"/>
              </a:ext>
            </a:extLst>
          </p:cNvPr>
          <p:cNvSpPr txBox="1"/>
          <p:nvPr/>
        </p:nvSpPr>
        <p:spPr>
          <a:xfrm>
            <a:off x="8788383" y="959268"/>
            <a:ext cx="3261015" cy="5478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400" b="0" i="0" dirty="0">
                <a:effectLst/>
                <a:latin typeface="Calibri" panose="020F0502020204030204" pitchFamily="34" charset="0"/>
              </a:rPr>
              <a:t>{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responseCode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"00",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descErrorCode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"SUKSES",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descErrorCodeEN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"SUCCEED",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responseData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{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treats_total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expire_date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"2022-11-03",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expire_value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minimum_availability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100,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minimum_redemption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100,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multiply_per_redemption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100,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miles_rate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[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{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partner_id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1,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partner_name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"GARUDA MILES",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"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partner_rate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": "1.30"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“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partner_desc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”: “Garuda Indonesia Miles”,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“</a:t>
            </a:r>
            <a:r>
              <a:rPr lang="en-US" sz="1400" b="0" i="0" dirty="0" err="1">
                <a:effectLst/>
                <a:latin typeface="Calibri" panose="020F0502020204030204" pitchFamily="34" charset="0"/>
              </a:rPr>
              <a:t>partner_image</a:t>
            </a:r>
            <a:r>
              <a:rPr lang="en-US" sz="1400" b="0" i="0" dirty="0">
                <a:effectLst/>
                <a:latin typeface="Calibri" panose="020F0502020204030204" pitchFamily="34" charset="0"/>
              </a:rPr>
              <a:t>”: “https://loyalty.maybank.com/images/miles/garuda.jpg”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},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]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}</a:t>
            </a:r>
            <a:br>
              <a:rPr lang="en-US" sz="1400" b="0" i="0" dirty="0">
                <a:effectLst/>
                <a:latin typeface="Calibri" panose="020F0502020204030204" pitchFamily="34" charset="0"/>
              </a:rPr>
            </a:br>
            <a:r>
              <a:rPr lang="en-US" sz="1400" b="0" i="0" dirty="0">
                <a:effectLst/>
                <a:latin typeface="Calibri" panose="020F0502020204030204" pitchFamily="34" charset="0"/>
              </a:rPr>
              <a:t>}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D4C2AB-932F-322F-C645-AEE743588418}"/>
              </a:ext>
            </a:extLst>
          </p:cNvPr>
          <p:cNvSpPr txBox="1"/>
          <p:nvPr/>
        </p:nvSpPr>
        <p:spPr>
          <a:xfrm>
            <a:off x="9173440" y="420309"/>
            <a:ext cx="2286000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/treats/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treatsDetail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0490D7-22E1-F0C0-6EB4-55D3D8819068}"/>
              </a:ext>
            </a:extLst>
          </p:cNvPr>
          <p:cNvSpPr txBox="1"/>
          <p:nvPr/>
        </p:nvSpPr>
        <p:spPr>
          <a:xfrm>
            <a:off x="4129452" y="5719478"/>
            <a:ext cx="3107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highlight>
                  <a:srgbClr val="00FF00"/>
                </a:highlight>
                <a:latin typeface="Calibri" panose="020F0502020204030204" pitchFamily="34" charset="0"/>
              </a:rPr>
              <a:t>t</a:t>
            </a:r>
            <a:r>
              <a:rPr lang="en-US" sz="1800" b="0" i="0" dirty="0" err="1">
                <a:effectLst/>
                <a:highlight>
                  <a:srgbClr val="00FF00"/>
                </a:highlight>
                <a:latin typeface="Calibri" panose="020F0502020204030204" pitchFamily="34" charset="0"/>
              </a:rPr>
              <a:t>reats_total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3B1048-7B1D-8B16-B359-C9647E4F1E50}"/>
              </a:ext>
            </a:extLst>
          </p:cNvPr>
          <p:cNvSpPr txBox="1"/>
          <p:nvPr/>
        </p:nvSpPr>
        <p:spPr>
          <a:xfrm>
            <a:off x="3926452" y="4685907"/>
            <a:ext cx="37592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</a:rPr>
              <a:t>TREATS Miles user input*</a:t>
            </a:r>
            <a:r>
              <a:rPr lang="en-US" dirty="0" err="1">
                <a:highlight>
                  <a:srgbClr val="FFFF00"/>
                </a:highlight>
                <a:latin typeface="Calibri" panose="020F0502020204030204" pitchFamily="34" charset="0"/>
              </a:rPr>
              <a:t>partner_rate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84E133-14A1-DBF3-710E-EBBFE4236908}"/>
              </a:ext>
            </a:extLst>
          </p:cNvPr>
          <p:cNvSpPr txBox="1"/>
          <p:nvPr/>
        </p:nvSpPr>
        <p:spPr>
          <a:xfrm>
            <a:off x="2067041" y="3728160"/>
            <a:ext cx="65235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Tukarkan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[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minimum_redemption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</a:rPr>
              <a:t>]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TREATS Miles 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dengan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[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minimum_redemption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*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partner_rate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][</a:t>
            </a:r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partner_name</a:t>
            </a:r>
            <a:r>
              <a:rPr lang="en-US" sz="1800" b="0" i="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62ED8A-1EF9-EE68-4218-D2FA37198202}"/>
              </a:ext>
            </a:extLst>
          </p:cNvPr>
          <p:cNvSpPr txBox="1"/>
          <p:nvPr/>
        </p:nvSpPr>
        <p:spPr>
          <a:xfrm>
            <a:off x="2375305" y="3059668"/>
            <a:ext cx="16931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 err="1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partner_name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CE7BF7-20F5-1008-2246-3D0FE89FF8FB}"/>
              </a:ext>
            </a:extLst>
          </p:cNvPr>
          <p:cNvSpPr txBox="1"/>
          <p:nvPr/>
        </p:nvSpPr>
        <p:spPr>
          <a:xfrm>
            <a:off x="3438242" y="0"/>
            <a:ext cx="495182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Total Treats balance is more than </a:t>
            </a:r>
            <a:r>
              <a:rPr lang="en-US" dirty="0" err="1"/>
              <a:t>min_redemption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1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E435AE-04BA-F17A-1BA3-711C4FD69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198" y="0"/>
            <a:ext cx="371424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7B5B32-A672-2F40-D689-76EF65F28CB9}"/>
              </a:ext>
            </a:extLst>
          </p:cNvPr>
          <p:cNvSpPr txBox="1"/>
          <p:nvPr/>
        </p:nvSpPr>
        <p:spPr>
          <a:xfrm>
            <a:off x="5546557" y="5599078"/>
            <a:ext cx="3107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  <a:latin typeface="Calibri" panose="020F0502020204030204" pitchFamily="34" charset="0"/>
              </a:rPr>
              <a:t>0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BC67C-CE20-E2D7-F7CD-3735A4DBCA7F}"/>
              </a:ext>
            </a:extLst>
          </p:cNvPr>
          <p:cNvSpPr txBox="1"/>
          <p:nvPr/>
        </p:nvSpPr>
        <p:spPr>
          <a:xfrm>
            <a:off x="5546558" y="6043873"/>
            <a:ext cx="3107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Disable </a:t>
            </a:r>
            <a:r>
              <a:rPr lang="en-US" dirty="0" err="1">
                <a:highlight>
                  <a:srgbClr val="00FF00"/>
                </a:highlight>
              </a:rPr>
              <a:t>Tambah</a:t>
            </a:r>
            <a:r>
              <a:rPr lang="en-US" dirty="0">
                <a:highlight>
                  <a:srgbClr val="00FF00"/>
                </a:highlight>
              </a:rPr>
              <a:t> button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A20CD-FDA7-BA62-7999-71FA37364942}"/>
              </a:ext>
            </a:extLst>
          </p:cNvPr>
          <p:cNvSpPr txBox="1"/>
          <p:nvPr/>
        </p:nvSpPr>
        <p:spPr>
          <a:xfrm>
            <a:off x="6383442" y="0"/>
            <a:ext cx="495182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Total Treats balance is 0 or the total treats balance less than point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D0DD7-5EEB-967A-62AA-B9417FE0099A}"/>
              </a:ext>
            </a:extLst>
          </p:cNvPr>
          <p:cNvSpPr txBox="1"/>
          <p:nvPr/>
        </p:nvSpPr>
        <p:spPr>
          <a:xfrm>
            <a:off x="2988525" y="5599078"/>
            <a:ext cx="3107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  <a:latin typeface="Calibri" panose="020F0502020204030204" pitchFamily="34" charset="0"/>
              </a:rPr>
              <a:t>0</a:t>
            </a:r>
            <a:endParaRPr lang="en-US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6645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104F3B-5FA8-6C75-08D8-FCC174B7F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818" y="267786"/>
            <a:ext cx="3314774" cy="63224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458ECF-501B-4024-AA4D-BAF1399CD6B3}"/>
              </a:ext>
            </a:extLst>
          </p:cNvPr>
          <p:cNvSpPr txBox="1"/>
          <p:nvPr/>
        </p:nvSpPr>
        <p:spPr>
          <a:xfrm>
            <a:off x="3378336" y="0"/>
            <a:ext cx="495182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Total Treats balance is more than point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4BC7B7-E6A9-5A2B-F37C-5ADE713609A3}"/>
              </a:ext>
            </a:extLst>
          </p:cNvPr>
          <p:cNvSpPr txBox="1"/>
          <p:nvPr/>
        </p:nvSpPr>
        <p:spPr>
          <a:xfrm>
            <a:off x="6693110" y="425603"/>
            <a:ext cx="5493881" cy="74174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/>
              <a:t>    "</a:t>
            </a:r>
            <a:r>
              <a:rPr lang="en-US" sz="1400" dirty="0" err="1"/>
              <a:t>responseCode</a:t>
            </a:r>
            <a:r>
              <a:rPr lang="en-US" sz="1400" dirty="0"/>
              <a:t>": "00",</a:t>
            </a:r>
          </a:p>
          <a:p>
            <a:r>
              <a:rPr lang="en-US" sz="1400" dirty="0"/>
              <a:t>    "</a:t>
            </a:r>
            <a:r>
              <a:rPr lang="en-US" sz="1400" dirty="0" err="1"/>
              <a:t>descErrorCode</a:t>
            </a:r>
            <a:r>
              <a:rPr lang="en-US" sz="1400" dirty="0"/>
              <a:t>": "SUKSES",</a:t>
            </a:r>
          </a:p>
          <a:p>
            <a:r>
              <a:rPr lang="en-US" sz="1400" dirty="0"/>
              <a:t>    "</a:t>
            </a:r>
            <a:r>
              <a:rPr lang="en-US" sz="1400" dirty="0" err="1"/>
              <a:t>descErrorCodeEN</a:t>
            </a:r>
            <a:r>
              <a:rPr lang="en-US" sz="1400" dirty="0"/>
              <a:t>": "SUCCEED",</a:t>
            </a:r>
          </a:p>
          <a:p>
            <a:r>
              <a:rPr lang="en-US" sz="1400" dirty="0"/>
              <a:t>    "</a:t>
            </a:r>
            <a:r>
              <a:rPr lang="en-US" sz="1400" dirty="0" err="1"/>
              <a:t>responseData</a:t>
            </a:r>
            <a:r>
              <a:rPr lang="en-US" sz="1400" dirty="0"/>
              <a:t>": {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treats_total</a:t>
            </a:r>
            <a:r>
              <a:rPr lang="en-US" sz="1400" dirty="0"/>
              <a:t>": 1000000,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expire_date</a:t>
            </a:r>
            <a:r>
              <a:rPr lang="en-US" sz="1400" dirty="0"/>
              <a:t>": "2023-02-12",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expire_value</a:t>
            </a:r>
            <a:r>
              <a:rPr lang="en-US" sz="1400" dirty="0"/>
              <a:t>": 1000000,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minimum_availability</a:t>
            </a:r>
            <a:r>
              <a:rPr lang="en-US" sz="1400" dirty="0"/>
              <a:t>": 100,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minimum_redemption</a:t>
            </a:r>
            <a:r>
              <a:rPr lang="en-US" sz="1400" dirty="0"/>
              <a:t>": 100,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multiply_per_redemption</a:t>
            </a:r>
            <a:r>
              <a:rPr lang="en-US" sz="1400" dirty="0"/>
              <a:t>": 100,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miles_rate</a:t>
            </a:r>
            <a:r>
              <a:rPr lang="en-US" sz="1400" dirty="0"/>
              <a:t>": null,</a:t>
            </a:r>
          </a:p>
          <a:p>
            <a:r>
              <a:rPr lang="en-US" sz="1400" dirty="0"/>
              <a:t>        "</a:t>
            </a:r>
            <a:r>
              <a:rPr lang="en-US" sz="1400" dirty="0" err="1"/>
              <a:t>product_list</a:t>
            </a:r>
            <a:r>
              <a:rPr lang="en-US" sz="1400" dirty="0"/>
              <a:t>": [</a:t>
            </a:r>
          </a:p>
          <a:p>
            <a:r>
              <a:rPr lang="en-US" sz="1400" dirty="0"/>
              <a:t>            {</a:t>
            </a:r>
          </a:p>
          <a:p>
            <a:r>
              <a:rPr lang="en-US" sz="1400" dirty="0"/>
              <a:t>                "id": 49,</a:t>
            </a:r>
          </a:p>
          <a:p>
            <a:r>
              <a:rPr lang="en-US" sz="1400" dirty="0"/>
              <a:t>                "merchant": "</a:t>
            </a:r>
            <a:r>
              <a:rPr lang="en-US" sz="1400" dirty="0" err="1"/>
              <a:t>maybank</a:t>
            </a:r>
            <a:r>
              <a:rPr lang="en-US" sz="1400" dirty="0"/>
              <a:t>",</a:t>
            </a:r>
          </a:p>
          <a:p>
            <a:r>
              <a:rPr lang="en-US" sz="1400" dirty="0"/>
              <a:t>                "brand": "brand x",</a:t>
            </a:r>
          </a:p>
          <a:p>
            <a:r>
              <a:rPr lang="en-US" sz="1400" dirty="0"/>
              <a:t>                "type": "</a:t>
            </a:r>
            <a:r>
              <a:rPr lang="en-US" sz="1400" dirty="0" err="1"/>
              <a:t>evoucher</a:t>
            </a:r>
            <a:r>
              <a:rPr lang="en-US" sz="1400" dirty="0"/>
              <a:t>",</a:t>
            </a:r>
          </a:p>
          <a:p>
            <a:r>
              <a:rPr lang="en-US" sz="1400" dirty="0"/>
              <a:t>                "</a:t>
            </a:r>
            <a:r>
              <a:rPr lang="en-US" sz="1400" dirty="0" err="1"/>
              <a:t>category_name</a:t>
            </a:r>
            <a:r>
              <a:rPr lang="en-US" sz="1400" dirty="0"/>
              <a:t>": "MEC00250",</a:t>
            </a:r>
          </a:p>
          <a:p>
            <a:r>
              <a:rPr lang="en-US" sz="1400" dirty="0"/>
              <a:t>                "</a:t>
            </a:r>
            <a:r>
              <a:rPr lang="en-US" sz="1400" dirty="0" err="1"/>
              <a:t>sku</a:t>
            </a:r>
            <a:r>
              <a:rPr lang="en-US" sz="1400" dirty="0"/>
              <a:t>": "voucher-digital-modena-experience-rp.250.000-20221104143418-493100",</a:t>
            </a:r>
          </a:p>
          <a:p>
            <a:r>
              <a:rPr lang="en-US" sz="1400" dirty="0"/>
              <a:t>                "name": "Voucher Digital Modena Experience Rp.250.000",</a:t>
            </a:r>
          </a:p>
          <a:p>
            <a:r>
              <a:rPr lang="en-US" sz="1400" dirty="0"/>
              <a:t>                "</a:t>
            </a:r>
            <a:r>
              <a:rPr lang="en-US" sz="1400" dirty="0" err="1"/>
              <a:t>description_id</a:t>
            </a:r>
            <a:r>
              <a:rPr lang="en-US" sz="1400" dirty="0"/>
              <a:t>": "Voucher Digital Modena Experience Rp.250.000",</a:t>
            </a:r>
          </a:p>
          <a:p>
            <a:r>
              <a:rPr lang="en-US" sz="1400" dirty="0"/>
              <a:t>                "</a:t>
            </a:r>
            <a:r>
              <a:rPr lang="en-US" sz="1400" dirty="0" err="1"/>
              <a:t>description_en</a:t>
            </a:r>
            <a:r>
              <a:rPr lang="en-US" sz="1400" dirty="0"/>
              <a:t>": "Voucher Digital Modena Experience Rp.250.000",</a:t>
            </a:r>
          </a:p>
          <a:p>
            <a:r>
              <a:rPr lang="en-US" sz="1400" dirty="0"/>
              <a:t>                "images": "1667547229_KFC logo.png",</a:t>
            </a:r>
          </a:p>
          <a:p>
            <a:r>
              <a:rPr lang="en-US" sz="1400" dirty="0"/>
              <a:t>                "</a:t>
            </a:r>
            <a:r>
              <a:rPr lang="en-US" sz="1400" dirty="0" err="1"/>
              <a:t>terms_id</a:t>
            </a:r>
            <a:r>
              <a:rPr lang="en-US" sz="1400" dirty="0"/>
              <a:t>": "Product </a:t>
            </a:r>
            <a:r>
              <a:rPr lang="en-US" sz="1400" dirty="0" err="1"/>
              <a:t>TnC</a:t>
            </a:r>
            <a:r>
              <a:rPr lang="en-US" sz="1400" dirty="0"/>
              <a:t>",</a:t>
            </a:r>
          </a:p>
          <a:p>
            <a:r>
              <a:rPr lang="en-US" sz="1400" dirty="0"/>
              <a:t>                "</a:t>
            </a:r>
            <a:r>
              <a:rPr lang="en-US" sz="1400" dirty="0" err="1"/>
              <a:t>terms_en</a:t>
            </a:r>
            <a:r>
              <a:rPr lang="en-US" sz="1400" dirty="0"/>
              <a:t>": "Product </a:t>
            </a:r>
            <a:r>
              <a:rPr lang="en-US" sz="1400" dirty="0" err="1"/>
              <a:t>TnC</a:t>
            </a:r>
            <a:r>
              <a:rPr lang="en-US" sz="1400" dirty="0"/>
              <a:t>",</a:t>
            </a:r>
          </a:p>
          <a:p>
            <a:r>
              <a:rPr lang="en-US" sz="1400" dirty="0"/>
              <a:t>                "point": 11180,</a:t>
            </a:r>
          </a:p>
          <a:p>
            <a:r>
              <a:rPr lang="en-US" sz="1400" dirty="0"/>
              <a:t>                "weight": null,</a:t>
            </a:r>
          </a:p>
          <a:p>
            <a:r>
              <a:rPr lang="en-US" sz="1400" dirty="0"/>
              <a:t>                "quantity": “10",</a:t>
            </a:r>
          </a:p>
          <a:p>
            <a:r>
              <a:rPr lang="en-US" sz="1400" dirty="0"/>
              <a:t>                "status": "1"</a:t>
            </a:r>
          </a:p>
          <a:p>
            <a:r>
              <a:rPr lang="en-US" sz="1400" dirty="0"/>
              <a:t>            },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36143F-5B9E-B50F-6452-AEA0A07065A0}"/>
              </a:ext>
            </a:extLst>
          </p:cNvPr>
          <p:cNvSpPr txBox="1"/>
          <p:nvPr/>
        </p:nvSpPr>
        <p:spPr>
          <a:xfrm>
            <a:off x="4451612" y="4805077"/>
            <a:ext cx="3107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00FF00"/>
                </a:highlight>
                <a:latin typeface="Calibri" panose="020F0502020204030204" pitchFamily="34" charset="0"/>
              </a:rPr>
              <a:t>The max quantity to be added is based on quantity param</a:t>
            </a:r>
            <a:endParaRPr lang="en-US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6893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849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Pang Hsu Lynn</dc:creator>
  <cp:lastModifiedBy>Pang Hsu Lynn</cp:lastModifiedBy>
  <cp:revision>5</cp:revision>
  <dcterms:created xsi:type="dcterms:W3CDTF">2022-12-16T06:48:02Z</dcterms:created>
  <dcterms:modified xsi:type="dcterms:W3CDTF">2022-12-19T08:52:42Z</dcterms:modified>
</cp:coreProperties>
</file>