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B8EAD-1CB0-183D-86BA-6A77D85A8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D1491-948C-AA5B-4E18-9DA034118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6FBFC-AF4F-1756-8914-176409B41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E6530-5D48-FE80-FBFC-7AE0988C7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18B63-79F5-6519-3CC3-5F633B37F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77950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802B-521E-BE61-3D9E-667ECDFE1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59EC5-1550-A072-79AC-0B2FD53CA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50FD6-7927-AFB1-4648-9639B00C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F83B8-15ED-DCA1-BDA8-379890AA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1B053-7553-8672-F6E3-B6AFB1FE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497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0575A-E0DA-052E-311F-822FCE66C2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430AB-8B01-1835-C0E9-0E2A10061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43149-B779-AC63-F177-40BE4155C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A0A6B-FB81-9A56-58B5-78A7D8451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DB724-A829-8194-1A3B-01634E5D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259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AC6B-1410-4D74-C7E7-523817B9B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A8FC-DB41-EBE2-5F83-0DD68168C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DDE26-9B19-DB4F-F896-731E5F218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F0B87-6BE2-4A3F-80A2-DF840599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C1946-F32A-5E1B-ABE5-8DD27E424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69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DD65-2BEA-2D4D-F701-28DCFC26B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0A21D-972F-49AA-A4DF-C14B08140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92AE-CBAF-9D48-E395-D1C370A8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6087F-0601-27D6-43DB-0012B0AF1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3B202-3ECD-0EB3-E828-F98AA53DA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002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DDAC4-D5EF-84A6-CC96-80CC321F9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6DBD5-1DF5-E80A-7FA9-867E4738BA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D55B50-F9F2-C1B1-2457-DF637AE8E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778A1-8C18-BB5F-0C06-A24B462B0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E0A8B-8E0B-8882-4A55-0C571DC2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21D3C-4966-E873-01A9-DDF96E80D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938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55FC8-29C2-EAFF-27C7-9F73F6C2F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C4A07-09C9-339B-8822-F35594301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1A9C6-EB0C-FEA7-59C8-8FA620BA6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C7E9D-ADA5-D10C-DBDA-94A7C9C21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02C7DE-B1E8-1950-AB57-DB7A70D07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53C4CA-1234-D432-B5E3-20466548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CC8ECF-5AD9-751D-84D3-380C99731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F9F32F-C646-7212-AF82-336E1E00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790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461B-DCF1-3057-83B9-E715EA93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512DB6-F252-8AE9-396B-0BFA2A9D1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38B7B-D3CC-AEE9-96A0-1335C676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23004-F426-603F-F3A7-5EF424A0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321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BFCE52-AEDA-D871-3375-C5CB8D66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22F2E-DFA6-D82B-EA24-1AE90DB9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82466A-645C-650C-36E6-3C2A2680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676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CAA7A-0A44-3C67-4920-258A622E9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78D8B-A5AB-CE9E-6809-AE56DC1D4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E7BAB-B380-FC4C-7133-3BB1DC442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567FE-99C0-2587-3AB0-8F2399BB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2382B-89EB-494B-FDDE-2BD24D39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3E192-A21F-F602-0538-560B84163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7386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8B340-0A72-75EC-B0F7-B24277AF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9D4DD-4D03-3733-C2D4-7158086AA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566300-75E5-728E-911B-61F735C92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CCE01-934E-876F-74FE-C22F8D8CA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7852C-B723-BEE3-2672-3E87EA80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40443-1483-6ECB-8EFF-4AF55ACF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697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D3BC73-BC07-4D19-C41D-C0D5D64A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5445F-FB66-4058-9DB5-2ABC5FFFE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788FC-42C3-F307-DC86-88460612E6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FE48-FF17-4231-AD5D-45A5B06A35EE}" type="datetimeFigureOut">
              <a:rPr lang="en-MY" smtClean="0"/>
              <a:t>1/3/2023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CAF08-4DD0-3AB2-4A79-2E449F00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EF9B1-C115-3C28-5C06-AB3A69AFA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C97A6-0725-4607-85D7-E66C57507EC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012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4809195-7C78-DA22-6ADE-7418FE3AE903}"/>
              </a:ext>
            </a:extLst>
          </p:cNvPr>
          <p:cNvSpPr txBox="1"/>
          <p:nvPr/>
        </p:nvSpPr>
        <p:spPr>
          <a:xfrm>
            <a:off x="0" y="1104977"/>
            <a:ext cx="8822724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PIN IB – </a:t>
            </a:r>
            <a:r>
              <a:rPr lang="en-US" sz="1400" dirty="0">
                <a:highlight>
                  <a:srgbClr val="FF00FF"/>
                </a:highlight>
              </a:rPr>
              <a:t>FE</a:t>
            </a:r>
            <a:r>
              <a:rPr lang="en-US" sz="1400" dirty="0"/>
              <a:t> currently checking for display based on VM.0025 if it is returned in </a:t>
            </a:r>
            <a:r>
              <a:rPr lang="en-US" sz="1400" dirty="0" err="1">
                <a:highlight>
                  <a:srgbClr val="008080"/>
                </a:highlight>
              </a:rPr>
              <a:t>menu_access_list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RetrieveSecInfo</a:t>
            </a:r>
            <a:r>
              <a:rPr lang="en-US" sz="1400" dirty="0"/>
              <a:t> response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  <a:highlight>
                  <a:srgbClr val="00FFFF"/>
                </a:highlight>
              </a:rPr>
              <a:t>BE</a:t>
            </a:r>
            <a:r>
              <a:rPr lang="en-US" sz="1400" dirty="0"/>
              <a:t> - Omni Spec 4.1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Customer Token Inquiry</a:t>
            </a:r>
            <a:r>
              <a:rPr lang="en-US" sz="1400" dirty="0"/>
              <a:t> –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Token</a:t>
            </a:r>
            <a:r>
              <a:rPr lang="en-US" sz="1400" dirty="0"/>
              <a:t> Omni 18.5 –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Device</a:t>
            </a:r>
            <a:r>
              <a:rPr lang="en-US" sz="1400" dirty="0"/>
              <a:t> 18.94 – Check </a:t>
            </a:r>
            <a:r>
              <a:rPr lang="en-US" sz="1400" b="1" dirty="0">
                <a:solidFill>
                  <a:srgbClr val="00B050"/>
                </a:solidFill>
              </a:rPr>
              <a:t>Device ID</a:t>
            </a:r>
            <a:r>
              <a:rPr lang="en-US" sz="1400" dirty="0"/>
              <a:t> in the response of Token/Inquiry :-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Omni response/ return with a device ID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highlight>
                  <a:srgbClr val="00FFFF"/>
                </a:highlight>
              </a:rPr>
              <a:t>BE</a:t>
            </a:r>
            <a:r>
              <a:rPr lang="en-US" sz="1400" dirty="0"/>
              <a:t> needs to check on DB if such Device ID is matched with the current device ID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the </a:t>
            </a:r>
            <a:r>
              <a:rPr lang="en-US" sz="1400" dirty="0" err="1"/>
              <a:t>DeviceID</a:t>
            </a:r>
            <a:r>
              <a:rPr lang="en-US" sz="1400" dirty="0"/>
              <a:t> is </a:t>
            </a:r>
            <a:r>
              <a:rPr lang="en-US" sz="1400" b="1" dirty="0"/>
              <a:t>MATCHED</a:t>
            </a:r>
            <a:r>
              <a:rPr lang="en-US" sz="1400" dirty="0"/>
              <a:t> with the current Device ID – BE will return a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RetreieveSecInfo</a:t>
            </a:r>
            <a:r>
              <a:rPr lang="en-US" sz="1400" dirty="0">
                <a:highlight>
                  <a:srgbClr val="00FF00"/>
                </a:highlight>
              </a:rPr>
              <a:t> response to FE</a:t>
            </a:r>
          </a:p>
          <a:p>
            <a:pPr marL="285750" indent="-285750">
              <a:buFontTx/>
              <a:buChar char="-"/>
            </a:pPr>
            <a:r>
              <a:rPr lang="en-US" sz="1400" dirty="0"/>
              <a:t>If the </a:t>
            </a:r>
            <a:r>
              <a:rPr lang="en-US" sz="1400" dirty="0" err="1"/>
              <a:t>DeviceID</a:t>
            </a:r>
            <a:r>
              <a:rPr lang="en-US" sz="1400" dirty="0"/>
              <a:t> is </a:t>
            </a:r>
            <a:r>
              <a:rPr lang="en-US" sz="1400" b="1" dirty="0"/>
              <a:t>Null</a:t>
            </a:r>
            <a:r>
              <a:rPr lang="en-US" sz="1400" dirty="0"/>
              <a:t> or </a:t>
            </a:r>
            <a:r>
              <a:rPr lang="en-US" sz="1400" b="1" dirty="0"/>
              <a:t>UNMATCHED</a:t>
            </a:r>
            <a:r>
              <a:rPr lang="en-US" sz="1400" dirty="0"/>
              <a:t> with the current Device ID – BE will return a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RetreieveSecInfo</a:t>
            </a:r>
            <a:r>
              <a:rPr lang="en-US" sz="1400" dirty="0">
                <a:highlight>
                  <a:srgbClr val="00FF00"/>
                </a:highlight>
              </a:rPr>
              <a:t> response to FE</a:t>
            </a:r>
          </a:p>
          <a:p>
            <a:pPr marL="285750" indent="-285750">
              <a:buFontTx/>
              <a:buChar char="-"/>
            </a:pPr>
            <a:endParaRPr lang="en-US" sz="1400" dirty="0">
              <a:highlight>
                <a:srgbClr val="00FF00"/>
              </a:highlight>
            </a:endParaRPr>
          </a:p>
          <a:p>
            <a:pPr marL="285750" indent="-285750">
              <a:buFontTx/>
              <a:buChar char="-"/>
            </a:pPr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  <a:p>
            <a:r>
              <a:rPr lang="en-US" sz="1400" dirty="0">
                <a:highlight>
                  <a:srgbClr val="FF00FF"/>
                </a:highlight>
              </a:rPr>
              <a:t>FE</a:t>
            </a:r>
            <a:r>
              <a:rPr lang="en-US" sz="1400" dirty="0"/>
              <a:t> – will have another layer of checking the </a:t>
            </a:r>
            <a:r>
              <a:rPr lang="en-US" sz="1400" dirty="0">
                <a:highlight>
                  <a:srgbClr val="FFFF00"/>
                </a:highlight>
              </a:rPr>
              <a:t>FLAG</a:t>
            </a:r>
            <a:r>
              <a:rPr lang="en-US" sz="1400" dirty="0"/>
              <a:t> to determine the display of PIN IB when BE returns FLAG below from </a:t>
            </a:r>
            <a:r>
              <a:rPr lang="en-US" sz="1400" b="1" dirty="0" err="1">
                <a:solidFill>
                  <a:srgbClr val="C00000"/>
                </a:solidFill>
              </a:rPr>
              <a:t>menu_access_list</a:t>
            </a:r>
            <a:r>
              <a:rPr lang="en-US" sz="1400" dirty="0"/>
              <a:t> under </a:t>
            </a:r>
            <a:r>
              <a:rPr lang="en-US" sz="1400" dirty="0" err="1">
                <a:highlight>
                  <a:srgbClr val="00FF00"/>
                </a:highlight>
              </a:rPr>
              <a:t>RetrieveSec</a:t>
            </a:r>
            <a:r>
              <a:rPr lang="en-US" sz="1400" dirty="0"/>
              <a:t> response:- </a:t>
            </a:r>
          </a:p>
          <a:p>
            <a:endParaRPr lang="en-US" sz="1400" dirty="0"/>
          </a:p>
          <a:p>
            <a:pPr marL="285750" indent="-285750">
              <a:buFontTx/>
              <a:buChar char="-"/>
            </a:pPr>
            <a:r>
              <a:rPr lang="en-US" sz="1400" b="1" dirty="0"/>
              <a:t>If </a:t>
            </a:r>
            <a:r>
              <a:rPr lang="en-US" sz="1400" b="1" dirty="0" err="1">
                <a:highlight>
                  <a:srgbClr val="FFFF00"/>
                </a:highlight>
              </a:rPr>
              <a:t>PinIB</a:t>
            </a:r>
            <a:r>
              <a:rPr lang="en-US" sz="1400" b="1" dirty="0">
                <a:highlight>
                  <a:srgbClr val="FFFF00"/>
                </a:highlight>
              </a:rPr>
              <a:t> = Y </a:t>
            </a:r>
            <a:r>
              <a:rPr lang="en-US" sz="1400" b="1" dirty="0"/>
              <a:t>- [ Display PIN IB on landing screen]</a:t>
            </a:r>
          </a:p>
          <a:p>
            <a:pPr marL="285750" indent="-285750">
              <a:buFontTx/>
              <a:buChar char="-"/>
            </a:pPr>
            <a:r>
              <a:rPr lang="en-US" sz="1400" b="1" dirty="0"/>
              <a:t>If </a:t>
            </a:r>
            <a:r>
              <a:rPr lang="en-US" sz="1400" b="1" dirty="0" err="1">
                <a:highlight>
                  <a:srgbClr val="FFFF00"/>
                </a:highlight>
              </a:rPr>
              <a:t>PinIB</a:t>
            </a:r>
            <a:r>
              <a:rPr lang="en-US" sz="1400" b="1" dirty="0">
                <a:highlight>
                  <a:srgbClr val="FFFF00"/>
                </a:highlight>
              </a:rPr>
              <a:t> = N -</a:t>
            </a:r>
            <a:r>
              <a:rPr lang="en-US" sz="1400" b="1" dirty="0"/>
              <a:t> [Disappear/ OFF PIN IB from landing screen]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4609D1-372B-B849-6DE5-442DF77124F1}"/>
              </a:ext>
            </a:extLst>
          </p:cNvPr>
          <p:cNvSpPr txBox="1"/>
          <p:nvPr/>
        </p:nvSpPr>
        <p:spPr>
          <a:xfrm>
            <a:off x="-120479" y="-17573"/>
            <a:ext cx="61104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QC1341 CR – 2</a:t>
            </a:r>
            <a:r>
              <a:rPr lang="en-US" sz="1800" baseline="30000" dirty="0"/>
              <a:t>nd</a:t>
            </a:r>
            <a:r>
              <a:rPr lang="en-US" sz="1800" dirty="0"/>
              <a:t> layer checking for PIN IB For display purpose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F5945A-8590-E6FD-9288-8BDB7B138975}"/>
              </a:ext>
            </a:extLst>
          </p:cNvPr>
          <p:cNvSpPr txBox="1"/>
          <p:nvPr/>
        </p:nvSpPr>
        <p:spPr>
          <a:xfrm>
            <a:off x="0" y="705081"/>
            <a:ext cx="6182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QC1341 </a:t>
            </a:r>
            <a:r>
              <a:rPr lang="en-US" dirty="0"/>
              <a:t>– Checking for PIN IB for display purpose</a:t>
            </a:r>
            <a:endParaRPr lang="en-MY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7066FE-2271-898F-6E3A-EFA256C07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350" y="0"/>
            <a:ext cx="316865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41165BE-E969-5B72-4D44-B4BE0B7032BE}"/>
              </a:ext>
            </a:extLst>
          </p:cNvPr>
          <p:cNvSpPr/>
          <p:nvPr/>
        </p:nvSpPr>
        <p:spPr>
          <a:xfrm>
            <a:off x="0" y="4287798"/>
            <a:ext cx="8822724" cy="158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5F22767-23D9-819E-DADC-FB45D040CE80}"/>
              </a:ext>
            </a:extLst>
          </p:cNvPr>
          <p:cNvCxnSpPr>
            <a:cxnSpLocks/>
          </p:cNvCxnSpPr>
          <p:nvPr/>
        </p:nvCxnSpPr>
        <p:spPr>
          <a:xfrm flipV="1">
            <a:off x="4831492" y="5313405"/>
            <a:ext cx="5276335" cy="865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eft Brace 7">
            <a:extLst>
              <a:ext uri="{FF2B5EF4-FFF2-40B4-BE49-F238E27FC236}">
                <a16:creationId xmlns:a16="http://schemas.microsoft.com/office/drawing/2014/main" id="{CC853BC3-F151-93DD-0C5D-A6BB9E521A34}"/>
              </a:ext>
            </a:extLst>
          </p:cNvPr>
          <p:cNvSpPr/>
          <p:nvPr/>
        </p:nvSpPr>
        <p:spPr>
          <a:xfrm>
            <a:off x="4566683" y="5214551"/>
            <a:ext cx="180711" cy="395417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245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204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21</cp:revision>
  <dcterms:created xsi:type="dcterms:W3CDTF">2023-02-28T03:49:35Z</dcterms:created>
  <dcterms:modified xsi:type="dcterms:W3CDTF">2023-03-01T01:46:06Z</dcterms:modified>
</cp:coreProperties>
</file>