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06" autoAdjust="0"/>
    <p:restoredTop sz="94660"/>
  </p:normalViewPr>
  <p:slideViewPr>
    <p:cSldViewPr snapToGrid="0">
      <p:cViewPr varScale="1">
        <p:scale>
          <a:sx n="78" d="100"/>
          <a:sy n="78" d="100"/>
        </p:scale>
        <p:origin x="7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1F627-73AB-2999-0A24-EF2327BA4E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B125B5-6B0D-04D7-A11E-1BFB04F6FA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ACF3E4-B03C-1BD6-1E17-DFE447A85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E62D4-F2DB-48F4-A23E-2ADBBB6ED55F}" type="datetimeFigureOut">
              <a:rPr lang="en-MY" smtClean="0"/>
              <a:t>2/3/2023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2F44C-B6CA-76D1-495D-97533D9B8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F3122F-557C-76C4-96FD-53333091D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AB06-B02F-444A-8105-5F15AA8D161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75043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03338-66F7-A7CC-C768-19D4594EF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48D43B-2A73-7E40-8AF6-9A0AC3B96E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81BF05-A8DD-0151-A338-B9AB5F226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E62D4-F2DB-48F4-A23E-2ADBBB6ED55F}" type="datetimeFigureOut">
              <a:rPr lang="en-MY" smtClean="0"/>
              <a:t>2/3/2023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A9B11E-FF09-8D4E-CA5C-9A0BA0AB1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862591-722B-6C61-4457-888428250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AB06-B02F-444A-8105-5F15AA8D161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775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2B76D1-F6E2-6AAC-E5D1-54ABC9F55F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A96DE1-79E1-3C02-87FC-0FFA75716F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8546DD-A1E7-E76C-3F30-5C9D617A5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E62D4-F2DB-48F4-A23E-2ADBBB6ED55F}" type="datetimeFigureOut">
              <a:rPr lang="en-MY" smtClean="0"/>
              <a:t>2/3/2023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F45F3E-C9EE-9638-DA45-FB49568D6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F48493-6B80-F466-7178-9F39ACF9C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AB06-B02F-444A-8105-5F15AA8D161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94341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98E66-D8AE-E772-32AE-365BC4DD8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AA0067-444B-6880-ABE4-40D8BCA512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147B0D-CED1-8C5A-41E4-B65E28203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E62D4-F2DB-48F4-A23E-2ADBBB6ED55F}" type="datetimeFigureOut">
              <a:rPr lang="en-MY" smtClean="0"/>
              <a:t>2/3/2023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37F540-3560-80DD-9E3E-D4E2B78A2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2D64B3-7DFA-8438-1777-FE7D8DD9E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AB06-B02F-444A-8105-5F15AA8D161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72137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36E0C-2D29-7812-0BB3-98FA91AE1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CBE8AC-A0B6-ED4D-C2A3-26E884BE97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C63B29-D016-F20C-6AA0-8158F0935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E62D4-F2DB-48F4-A23E-2ADBBB6ED55F}" type="datetimeFigureOut">
              <a:rPr lang="en-MY" smtClean="0"/>
              <a:t>2/3/2023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875407-579C-CC80-7521-00A15B444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07CAB2-C800-54CB-D677-845F30FF4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AB06-B02F-444A-8105-5F15AA8D161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30535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A17D8-866D-09DF-A8BB-9E6CDD185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76E272-7801-7A86-717B-36F715EE27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A3A3A6-1A32-7E8D-AF02-02AC63E8F9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3C93BB-8743-AE96-0475-45F0A661F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E62D4-F2DB-48F4-A23E-2ADBBB6ED55F}" type="datetimeFigureOut">
              <a:rPr lang="en-MY" smtClean="0"/>
              <a:t>2/3/2023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035980-72ED-29D6-270F-C621639C4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D82EDB-9E62-3733-58D8-C42E30357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AB06-B02F-444A-8105-5F15AA8D161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94132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644C0-86D5-B5E8-0A5F-9A2536CAE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082509-4871-226B-3F97-CAF22C9F83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D5DA87-32C7-F4C2-5206-BD3C2A0B22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B35A22-CB65-A99D-42ED-756514BEC1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FDEF9A-297E-7C62-6B10-562361D51B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D30FF5-64DA-FE47-4CFD-325E7A6BD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E62D4-F2DB-48F4-A23E-2ADBBB6ED55F}" type="datetimeFigureOut">
              <a:rPr lang="en-MY" smtClean="0"/>
              <a:t>2/3/2023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AACE42-D321-3E2C-4458-B35A17902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833E0D-964B-F3A5-B047-DC7FEED6E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AB06-B02F-444A-8105-5F15AA8D161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00152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C11F9-EF28-24E7-E5CB-581261B79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0206A8-4BC8-4967-344A-A8C8BA8A6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E62D4-F2DB-48F4-A23E-2ADBBB6ED55F}" type="datetimeFigureOut">
              <a:rPr lang="en-MY" smtClean="0"/>
              <a:t>2/3/2023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E6FC75-DD68-4BA2-EBE2-EF8BAF7F7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3F9917-0925-B211-55AB-8572DC8E4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AB06-B02F-444A-8105-5F15AA8D161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58550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822E1D-931F-ABC2-8476-548AAD85E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E62D4-F2DB-48F4-A23E-2ADBBB6ED55F}" type="datetimeFigureOut">
              <a:rPr lang="en-MY" smtClean="0"/>
              <a:t>2/3/2023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110FEC-723C-964D-EBE9-321ED9BA0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C17EE8-6430-1CA7-2ABA-1CC2A7504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AB06-B02F-444A-8105-5F15AA8D161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5431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A1EA4-F2C5-9402-C0FC-659A718A7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42BDA-81AE-8087-5894-991D95E107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8EC4D1-AEA9-4655-8C6F-BD75EB11EB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BDB0A-A044-9240-D71D-902B5EBE4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E62D4-F2DB-48F4-A23E-2ADBBB6ED55F}" type="datetimeFigureOut">
              <a:rPr lang="en-MY" smtClean="0"/>
              <a:t>2/3/2023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D414FA-3A22-CEA3-79A4-47C0E1C9E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6D6E11-4C7B-9F2F-312B-02C192E34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AB06-B02F-444A-8105-5F15AA8D161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82007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C2FE6-3AF4-2175-ECA5-09E94FFAB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ABE364-D832-5290-8759-883107BE87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0B9E95-9AF6-8EE8-490B-884582316C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86134B-14D2-AF37-CD1B-EAFBEF276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E62D4-F2DB-48F4-A23E-2ADBBB6ED55F}" type="datetimeFigureOut">
              <a:rPr lang="en-MY" smtClean="0"/>
              <a:t>2/3/2023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D400E0-6335-1504-7D6E-628AFD786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7D681A-80A2-BDCF-A1C4-6FF03D75C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AB06-B02F-444A-8105-5F15AA8D161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94984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449E42-39DC-9913-3FA0-AD2B6CCAE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5B1955-8B8F-E36E-B181-4135A9D162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1D0785-F220-D3B7-3CEF-1B140AE3C0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E62D4-F2DB-48F4-A23E-2ADBBB6ED55F}" type="datetimeFigureOut">
              <a:rPr lang="en-MY" smtClean="0"/>
              <a:t>2/3/2023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89283A-94A1-BB28-4F90-E3312D8B8E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DE056E-638D-83A6-6FE3-EC5DB29CF5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FAB06-B02F-444A-8105-5F15AA8D161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83331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5867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6D07B01-8E19-949D-5854-56D63A3C8D76}"/>
              </a:ext>
            </a:extLst>
          </p:cNvPr>
          <p:cNvSpPr txBox="1"/>
          <p:nvPr/>
        </p:nvSpPr>
        <p:spPr>
          <a:xfrm>
            <a:off x="46337" y="3594446"/>
            <a:ext cx="7760043" cy="1092607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r>
              <a:rPr lang="en-US" sz="1300" b="1" dirty="0"/>
              <a:t>Step #1</a:t>
            </a:r>
          </a:p>
          <a:p>
            <a:endParaRPr lang="en-US" sz="1300" dirty="0"/>
          </a:p>
          <a:p>
            <a:r>
              <a:rPr lang="en-US" sz="1300" dirty="0"/>
              <a:t>FE - Checking needed on [Regulatory Information] screen @ </a:t>
            </a:r>
            <a:r>
              <a:rPr lang="en-US" sz="1300" u="sng" dirty="0"/>
              <a:t>Payment Purpose</a:t>
            </a:r>
            <a:r>
              <a:rPr lang="en-US" sz="1300" dirty="0"/>
              <a:t> field</a:t>
            </a:r>
          </a:p>
          <a:p>
            <a:endParaRPr lang="en-MY" sz="1300" dirty="0"/>
          </a:p>
          <a:p>
            <a:pPr marL="285750" indent="-285750">
              <a:buFontTx/>
              <a:buChar char="-"/>
            </a:pPr>
            <a:r>
              <a:rPr lang="en-MY" sz="1300" b="1" dirty="0"/>
              <a:t>When user selected - 2012 – IMPOR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7A6E75C-3274-B6E2-B85F-B9E78762FAE8}"/>
              </a:ext>
            </a:extLst>
          </p:cNvPr>
          <p:cNvSpPr txBox="1"/>
          <p:nvPr/>
        </p:nvSpPr>
        <p:spPr>
          <a:xfrm>
            <a:off x="0" y="622390"/>
            <a:ext cx="7760043" cy="26512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dirty="0"/>
              <a:t>Entry point 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dirty="0"/>
              <a:t>1. Transaction – Telegraphic – Transfer to a new bene – Regulatory information screen – Destination screen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dirty="0"/>
              <a:t>2. Transaction – Telegraphic – Select Fav bene – Regulatory information screen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dirty="0"/>
              <a:t>3. Transaction – Manage Saved Bene - Telegraphic – Select Fav Bene – Click Fund Transfer button - Regulatory information screen</a:t>
            </a:r>
          </a:p>
          <a:p>
            <a:pPr>
              <a:lnSpc>
                <a:spcPct val="107000"/>
              </a:lnSpc>
            </a:pPr>
            <a:r>
              <a:rPr lang="en-US" sz="1300" dirty="0"/>
              <a:t>4. Admin -  Sav Bene – Fund Transfer button - Regulatory information screen</a:t>
            </a:r>
          </a:p>
          <a:p>
            <a:pPr>
              <a:lnSpc>
                <a:spcPct val="107000"/>
              </a:lnSpc>
            </a:pPr>
            <a:endParaRPr lang="en-US" sz="1300" dirty="0"/>
          </a:p>
          <a:p>
            <a:pPr>
              <a:lnSpc>
                <a:spcPct val="107000"/>
              </a:lnSpc>
            </a:pPr>
            <a:r>
              <a:rPr lang="en-US" sz="1300" b="1" dirty="0">
                <a:solidFill>
                  <a:srgbClr val="FF0000"/>
                </a:solidFill>
              </a:rPr>
              <a:t>Remark</a:t>
            </a:r>
            <a:r>
              <a:rPr lang="en-US" sz="1300" dirty="0">
                <a:solidFill>
                  <a:srgbClr val="FF0000"/>
                </a:solidFill>
              </a:rPr>
              <a:t>: </a:t>
            </a:r>
          </a:p>
          <a:p>
            <a:pPr>
              <a:lnSpc>
                <a:spcPct val="107000"/>
              </a:lnSpc>
            </a:pPr>
            <a:r>
              <a:rPr lang="en-US" sz="1300" b="1" dirty="0">
                <a:solidFill>
                  <a:srgbClr val="FF0000"/>
                </a:solidFill>
              </a:rPr>
              <a:t>This fix will fix for current production.</a:t>
            </a:r>
          </a:p>
          <a:p>
            <a:pPr>
              <a:lnSpc>
                <a:spcPct val="107000"/>
              </a:lnSpc>
            </a:pPr>
            <a:r>
              <a:rPr lang="en-US" sz="1300" b="1" dirty="0">
                <a:solidFill>
                  <a:srgbClr val="FF0000"/>
                </a:solidFill>
                <a:highlight>
                  <a:srgbClr val="00FF00"/>
                </a:highlight>
              </a:rPr>
              <a:t>FE:</a:t>
            </a:r>
          </a:p>
          <a:p>
            <a:pPr>
              <a:lnSpc>
                <a:spcPct val="107000"/>
              </a:lnSpc>
            </a:pPr>
            <a:r>
              <a:rPr lang="en-US" sz="1300" b="1" dirty="0">
                <a:solidFill>
                  <a:srgbClr val="FF0000"/>
                </a:solidFill>
              </a:rPr>
              <a:t>iOS version 24 UAT - </a:t>
            </a:r>
          </a:p>
          <a:p>
            <a:pPr>
              <a:lnSpc>
                <a:spcPct val="107000"/>
              </a:lnSpc>
            </a:pPr>
            <a:r>
              <a:rPr lang="en-US" sz="1300" b="1" dirty="0">
                <a:solidFill>
                  <a:srgbClr val="FF0000"/>
                </a:solidFill>
              </a:rPr>
              <a:t>Android 28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6BBA93E-E190-5949-0197-483A5DD33D37}"/>
              </a:ext>
            </a:extLst>
          </p:cNvPr>
          <p:cNvSpPr txBox="1"/>
          <p:nvPr/>
        </p:nvSpPr>
        <p:spPr>
          <a:xfrm>
            <a:off x="-1" y="47484"/>
            <a:ext cx="823181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/>
              <a:t>QC1344 – TT - Mandatory checking on Payment Purpose Field to reflect Remark field on Destination screen</a:t>
            </a:r>
            <a:endParaRPr lang="en-MY" sz="1600" b="1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7896CD46-C638-A85D-1136-A24F222EF250}"/>
              </a:ext>
            </a:extLst>
          </p:cNvPr>
          <p:cNvGrpSpPr/>
          <p:nvPr/>
        </p:nvGrpSpPr>
        <p:grpSpPr>
          <a:xfrm>
            <a:off x="9025533" y="0"/>
            <a:ext cx="3166467" cy="6858000"/>
            <a:chOff x="8979196" y="0"/>
            <a:chExt cx="3166467" cy="6858000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ADCB2C9B-2CDA-B293-C5E6-E887720D672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979196" y="0"/>
              <a:ext cx="3166467" cy="6858000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877257E-F44C-8218-0265-1240B59B420D}"/>
                </a:ext>
              </a:extLst>
            </p:cNvPr>
            <p:cNvSpPr txBox="1"/>
            <p:nvPr/>
          </p:nvSpPr>
          <p:spPr>
            <a:xfrm>
              <a:off x="9040981" y="1370219"/>
              <a:ext cx="2991832" cy="569784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txBody>
            <a:bodyPr wrap="square">
              <a:spAutoFit/>
            </a:bodyPr>
            <a:lstStyle/>
            <a:p>
              <a:endParaRPr lang="en-MY" sz="1300" dirty="0"/>
            </a:p>
          </p:txBody>
        </p:sp>
      </p:grp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4CF252E2-06BE-BD58-F4E3-933ACE10203C}"/>
              </a:ext>
            </a:extLst>
          </p:cNvPr>
          <p:cNvCxnSpPr>
            <a:cxnSpLocks/>
            <a:stCxn id="5" idx="3"/>
            <a:endCxn id="13" idx="1"/>
          </p:cNvCxnSpPr>
          <p:nvPr/>
        </p:nvCxnSpPr>
        <p:spPr>
          <a:xfrm flipV="1">
            <a:off x="7806380" y="1655111"/>
            <a:ext cx="1280938" cy="248563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7564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8CD3719-6FD2-4E31-8BDA-F5308BB23225}"/>
              </a:ext>
            </a:extLst>
          </p:cNvPr>
          <p:cNvSpPr txBox="1"/>
          <p:nvPr/>
        </p:nvSpPr>
        <p:spPr>
          <a:xfrm>
            <a:off x="0" y="2221176"/>
            <a:ext cx="8356258" cy="1492716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sz="1300" b="1" dirty="0"/>
              <a:t>Step #2</a:t>
            </a:r>
          </a:p>
          <a:p>
            <a:endParaRPr lang="en-US" sz="1300" dirty="0"/>
          </a:p>
          <a:p>
            <a:r>
              <a:rPr lang="en-MY" sz="1300" dirty="0"/>
              <a:t>The next screen - [Destination] Screen - In </a:t>
            </a:r>
            <a:r>
              <a:rPr lang="en-MY" sz="1300" b="1" u="sng" dirty="0"/>
              <a:t>Remark Field</a:t>
            </a:r>
            <a:r>
              <a:rPr lang="en-MY" sz="1300" dirty="0"/>
              <a:t> - User is required to input "</a:t>
            </a:r>
            <a:r>
              <a:rPr lang="en-MY" sz="1300" dirty="0">
                <a:highlight>
                  <a:srgbClr val="FFFF00"/>
                </a:highlight>
              </a:rPr>
              <a:t>2012//</a:t>
            </a:r>
            <a:r>
              <a:rPr lang="en-MY" sz="1300" dirty="0"/>
              <a:t>" as a mandatory prefix</a:t>
            </a:r>
          </a:p>
          <a:p>
            <a:endParaRPr lang="en-MY" sz="1300" dirty="0"/>
          </a:p>
          <a:p>
            <a:r>
              <a:rPr lang="en-MY" sz="1300" dirty="0"/>
              <a:t>- If user input </a:t>
            </a:r>
            <a:r>
              <a:rPr lang="en-MY" sz="1300" dirty="0">
                <a:highlight>
                  <a:srgbClr val="00FFFF"/>
                </a:highlight>
              </a:rPr>
              <a:t>without</a:t>
            </a:r>
            <a:r>
              <a:rPr lang="en-MY" sz="1300" dirty="0"/>
              <a:t> “ </a:t>
            </a:r>
            <a:r>
              <a:rPr lang="en-MY" sz="1300" dirty="0">
                <a:highlight>
                  <a:srgbClr val="00FFFF"/>
                </a:highlight>
              </a:rPr>
              <a:t>2012//</a:t>
            </a:r>
            <a:r>
              <a:rPr lang="en-MY" sz="1300" dirty="0"/>
              <a:t> “ - transaction will not be allowed to continue </a:t>
            </a:r>
          </a:p>
          <a:p>
            <a:r>
              <a:rPr lang="en-MY" sz="1300" dirty="0"/>
              <a:t>- (</a:t>
            </a:r>
            <a:r>
              <a:rPr lang="en-MY" sz="1300" b="1" dirty="0">
                <a:highlight>
                  <a:srgbClr val="00FFFF"/>
                </a:highlight>
              </a:rPr>
              <a:t>CONTINUE</a:t>
            </a:r>
            <a:r>
              <a:rPr lang="en-MY" sz="1300" b="1" dirty="0"/>
              <a:t> button will remain deactivated</a:t>
            </a:r>
            <a:r>
              <a:rPr lang="en-MY" sz="1300" dirty="0"/>
              <a:t>)</a:t>
            </a:r>
          </a:p>
          <a:p>
            <a:endParaRPr lang="en-MY" sz="13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80E95EA-C3DF-1383-5E6F-6308A97D9FB6}"/>
              </a:ext>
            </a:extLst>
          </p:cNvPr>
          <p:cNvSpPr txBox="1"/>
          <p:nvPr/>
        </p:nvSpPr>
        <p:spPr>
          <a:xfrm>
            <a:off x="0" y="861482"/>
            <a:ext cx="8356258" cy="1092607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r>
              <a:rPr lang="en-US" sz="1300" b="1" dirty="0"/>
              <a:t>Step #1</a:t>
            </a:r>
          </a:p>
          <a:p>
            <a:endParaRPr lang="en-US" sz="1300" dirty="0"/>
          </a:p>
          <a:p>
            <a:r>
              <a:rPr lang="en-US" sz="1300" dirty="0"/>
              <a:t>FE - Checking needed on [Regulatory Information] screen @ </a:t>
            </a:r>
            <a:r>
              <a:rPr lang="en-US" sz="1300" u="sng" dirty="0"/>
              <a:t>Payment Purpose</a:t>
            </a:r>
            <a:r>
              <a:rPr lang="en-US" sz="1300" dirty="0"/>
              <a:t> field</a:t>
            </a:r>
          </a:p>
          <a:p>
            <a:endParaRPr lang="en-MY" sz="1300" dirty="0"/>
          </a:p>
          <a:p>
            <a:pPr marL="285750" indent="-285750">
              <a:buFontTx/>
              <a:buChar char="-"/>
            </a:pPr>
            <a:r>
              <a:rPr lang="en-MY" sz="1300" b="1" dirty="0"/>
              <a:t>When user selected - 2012 – IMPOR 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3612DCB-58CB-4B07-F4DB-02EA0046F505}"/>
              </a:ext>
            </a:extLst>
          </p:cNvPr>
          <p:cNvGrpSpPr/>
          <p:nvPr/>
        </p:nvGrpSpPr>
        <p:grpSpPr>
          <a:xfrm>
            <a:off x="9025533" y="0"/>
            <a:ext cx="3166467" cy="6858000"/>
            <a:chOff x="9025533" y="0"/>
            <a:chExt cx="3166467" cy="685800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35540E6E-C417-B179-0BA5-1482D9354BC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025533" y="0"/>
              <a:ext cx="3166467" cy="6858000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CB1ED658-1416-8D88-F490-233F0BD3DC0C}"/>
                </a:ext>
              </a:extLst>
            </p:cNvPr>
            <p:cNvSpPr txBox="1"/>
            <p:nvPr/>
          </p:nvSpPr>
          <p:spPr>
            <a:xfrm>
              <a:off x="9112850" y="3369173"/>
              <a:ext cx="2991832" cy="689438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txBody>
            <a:bodyPr wrap="square">
              <a:spAutoFit/>
            </a:bodyPr>
            <a:lstStyle/>
            <a:p>
              <a:endParaRPr lang="en-MY" sz="1300" dirty="0"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7B5F215C-19E6-3FDE-51C3-A637F6356B08}"/>
              </a:ext>
            </a:extLst>
          </p:cNvPr>
          <p:cNvSpPr txBox="1"/>
          <p:nvPr/>
        </p:nvSpPr>
        <p:spPr>
          <a:xfrm>
            <a:off x="-1" y="47484"/>
            <a:ext cx="879801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/>
              <a:t>QC1344 – TT - Mandatory checking on Payment Purpose Field to reflect on Remark field Destination screen</a:t>
            </a:r>
            <a:endParaRPr lang="en-MY" sz="1600" b="1" dirty="0"/>
          </a:p>
        </p:txBody>
      </p:sp>
    </p:spTree>
    <p:extLst>
      <p:ext uri="{BB962C8B-B14F-4D97-AF65-F5344CB8AC3E}">
        <p14:creationId xmlns:p14="http://schemas.microsoft.com/office/powerpoint/2010/main" val="20124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5B442FD5-4AFD-C5E8-287F-50749525A9BE}"/>
              </a:ext>
            </a:extLst>
          </p:cNvPr>
          <p:cNvGrpSpPr/>
          <p:nvPr/>
        </p:nvGrpSpPr>
        <p:grpSpPr>
          <a:xfrm>
            <a:off x="9025533" y="0"/>
            <a:ext cx="3166467" cy="6858000"/>
            <a:chOff x="4512766" y="0"/>
            <a:chExt cx="3166467" cy="685800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D9253F18-99CA-FF91-F618-28BD6CE6CA9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512766" y="0"/>
              <a:ext cx="3166467" cy="6858000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5872537-9488-AA8D-BFAB-35A605EA94A1}"/>
                </a:ext>
              </a:extLst>
            </p:cNvPr>
            <p:cNvSpPr txBox="1"/>
            <p:nvPr/>
          </p:nvSpPr>
          <p:spPr>
            <a:xfrm>
              <a:off x="4637220" y="3064578"/>
              <a:ext cx="2719847" cy="219675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txBody>
            <a:bodyPr wrap="square">
              <a:spAutoFit/>
            </a:bodyPr>
            <a:lstStyle/>
            <a:p>
              <a:endParaRPr lang="en-MY" sz="1300" dirty="0"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31179A27-499E-AAB6-1570-3594769FB75D}"/>
              </a:ext>
            </a:extLst>
          </p:cNvPr>
          <p:cNvSpPr txBox="1"/>
          <p:nvPr/>
        </p:nvSpPr>
        <p:spPr>
          <a:xfrm>
            <a:off x="-1" y="47484"/>
            <a:ext cx="879801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/>
              <a:t>QC1344 – TT - Mandatory checking on Payment Purpose Field to reflect on Remark field Destination screen</a:t>
            </a:r>
            <a:endParaRPr lang="en-MY" sz="1600" b="1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29DCCD2-D8A4-D5A9-A5AA-6A169B1D6A8E}"/>
              </a:ext>
            </a:extLst>
          </p:cNvPr>
          <p:cNvGrpSpPr/>
          <p:nvPr/>
        </p:nvGrpSpPr>
        <p:grpSpPr>
          <a:xfrm>
            <a:off x="185350" y="735639"/>
            <a:ext cx="8315278" cy="4287023"/>
            <a:chOff x="185350" y="735639"/>
            <a:chExt cx="8315278" cy="4287023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E44CF394-2B69-93AB-EB8E-24A9C32AC6B5}"/>
                </a:ext>
              </a:extLst>
            </p:cNvPr>
            <p:cNvSpPr txBox="1"/>
            <p:nvPr/>
          </p:nvSpPr>
          <p:spPr>
            <a:xfrm>
              <a:off x="185350" y="2329617"/>
              <a:ext cx="8315277" cy="2693045"/>
            </a:xfrm>
            <a:prstGeom prst="rect">
              <a:avLst/>
            </a:prstGeom>
            <a:noFill/>
            <a:ln w="28575">
              <a:solidFill>
                <a:srgbClr val="00B050"/>
              </a:solidFill>
            </a:ln>
          </p:spPr>
          <p:txBody>
            <a:bodyPr wrap="square">
              <a:spAutoFit/>
            </a:bodyPr>
            <a:lstStyle/>
            <a:p>
              <a:endParaRPr lang="en-US" sz="1300" dirty="0">
                <a:solidFill>
                  <a:schemeClr val="bg1"/>
                </a:solidFill>
              </a:endParaRPr>
            </a:p>
            <a:p>
              <a:endParaRPr lang="en-MY" sz="1300" dirty="0">
                <a:solidFill>
                  <a:schemeClr val="bg1"/>
                </a:solidFill>
              </a:endParaRPr>
            </a:p>
            <a:p>
              <a:endParaRPr lang="en-MY" sz="1300" dirty="0">
                <a:solidFill>
                  <a:schemeClr val="bg1"/>
                </a:solidFill>
              </a:endParaRPr>
            </a:p>
            <a:p>
              <a:endParaRPr lang="en-MY" sz="1300" dirty="0">
                <a:solidFill>
                  <a:schemeClr val="bg1"/>
                </a:solidFill>
              </a:endParaRPr>
            </a:p>
            <a:p>
              <a:endParaRPr lang="en-MY" sz="1300" dirty="0">
                <a:solidFill>
                  <a:schemeClr val="bg1"/>
                </a:solidFill>
              </a:endParaRPr>
            </a:p>
            <a:p>
              <a:endParaRPr lang="en-MY" sz="1300" dirty="0">
                <a:solidFill>
                  <a:schemeClr val="bg1"/>
                </a:solidFill>
              </a:endParaRPr>
            </a:p>
            <a:p>
              <a:endParaRPr lang="en-MY" sz="1300" dirty="0">
                <a:solidFill>
                  <a:schemeClr val="bg1"/>
                </a:solidFill>
              </a:endParaRPr>
            </a:p>
            <a:p>
              <a:endParaRPr lang="en-MY" sz="1300" dirty="0">
                <a:solidFill>
                  <a:schemeClr val="bg1"/>
                </a:solidFill>
              </a:endParaRPr>
            </a:p>
            <a:p>
              <a:endParaRPr lang="en-MY" sz="1300" dirty="0">
                <a:solidFill>
                  <a:schemeClr val="bg1"/>
                </a:solidFill>
              </a:endParaRPr>
            </a:p>
            <a:p>
              <a:endParaRPr lang="en-MY" sz="1300" dirty="0">
                <a:solidFill>
                  <a:schemeClr val="bg1"/>
                </a:solidFill>
              </a:endParaRPr>
            </a:p>
            <a:p>
              <a:endParaRPr lang="en-MY" sz="1300" dirty="0">
                <a:solidFill>
                  <a:schemeClr val="bg1"/>
                </a:solidFill>
              </a:endParaRPr>
            </a:p>
            <a:p>
              <a:endParaRPr lang="en-MY" sz="1300" dirty="0">
                <a:solidFill>
                  <a:schemeClr val="bg1"/>
                </a:solidFill>
              </a:endParaRPr>
            </a:p>
            <a:p>
              <a:endParaRPr lang="en-MY" sz="1300" dirty="0">
                <a:solidFill>
                  <a:schemeClr val="bg1"/>
                </a:solidFill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7E9EDD01-D028-4E24-1376-DAECE2D7BAF9}"/>
                </a:ext>
              </a:extLst>
            </p:cNvPr>
            <p:cNvSpPr txBox="1"/>
            <p:nvPr/>
          </p:nvSpPr>
          <p:spPr>
            <a:xfrm>
              <a:off x="185351" y="735639"/>
              <a:ext cx="8315277" cy="4278094"/>
            </a:xfrm>
            <a:prstGeom prst="rect">
              <a:avLst/>
            </a:prstGeom>
            <a:noFill/>
            <a:ln w="28575">
              <a:solidFill>
                <a:srgbClr val="00B050"/>
              </a:solidFill>
            </a:ln>
          </p:spPr>
          <p:txBody>
            <a:bodyPr wrap="square">
              <a:spAutoFit/>
            </a:bodyPr>
            <a:lstStyle/>
            <a:p>
              <a:r>
                <a:rPr lang="en-MY" sz="1300" b="1" dirty="0"/>
                <a:t>Step #3</a:t>
              </a:r>
              <a:r>
                <a:rPr lang="en-MY" sz="1300" dirty="0"/>
                <a:t> </a:t>
              </a:r>
            </a:p>
            <a:p>
              <a:endParaRPr lang="en-MY" sz="1300" dirty="0"/>
            </a:p>
            <a:p>
              <a:r>
                <a:rPr lang="en-MY" sz="1300" dirty="0"/>
                <a:t>- If user input without “ </a:t>
              </a:r>
              <a:r>
                <a:rPr lang="en-MY" sz="1300" dirty="0">
                  <a:solidFill>
                    <a:srgbClr val="FF0000"/>
                  </a:solidFill>
                  <a:highlight>
                    <a:srgbClr val="00FFFF"/>
                  </a:highlight>
                </a:rPr>
                <a:t>2012//</a:t>
              </a:r>
              <a:r>
                <a:rPr lang="en-MY" sz="1300" dirty="0"/>
                <a:t> “ - will </a:t>
              </a:r>
              <a:r>
                <a:rPr lang="en-MY" sz="1300" dirty="0">
                  <a:highlight>
                    <a:srgbClr val="00FF00"/>
                  </a:highlight>
                </a:rPr>
                <a:t>display</a:t>
              </a:r>
              <a:r>
                <a:rPr lang="en-MY" sz="1300" dirty="0"/>
                <a:t> message </a:t>
              </a:r>
              <a:r>
                <a:rPr lang="en-MY" sz="1300" b="1" u="sng" dirty="0"/>
                <a:t>under</a:t>
              </a:r>
              <a:r>
                <a:rPr lang="en-MY" sz="1300" dirty="0"/>
                <a:t> the </a:t>
              </a:r>
              <a:r>
                <a:rPr lang="en-MY" sz="1300" b="1" u="sng" dirty="0">
                  <a:highlight>
                    <a:srgbClr val="00FF00"/>
                  </a:highlight>
                </a:rPr>
                <a:t>Remark field</a:t>
              </a:r>
              <a:r>
                <a:rPr lang="en-MY" sz="1300" dirty="0"/>
                <a:t> --- </a:t>
              </a:r>
            </a:p>
            <a:p>
              <a:endParaRPr lang="en-MY" sz="1300" dirty="0"/>
            </a:p>
            <a:p>
              <a:r>
                <a:rPr lang="en-MY" sz="1300" dirty="0">
                  <a:solidFill>
                    <a:schemeClr val="bg1"/>
                  </a:solidFill>
                </a:rPr>
                <a:t>- When displaying under the Remarks field – will we be able to view it - then continue to display the next field – should be ok – cos it’s scrollable</a:t>
              </a:r>
            </a:p>
            <a:p>
              <a:endParaRPr lang="en-MY" sz="1300" dirty="0"/>
            </a:p>
            <a:p>
              <a:endParaRPr lang="en-MY" sz="1300" dirty="0"/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ID" sz="1400" b="1" u="sng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DengXian" panose="02010600030101010101" pitchFamily="2" charset="-122"/>
                </a:rPr>
                <a:t>Error Message</a:t>
              </a:r>
              <a:endParaRPr lang="en-MY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endParaRPr>
            </a:p>
            <a:p>
              <a:pPr marL="342900" marR="0" lvl="0" indent="-342900">
                <a:spcBef>
                  <a:spcPts val="0"/>
                </a:spcBef>
                <a:spcAft>
                  <a:spcPts val="0"/>
                </a:spcAft>
                <a:buFont typeface="Symbol" panose="05050102010706020507" pitchFamily="18" charset="2"/>
                <a:buChar char=""/>
              </a:pP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ENG: Telegraphic Transfer transactions for </a:t>
              </a:r>
              <a:r>
                <a:rPr lang="en-ID" sz="1400" b="1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Import payment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with payment purpose code </a:t>
              </a:r>
              <a:r>
                <a:rPr lang="en-ID" sz="1400" b="1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2012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, customers are </a:t>
              </a:r>
              <a:r>
                <a:rPr lang="en-ID" sz="1400" b="1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required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to provide information in </a:t>
              </a:r>
              <a:r>
                <a:rPr lang="en-ID" sz="1400" b="1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Remarks 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column</a:t>
              </a:r>
              <a:r>
                <a:rPr lang="en-ID" sz="1400" b="1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with format </a:t>
              </a:r>
              <a:r>
                <a:rPr lang="en-ID" sz="1400" b="1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2012//Invoice Number 1(Invoice Amount 1) Invoice Number 2(Invoice Amount 2)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or can be extended maximum 140 characters if needed, without currency. Example: </a:t>
              </a:r>
              <a:r>
                <a:rPr lang="en-ID" sz="1400" b="1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2012//123ABC(400000)234ABC(400000.25)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.</a:t>
              </a:r>
              <a:endParaRPr lang="en-MY" sz="14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DengXian" panose="02010600030101010101" pitchFamily="2" charset="-122"/>
                </a:rPr>
                <a:t> </a:t>
              </a:r>
              <a:endParaRPr lang="en-MY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endParaRPr>
            </a:p>
            <a:p>
              <a:pPr marL="342900" marR="0" lvl="0" indent="-342900">
                <a:spcBef>
                  <a:spcPts val="0"/>
                </a:spcBef>
                <a:spcAft>
                  <a:spcPts val="0"/>
                </a:spcAft>
                <a:buFont typeface="Symbol" panose="05050102010706020507" pitchFamily="18" charset="2"/>
                <a:buChar char=""/>
              </a:pP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IND: </a:t>
              </a:r>
              <a:r>
                <a:rPr lang="en-ID" sz="1400" dirty="0" err="1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Transaksi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Telegraphic Transfer </a:t>
              </a:r>
              <a:r>
                <a:rPr lang="en-ID" sz="1400" dirty="0" err="1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untuk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r>
                <a:rPr lang="en-ID" sz="1400" b="1" dirty="0" err="1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pembayaran</a:t>
              </a:r>
              <a:r>
                <a:rPr lang="en-ID" sz="1400" b="1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r>
                <a:rPr lang="en-ID" sz="1400" b="1" dirty="0" err="1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Impor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r>
                <a:rPr lang="en-ID" sz="1400" dirty="0" err="1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dengan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r>
                <a:rPr lang="en-ID" sz="1400" dirty="0" err="1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kode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r>
                <a:rPr lang="en-ID" sz="1400" dirty="0" err="1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sandi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r>
                <a:rPr lang="en-ID" sz="1400" dirty="0" err="1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tujuan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r>
                <a:rPr lang="en-ID" sz="1400" b="1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2012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, </a:t>
              </a:r>
              <a:r>
                <a:rPr lang="en-ID" sz="1400" b="1" dirty="0" err="1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wajib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r>
                <a:rPr lang="en-ID" sz="1400" dirty="0" err="1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memberikan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r>
                <a:rPr lang="en-ID" sz="1400" dirty="0" err="1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informasi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pada </a:t>
              </a:r>
              <a:r>
                <a:rPr lang="en-ID" sz="1400" dirty="0" err="1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kolom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r>
                <a:rPr lang="en-ID" sz="1400" b="1" dirty="0" err="1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Keterangan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r>
                <a:rPr lang="en-ID" sz="1400" dirty="0" err="1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dengan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format </a:t>
              </a:r>
              <a:r>
                <a:rPr lang="en-ID" sz="1400" b="1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2012//</a:t>
              </a:r>
              <a:r>
                <a:rPr lang="en-ID" sz="1400" b="1" dirty="0" err="1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Nomor</a:t>
              </a:r>
              <a:r>
                <a:rPr lang="en-ID" sz="1400" b="1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Invoice 1(Nominal Invoice 1) </a:t>
              </a:r>
              <a:r>
                <a:rPr lang="en-ID" sz="1400" b="1" dirty="0" err="1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Nomor</a:t>
              </a:r>
              <a:r>
                <a:rPr lang="en-ID" sz="1400" b="1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Invoice 2(Nominal Invoice 2)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r>
                <a:rPr lang="en-ID" sz="1400" dirty="0" err="1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atau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r>
                <a:rPr lang="en-ID" sz="1400" dirty="0" err="1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dapat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r>
                <a:rPr lang="en-ID" sz="1400" dirty="0" err="1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ditambah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r>
                <a:rPr lang="en-ID" sz="1400" dirty="0" err="1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jika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r>
                <a:rPr lang="en-ID" sz="1400" dirty="0" err="1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diperlukan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dan </a:t>
              </a:r>
              <a:r>
                <a:rPr lang="en-ID" sz="1400" dirty="0" err="1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maksimal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140 </a:t>
              </a:r>
              <a:r>
                <a:rPr lang="en-ID" sz="1400" dirty="0" err="1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karakter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, </a:t>
              </a:r>
              <a:r>
                <a:rPr lang="en-ID" sz="1400" dirty="0" err="1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tanpa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r>
                <a:rPr lang="en-ID" sz="1400" dirty="0" err="1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mata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uang. </a:t>
              </a:r>
              <a:r>
                <a:rPr lang="en-ID" sz="1400" u="sng" dirty="0" err="1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Contoh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: </a:t>
              </a:r>
              <a:r>
                <a:rPr lang="en-ID" sz="1400" b="1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2012//123ABC(400000)234ABC(400000.25)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.</a:t>
              </a:r>
              <a:endParaRPr lang="en-MY" sz="14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25401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953</TotalTime>
  <Words>425</Words>
  <Application>Microsoft Office PowerPoint</Application>
  <PresentationFormat>Widescreen</PresentationFormat>
  <Paragraphs>52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Jimmy Jiun Phang</dc:creator>
  <cp:lastModifiedBy>Jimmy Jiun Phang</cp:lastModifiedBy>
  <cp:revision>18</cp:revision>
  <dcterms:created xsi:type="dcterms:W3CDTF">2023-03-02T10:40:25Z</dcterms:created>
  <dcterms:modified xsi:type="dcterms:W3CDTF">2023-03-03T02:33:53Z</dcterms:modified>
</cp:coreProperties>
</file>