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06" autoAdjust="0"/>
    <p:restoredTop sz="94660"/>
  </p:normalViewPr>
  <p:slideViewPr>
    <p:cSldViewPr snapToGrid="0">
      <p:cViewPr>
        <p:scale>
          <a:sx n="80" d="100"/>
          <a:sy n="80" d="100"/>
        </p:scale>
        <p:origin x="696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1F627-73AB-2999-0A24-EF2327BA4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B125B5-6B0D-04D7-A11E-1BFB04F6F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CF3E4-B03C-1BD6-1E17-DFE447A85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9/3/2023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2F44C-B6CA-76D1-495D-97533D9B8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3122F-557C-76C4-96FD-53333091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7504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03338-66F7-A7CC-C768-19D4594EF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48D43B-2A73-7E40-8AF6-9A0AC3B96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1BF05-A8DD-0151-A338-B9AB5F226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9/3/2023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9B11E-FF09-8D4E-CA5C-9A0BA0AB1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62591-722B-6C61-4457-888428250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77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2B76D1-F6E2-6AAC-E5D1-54ABC9F55F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A96DE1-79E1-3C02-87FC-0FFA75716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546DD-A1E7-E76C-3F30-5C9D617A5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9/3/2023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45F3E-C9EE-9638-DA45-FB49568D6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48493-6B80-F466-7178-9F39ACF9C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9434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98E66-D8AE-E772-32AE-365BC4DD8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A0067-444B-6880-ABE4-40D8BCA51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47B0D-CED1-8C5A-41E4-B65E28203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9/3/2023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7F540-3560-80DD-9E3E-D4E2B78A2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D64B3-7DFA-8438-1777-FE7D8DD9E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213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36E0C-2D29-7812-0BB3-98FA91AE1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CBE8AC-A0B6-ED4D-C2A3-26E884BE9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63B29-D016-F20C-6AA0-8158F0935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9/3/2023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75407-579C-CC80-7521-00A15B444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7CAB2-C800-54CB-D677-845F30FF4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3053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A17D8-866D-09DF-A8BB-9E6CDD185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6E272-7801-7A86-717B-36F715EE27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3A3A6-1A32-7E8D-AF02-02AC63E8F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3C93BB-8743-AE96-0475-45F0A661F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9/3/2023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35980-72ED-29D6-270F-C621639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82EDB-9E62-3733-58D8-C42E30357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413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644C0-86D5-B5E8-0A5F-9A2536CAE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082509-4871-226B-3F97-CAF22C9F8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5DA87-32C7-F4C2-5206-BD3C2A0B2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B35A22-CB65-A99D-42ED-756514BEC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FDEF9A-297E-7C62-6B10-562361D51B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30FF5-64DA-FE47-4CFD-325E7A6BD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9/3/2023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AACE42-D321-3E2C-4458-B35A17902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833E0D-964B-F3A5-B047-DC7FEED6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015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C11F9-EF28-24E7-E5CB-581261B7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206A8-4BC8-4967-344A-A8C8BA8A6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9/3/2023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E6FC75-DD68-4BA2-EBE2-EF8BAF7F7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3F9917-0925-B211-55AB-8572DC8E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855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822E1D-931F-ABC2-8476-548AAD85E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9/3/2023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110FEC-723C-964D-EBE9-321ED9BA0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7EE8-6430-1CA7-2ABA-1CC2A7504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543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A1EA4-F2C5-9402-C0FC-659A718A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42BDA-81AE-8087-5894-991D95E10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8EC4D1-AEA9-4655-8C6F-BD75EB11E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BDB0A-A044-9240-D71D-902B5EBE4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9/3/2023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D414FA-3A22-CEA3-79A4-47C0E1C9E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6D6E11-4C7B-9F2F-312B-02C192E34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200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C2FE6-3AF4-2175-ECA5-09E94FFA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ABE364-D832-5290-8759-883107BE87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B9E95-9AF6-8EE8-490B-884582316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6134B-14D2-AF37-CD1B-EAFBEF276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62D4-F2DB-48F4-A23E-2ADBBB6ED55F}" type="datetimeFigureOut">
              <a:rPr lang="en-MY" smtClean="0"/>
              <a:t>9/3/2023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400E0-6335-1504-7D6E-628AFD786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D681A-80A2-BDCF-A1C4-6FF03D75C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9498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449E42-39DC-9913-3FA0-AD2B6CCA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B1955-8B8F-E36E-B181-4135A9D16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0785-F220-D3B7-3CEF-1B140AE3C0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E62D4-F2DB-48F4-A23E-2ADBBB6ED55F}" type="datetimeFigureOut">
              <a:rPr lang="en-MY" smtClean="0"/>
              <a:t>9/3/2023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9283A-94A1-BB28-4F90-E3312D8B8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E056E-638D-83A6-6FE3-EC5DB29CF5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FAB06-B02F-444A-8105-5F15AA8D16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333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5867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6D07B01-8E19-949D-5854-56D63A3C8D76}"/>
              </a:ext>
            </a:extLst>
          </p:cNvPr>
          <p:cNvSpPr txBox="1"/>
          <p:nvPr/>
        </p:nvSpPr>
        <p:spPr>
          <a:xfrm>
            <a:off x="46337" y="3594446"/>
            <a:ext cx="7760043" cy="109260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US" sz="1300" b="1" dirty="0"/>
              <a:t>Step #1</a:t>
            </a:r>
          </a:p>
          <a:p>
            <a:endParaRPr lang="en-US" sz="1300" dirty="0"/>
          </a:p>
          <a:p>
            <a:r>
              <a:rPr lang="en-US" sz="1300" dirty="0"/>
              <a:t>FE - Checking needed on [Regulatory Information] screen @ </a:t>
            </a:r>
            <a:r>
              <a:rPr lang="en-US" sz="1300" u="sng" dirty="0"/>
              <a:t>Payment Purpose</a:t>
            </a:r>
            <a:r>
              <a:rPr lang="en-US" sz="1300" dirty="0"/>
              <a:t> field</a:t>
            </a:r>
          </a:p>
          <a:p>
            <a:endParaRPr lang="en-MY" sz="1300" dirty="0"/>
          </a:p>
          <a:p>
            <a:pPr marL="285750" indent="-285750">
              <a:buFontTx/>
              <a:buChar char="-"/>
            </a:pPr>
            <a:r>
              <a:rPr lang="en-MY" sz="1300" b="1" dirty="0"/>
              <a:t>When user selected - 2012 – IMPOR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A6E75C-3274-B6E2-B85F-B9E78762FAE8}"/>
              </a:ext>
            </a:extLst>
          </p:cNvPr>
          <p:cNvSpPr txBox="1"/>
          <p:nvPr/>
        </p:nvSpPr>
        <p:spPr>
          <a:xfrm>
            <a:off x="0" y="622390"/>
            <a:ext cx="7760043" cy="265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/>
              <a:t>Entry point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/>
              <a:t>1. Transaction – Telegraphic – Transfer to a new bene – Regulatory information screen – Destination screen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/>
              <a:t>2. Transaction – Telegraphic – Select Fav bene – Regulatory information screen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/>
              <a:t>3. Transaction – Manage Saved Bene - Telegraphic – Select Fav Bene – Click Fund Transfer button - Regulatory information screen</a:t>
            </a:r>
          </a:p>
          <a:p>
            <a:pPr>
              <a:lnSpc>
                <a:spcPct val="107000"/>
              </a:lnSpc>
            </a:pPr>
            <a:r>
              <a:rPr lang="en-US" sz="1300" dirty="0"/>
              <a:t>4. Admin -  Sav Bene – Fund Transfer button - Regulatory information screen</a:t>
            </a:r>
          </a:p>
          <a:p>
            <a:pPr>
              <a:lnSpc>
                <a:spcPct val="107000"/>
              </a:lnSpc>
            </a:pPr>
            <a:endParaRPr lang="en-US" sz="1300" dirty="0"/>
          </a:p>
          <a:p>
            <a:pPr>
              <a:lnSpc>
                <a:spcPct val="107000"/>
              </a:lnSpc>
            </a:pPr>
            <a:r>
              <a:rPr lang="en-US" sz="1300" b="1" dirty="0">
                <a:solidFill>
                  <a:srgbClr val="FF0000"/>
                </a:solidFill>
              </a:rPr>
              <a:t>Remark</a:t>
            </a:r>
            <a:r>
              <a:rPr lang="en-US" sz="1300" dirty="0">
                <a:solidFill>
                  <a:srgbClr val="FF0000"/>
                </a:solidFill>
              </a:rPr>
              <a:t>: </a:t>
            </a:r>
          </a:p>
          <a:p>
            <a:pPr>
              <a:lnSpc>
                <a:spcPct val="107000"/>
              </a:lnSpc>
            </a:pPr>
            <a:r>
              <a:rPr lang="en-US" sz="1300" b="1" dirty="0">
                <a:solidFill>
                  <a:srgbClr val="FF0000"/>
                </a:solidFill>
              </a:rPr>
              <a:t>This fix will fix for current production.</a:t>
            </a:r>
          </a:p>
          <a:p>
            <a:pPr>
              <a:lnSpc>
                <a:spcPct val="107000"/>
              </a:lnSpc>
            </a:pPr>
            <a:r>
              <a:rPr lang="en-US" sz="1300" b="1" dirty="0">
                <a:solidFill>
                  <a:srgbClr val="FF0000"/>
                </a:solidFill>
                <a:highlight>
                  <a:srgbClr val="00FF00"/>
                </a:highlight>
              </a:rPr>
              <a:t>FE:</a:t>
            </a:r>
          </a:p>
          <a:p>
            <a:pPr>
              <a:lnSpc>
                <a:spcPct val="107000"/>
              </a:lnSpc>
            </a:pPr>
            <a:r>
              <a:rPr lang="en-US" sz="1300" b="1" dirty="0">
                <a:solidFill>
                  <a:srgbClr val="FF0000"/>
                </a:solidFill>
              </a:rPr>
              <a:t>iOS version 24 UAT - </a:t>
            </a:r>
          </a:p>
          <a:p>
            <a:pPr>
              <a:lnSpc>
                <a:spcPct val="107000"/>
              </a:lnSpc>
            </a:pPr>
            <a:r>
              <a:rPr lang="en-US" sz="1300" b="1" dirty="0">
                <a:solidFill>
                  <a:srgbClr val="FF0000"/>
                </a:solidFill>
              </a:rPr>
              <a:t>Android 28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BBA93E-E190-5949-0197-483A5DD33D37}"/>
              </a:ext>
            </a:extLst>
          </p:cNvPr>
          <p:cNvSpPr txBox="1"/>
          <p:nvPr/>
        </p:nvSpPr>
        <p:spPr>
          <a:xfrm>
            <a:off x="-1" y="47484"/>
            <a:ext cx="82318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QC1344 – TT - Mandatory checking on Payment Purpose Field to reflect Remark field on Destination screen</a:t>
            </a:r>
            <a:endParaRPr lang="en-MY" sz="1600" b="1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896CD46-C638-A85D-1136-A24F222EF250}"/>
              </a:ext>
            </a:extLst>
          </p:cNvPr>
          <p:cNvGrpSpPr/>
          <p:nvPr/>
        </p:nvGrpSpPr>
        <p:grpSpPr>
          <a:xfrm>
            <a:off x="9025533" y="0"/>
            <a:ext cx="3166467" cy="6858000"/>
            <a:chOff x="8979196" y="0"/>
            <a:chExt cx="3166467" cy="685800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ADCB2C9B-2CDA-B293-C5E6-E887720D67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79196" y="0"/>
              <a:ext cx="3166467" cy="685800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877257E-F44C-8218-0265-1240B59B420D}"/>
                </a:ext>
              </a:extLst>
            </p:cNvPr>
            <p:cNvSpPr txBox="1"/>
            <p:nvPr/>
          </p:nvSpPr>
          <p:spPr>
            <a:xfrm>
              <a:off x="9040981" y="1370219"/>
              <a:ext cx="2991832" cy="56978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endParaRPr lang="en-MY" sz="1300" dirty="0"/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CF252E2-06BE-BD58-F4E3-933ACE10203C}"/>
              </a:ext>
            </a:extLst>
          </p:cNvPr>
          <p:cNvCxnSpPr>
            <a:cxnSpLocks/>
            <a:stCxn id="5" idx="3"/>
            <a:endCxn id="13" idx="1"/>
          </p:cNvCxnSpPr>
          <p:nvPr/>
        </p:nvCxnSpPr>
        <p:spPr>
          <a:xfrm flipV="1">
            <a:off x="7806380" y="1655111"/>
            <a:ext cx="1280938" cy="24856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56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CD3719-6FD2-4E31-8BDA-F5308BB23225}"/>
              </a:ext>
            </a:extLst>
          </p:cNvPr>
          <p:cNvSpPr txBox="1"/>
          <p:nvPr/>
        </p:nvSpPr>
        <p:spPr>
          <a:xfrm>
            <a:off x="0" y="2221176"/>
            <a:ext cx="8356258" cy="149271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300" b="1" dirty="0"/>
              <a:t>Step #2</a:t>
            </a:r>
          </a:p>
          <a:p>
            <a:endParaRPr lang="en-US" sz="1300" dirty="0"/>
          </a:p>
          <a:p>
            <a:r>
              <a:rPr lang="en-MY" sz="1300" dirty="0"/>
              <a:t>The next screen - [Destination] Screen - In </a:t>
            </a:r>
            <a:r>
              <a:rPr lang="en-MY" sz="1300" b="1" u="sng" dirty="0"/>
              <a:t>Remark Field</a:t>
            </a:r>
            <a:r>
              <a:rPr lang="en-MY" sz="1300" dirty="0"/>
              <a:t> - User is required to input "</a:t>
            </a:r>
            <a:r>
              <a:rPr lang="en-MY" sz="1300" dirty="0">
                <a:highlight>
                  <a:srgbClr val="FFFF00"/>
                </a:highlight>
              </a:rPr>
              <a:t>2012//</a:t>
            </a:r>
            <a:r>
              <a:rPr lang="en-MY" sz="1300" dirty="0"/>
              <a:t>" as a mandatory prefix</a:t>
            </a:r>
          </a:p>
          <a:p>
            <a:endParaRPr lang="en-MY" sz="1300" dirty="0"/>
          </a:p>
          <a:p>
            <a:r>
              <a:rPr lang="en-MY" sz="1300" dirty="0"/>
              <a:t>- If user input </a:t>
            </a:r>
            <a:r>
              <a:rPr lang="en-MY" sz="1300" dirty="0">
                <a:highlight>
                  <a:srgbClr val="00FFFF"/>
                </a:highlight>
              </a:rPr>
              <a:t>without</a:t>
            </a:r>
            <a:r>
              <a:rPr lang="en-MY" sz="1300" dirty="0"/>
              <a:t> “ </a:t>
            </a:r>
            <a:r>
              <a:rPr lang="en-MY" sz="1300" dirty="0">
                <a:highlight>
                  <a:srgbClr val="00FFFF"/>
                </a:highlight>
              </a:rPr>
              <a:t>2012//</a:t>
            </a:r>
            <a:r>
              <a:rPr lang="en-MY" sz="1300" dirty="0"/>
              <a:t> “ - transaction will not be allowed to continue </a:t>
            </a:r>
          </a:p>
          <a:p>
            <a:r>
              <a:rPr lang="en-MY" sz="1300" dirty="0"/>
              <a:t>- (</a:t>
            </a:r>
            <a:r>
              <a:rPr lang="en-MY" sz="1300" b="1" dirty="0">
                <a:highlight>
                  <a:srgbClr val="00FFFF"/>
                </a:highlight>
              </a:rPr>
              <a:t>CONTINUE</a:t>
            </a:r>
            <a:r>
              <a:rPr lang="en-MY" sz="1300" b="1" dirty="0"/>
              <a:t> button will remain deactivated</a:t>
            </a:r>
            <a:r>
              <a:rPr lang="en-MY" sz="1300" dirty="0"/>
              <a:t>)</a:t>
            </a:r>
          </a:p>
          <a:p>
            <a:endParaRPr lang="en-MY" sz="13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0E95EA-C3DF-1383-5E6F-6308A97D9FB6}"/>
              </a:ext>
            </a:extLst>
          </p:cNvPr>
          <p:cNvSpPr txBox="1"/>
          <p:nvPr/>
        </p:nvSpPr>
        <p:spPr>
          <a:xfrm>
            <a:off x="0" y="861482"/>
            <a:ext cx="8356258" cy="109260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US" sz="1300" b="1" dirty="0"/>
              <a:t>Step #1</a:t>
            </a:r>
          </a:p>
          <a:p>
            <a:endParaRPr lang="en-US" sz="1300" dirty="0"/>
          </a:p>
          <a:p>
            <a:r>
              <a:rPr lang="en-US" sz="1300" dirty="0"/>
              <a:t>FE - Checking needed on [Regulatory Information] screen @ </a:t>
            </a:r>
            <a:r>
              <a:rPr lang="en-US" sz="1300" u="sng" dirty="0"/>
              <a:t>Payment Purpose</a:t>
            </a:r>
            <a:r>
              <a:rPr lang="en-US" sz="1300" dirty="0"/>
              <a:t> field</a:t>
            </a:r>
          </a:p>
          <a:p>
            <a:endParaRPr lang="en-MY" sz="1300" dirty="0"/>
          </a:p>
          <a:p>
            <a:pPr marL="285750" indent="-285750">
              <a:buFontTx/>
              <a:buChar char="-"/>
            </a:pPr>
            <a:r>
              <a:rPr lang="en-MY" sz="1300" b="1" dirty="0"/>
              <a:t>When user selected - 2012 – IMPOR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612DCB-58CB-4B07-F4DB-02EA0046F505}"/>
              </a:ext>
            </a:extLst>
          </p:cNvPr>
          <p:cNvGrpSpPr/>
          <p:nvPr/>
        </p:nvGrpSpPr>
        <p:grpSpPr>
          <a:xfrm>
            <a:off x="9025533" y="0"/>
            <a:ext cx="3166467" cy="6858000"/>
            <a:chOff x="9025533" y="0"/>
            <a:chExt cx="3166467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5540E6E-C417-B179-0BA5-1482D9354B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25533" y="0"/>
              <a:ext cx="3166467" cy="6858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B1ED658-1416-8D88-F490-233F0BD3DC0C}"/>
                </a:ext>
              </a:extLst>
            </p:cNvPr>
            <p:cNvSpPr txBox="1"/>
            <p:nvPr/>
          </p:nvSpPr>
          <p:spPr>
            <a:xfrm>
              <a:off x="9112850" y="3369173"/>
              <a:ext cx="2991832" cy="68943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endParaRPr lang="en-MY" sz="1300" dirty="0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B5F215C-19E6-3FDE-51C3-A637F6356B08}"/>
              </a:ext>
            </a:extLst>
          </p:cNvPr>
          <p:cNvSpPr txBox="1"/>
          <p:nvPr/>
        </p:nvSpPr>
        <p:spPr>
          <a:xfrm>
            <a:off x="-1" y="47484"/>
            <a:ext cx="87980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QC1344 – TT - Mandatory checking on Payment Purpose Field to reflect on Remark field Destination screen</a:t>
            </a:r>
            <a:endParaRPr lang="en-MY" sz="1600" b="1" dirty="0"/>
          </a:p>
        </p:txBody>
      </p:sp>
    </p:spTree>
    <p:extLst>
      <p:ext uri="{BB962C8B-B14F-4D97-AF65-F5344CB8AC3E}">
        <p14:creationId xmlns:p14="http://schemas.microsoft.com/office/powerpoint/2010/main" val="2012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B442FD5-4AFD-C5E8-287F-50749525A9BE}"/>
              </a:ext>
            </a:extLst>
          </p:cNvPr>
          <p:cNvGrpSpPr/>
          <p:nvPr/>
        </p:nvGrpSpPr>
        <p:grpSpPr>
          <a:xfrm>
            <a:off x="9025533" y="0"/>
            <a:ext cx="3166467" cy="6858000"/>
            <a:chOff x="4512766" y="0"/>
            <a:chExt cx="3166467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9253F18-99CA-FF91-F618-28BD6CE6CA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12766" y="0"/>
              <a:ext cx="3166467" cy="6858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5872537-9488-AA8D-BFAB-35A605EA94A1}"/>
                </a:ext>
              </a:extLst>
            </p:cNvPr>
            <p:cNvSpPr txBox="1"/>
            <p:nvPr/>
          </p:nvSpPr>
          <p:spPr>
            <a:xfrm>
              <a:off x="4637220" y="3064578"/>
              <a:ext cx="2719847" cy="21967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endParaRPr lang="en-MY" sz="1300" dirty="0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1179A27-499E-AAB6-1570-3594769FB75D}"/>
              </a:ext>
            </a:extLst>
          </p:cNvPr>
          <p:cNvSpPr txBox="1"/>
          <p:nvPr/>
        </p:nvSpPr>
        <p:spPr>
          <a:xfrm>
            <a:off x="-1" y="47484"/>
            <a:ext cx="87980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QC1344 – TT - Mandatory checking on Payment Purpose Field to reflect on Remark field Destination screen</a:t>
            </a:r>
            <a:endParaRPr lang="en-MY" sz="1600" b="1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29DCCD2-D8A4-D5A9-A5AA-6A169B1D6A8E}"/>
              </a:ext>
            </a:extLst>
          </p:cNvPr>
          <p:cNvGrpSpPr/>
          <p:nvPr/>
        </p:nvGrpSpPr>
        <p:grpSpPr>
          <a:xfrm>
            <a:off x="185350" y="735639"/>
            <a:ext cx="8315278" cy="4287023"/>
            <a:chOff x="185350" y="735639"/>
            <a:chExt cx="8315278" cy="428702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44CF394-2B69-93AB-EB8E-24A9C32AC6B5}"/>
                </a:ext>
              </a:extLst>
            </p:cNvPr>
            <p:cNvSpPr txBox="1"/>
            <p:nvPr/>
          </p:nvSpPr>
          <p:spPr>
            <a:xfrm>
              <a:off x="185350" y="2329617"/>
              <a:ext cx="8315277" cy="2693045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txBody>
            <a:bodyPr wrap="square">
              <a:spAutoFit/>
            </a:bodyPr>
            <a:lstStyle/>
            <a:p>
              <a:endParaRPr lang="en-US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  <a:p>
              <a:endParaRPr lang="en-MY" sz="1300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E9EDD01-D028-4E24-1376-DAECE2D7BAF9}"/>
                </a:ext>
              </a:extLst>
            </p:cNvPr>
            <p:cNvSpPr txBox="1"/>
            <p:nvPr/>
          </p:nvSpPr>
          <p:spPr>
            <a:xfrm>
              <a:off x="185351" y="735639"/>
              <a:ext cx="8315277" cy="4278094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MY" sz="1300" b="1" dirty="0"/>
                <a:t>Step #3</a:t>
              </a:r>
              <a:r>
                <a:rPr lang="en-MY" sz="1300" dirty="0"/>
                <a:t> </a:t>
              </a:r>
            </a:p>
            <a:p>
              <a:endParaRPr lang="en-MY" sz="1300" dirty="0"/>
            </a:p>
            <a:p>
              <a:r>
                <a:rPr lang="en-MY" sz="1300" dirty="0"/>
                <a:t>- If user input without “ </a:t>
              </a:r>
              <a:r>
                <a:rPr lang="en-MY" sz="1300" dirty="0">
                  <a:solidFill>
                    <a:srgbClr val="FF0000"/>
                  </a:solidFill>
                  <a:highlight>
                    <a:srgbClr val="00FFFF"/>
                  </a:highlight>
                </a:rPr>
                <a:t>2012//</a:t>
              </a:r>
              <a:r>
                <a:rPr lang="en-MY" sz="1300" dirty="0"/>
                <a:t> “ - will </a:t>
              </a:r>
              <a:r>
                <a:rPr lang="en-MY" sz="1300" dirty="0">
                  <a:highlight>
                    <a:srgbClr val="00FF00"/>
                  </a:highlight>
                </a:rPr>
                <a:t>display</a:t>
              </a:r>
              <a:r>
                <a:rPr lang="en-MY" sz="1300" dirty="0"/>
                <a:t> message </a:t>
              </a:r>
              <a:r>
                <a:rPr lang="en-MY" sz="1300" b="1" u="sng" dirty="0"/>
                <a:t>under</a:t>
              </a:r>
              <a:r>
                <a:rPr lang="en-MY" sz="1300" dirty="0"/>
                <a:t> the </a:t>
              </a:r>
              <a:r>
                <a:rPr lang="en-MY" sz="1300" b="1" u="sng" dirty="0">
                  <a:highlight>
                    <a:srgbClr val="00FF00"/>
                  </a:highlight>
                </a:rPr>
                <a:t>Remark field</a:t>
              </a:r>
              <a:r>
                <a:rPr lang="en-MY" sz="1300" dirty="0"/>
                <a:t> --- </a:t>
              </a:r>
            </a:p>
            <a:p>
              <a:endParaRPr lang="en-MY" sz="1300" dirty="0"/>
            </a:p>
            <a:p>
              <a:r>
                <a:rPr lang="en-MY" sz="1300" dirty="0">
                  <a:solidFill>
                    <a:schemeClr val="bg1"/>
                  </a:solidFill>
                </a:rPr>
                <a:t>- When displaying under the Remarks field – will we be able to view it - then continue to display the next field – should be ok – cos it’s scrollable</a:t>
              </a:r>
            </a:p>
            <a:p>
              <a:endParaRPr lang="en-MY" sz="1300" dirty="0"/>
            </a:p>
            <a:p>
              <a:endParaRPr lang="en-MY" sz="1300" dirty="0"/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ID" sz="1400" b="1" u="sng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Error Message</a:t>
              </a:r>
              <a:endParaRPr lang="en-MY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endParaRPr>
            </a:p>
            <a:p>
              <a:pPr marL="342900" marR="0" lvl="0" indent="-342900"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ENG: Telegraphic Transfer transactions for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Import payment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with payment purpose code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2012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, customers are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required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to provide information in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Remarks 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column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with format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2012//Invoice Number 1(Invoice Amount 1) Invoice Number 2(Invoice Amount 2)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or can be extended maximum 140 characters if needed, without currency. Example: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2012//123ABC(400000)234ABC(400000.25)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.</a:t>
              </a:r>
              <a:endParaRPr lang="en-MY" sz="1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DengXian" panose="02010600030101010101" pitchFamily="2" charset="-122"/>
                </a:rPr>
                <a:t> </a:t>
              </a:r>
              <a:endParaRPr lang="en-MY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endParaRPr>
            </a:p>
            <a:p>
              <a:pPr marL="342900" marR="0" lvl="0" indent="-342900"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IND: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Transaksi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Telegraphic Transfer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untuk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b="1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pembayaran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b="1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Impor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dengan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kode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sandi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tujuan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2012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, </a:t>
              </a:r>
              <a:r>
                <a:rPr lang="en-ID" sz="1400" b="1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wajib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memberikan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informasi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pada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kolom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b="1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Keterangan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dengan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format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2012//</a:t>
              </a:r>
              <a:r>
                <a:rPr lang="en-ID" sz="1400" b="1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Nomor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Invoice 1(Nominal Invoice 1) </a:t>
              </a:r>
              <a:r>
                <a:rPr lang="en-ID" sz="1400" b="1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Nomor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Invoice 2(Nominal Invoice 2)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atau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dapat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ditambah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jika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diperlukan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dan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maksimal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140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karakter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,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tanpa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ID" sz="1400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mata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uang. </a:t>
              </a:r>
              <a:r>
                <a:rPr lang="en-ID" sz="1400" u="sng" dirty="0" err="1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Contoh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: </a:t>
              </a:r>
              <a:r>
                <a:rPr lang="en-ID" sz="1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2012//123ABC(400000)234ABC(400000.25)</a:t>
              </a:r>
              <a:r>
                <a:rPr lang="en-ID" sz="1400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.</a:t>
              </a:r>
              <a:endParaRPr lang="en-MY" sz="1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5401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16D31B4-FFAF-E503-89C1-E49EDF38DA35}"/>
              </a:ext>
            </a:extLst>
          </p:cNvPr>
          <p:cNvSpPr txBox="1"/>
          <p:nvPr/>
        </p:nvSpPr>
        <p:spPr>
          <a:xfrm>
            <a:off x="1" y="610734"/>
            <a:ext cx="908776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User input every mandatory field as needed BUT without input the remark field. </a:t>
            </a:r>
          </a:p>
          <a:p>
            <a:endParaRPr lang="en-MY" sz="1400" dirty="0"/>
          </a:p>
          <a:p>
            <a:r>
              <a:rPr lang="en-MY" sz="1400" b="1" dirty="0">
                <a:solidFill>
                  <a:srgbClr val="FF0000"/>
                </a:solidFill>
              </a:rPr>
              <a:t>Please make CONTINUE button to be ENABLED if Remark Field is Empty.</a:t>
            </a:r>
            <a:r>
              <a:rPr lang="en-MY" sz="1400" dirty="0">
                <a:solidFill>
                  <a:srgbClr val="FF0000"/>
                </a:solidFill>
              </a:rPr>
              <a:t> </a:t>
            </a:r>
          </a:p>
          <a:p>
            <a:endParaRPr lang="en-MY" sz="1400" dirty="0"/>
          </a:p>
          <a:p>
            <a:r>
              <a:rPr lang="en-MY" sz="1400" dirty="0"/>
              <a:t>Since </a:t>
            </a:r>
            <a:r>
              <a:rPr lang="en-MY" sz="1400" b="1" dirty="0"/>
              <a:t>CONITNUE button</a:t>
            </a:r>
            <a:r>
              <a:rPr lang="en-MY" sz="1400" dirty="0"/>
              <a:t> is </a:t>
            </a:r>
            <a:r>
              <a:rPr lang="en-MY" sz="1400" b="1" dirty="0"/>
              <a:t>ENABLED</a:t>
            </a:r>
            <a:r>
              <a:rPr lang="en-MY" sz="1400" dirty="0"/>
              <a:t> </a:t>
            </a:r>
          </a:p>
          <a:p>
            <a:endParaRPr lang="en-MY" sz="1400" dirty="0"/>
          </a:p>
          <a:p>
            <a:r>
              <a:rPr lang="en-MY" sz="1400" dirty="0">
                <a:solidFill>
                  <a:srgbClr val="FF0000"/>
                </a:solidFill>
              </a:rPr>
              <a:t>Can we</a:t>
            </a:r>
            <a:r>
              <a:rPr lang="en-MY" sz="1400" dirty="0"/>
              <a:t> - when user clicks on CONTINUE button - the screen will auto scroll up to remark field with </a:t>
            </a:r>
            <a:r>
              <a:rPr lang="en-MY" sz="1400" b="1" dirty="0"/>
              <a:t>AUTO DISPLAY</a:t>
            </a:r>
            <a:r>
              <a:rPr lang="en-MY" sz="1400" dirty="0"/>
              <a:t> the message in RED below the Remark Field?</a:t>
            </a:r>
          </a:p>
          <a:p>
            <a:endParaRPr lang="en-MY" sz="1400" dirty="0"/>
          </a:p>
          <a:p>
            <a:endParaRPr lang="en-MY" sz="1400" dirty="0"/>
          </a:p>
          <a:p>
            <a:endParaRPr lang="en-MY" sz="1400" dirty="0"/>
          </a:p>
          <a:p>
            <a:r>
              <a:rPr lang="en-MY" sz="1400" dirty="0"/>
              <a:t>1. No input Remark field - CONTINUE button enable – BACK to BAU (</a:t>
            </a:r>
            <a:r>
              <a:rPr lang="en-MY" sz="1400" dirty="0">
                <a:solidFill>
                  <a:srgbClr val="FF0000"/>
                </a:solidFill>
              </a:rPr>
              <a:t>BUT do now allow user to proceed to next screen until remark field is being filled up</a:t>
            </a:r>
            <a:r>
              <a:rPr lang="en-MY" sz="1400" dirty="0"/>
              <a:t>)</a:t>
            </a:r>
          </a:p>
          <a:p>
            <a:endParaRPr lang="en-MY" sz="1400" dirty="0"/>
          </a:p>
          <a:p>
            <a:endParaRPr lang="en-MY" sz="1400" dirty="0"/>
          </a:p>
          <a:p>
            <a:r>
              <a:rPr lang="en-MY" sz="1400" dirty="0"/>
              <a:t>Behaviour CONTINUE</a:t>
            </a:r>
          </a:p>
          <a:p>
            <a:endParaRPr lang="en-MY" sz="1400" dirty="0"/>
          </a:p>
          <a:p>
            <a:r>
              <a:rPr lang="en-MY" sz="1400" b="1" dirty="0">
                <a:solidFill>
                  <a:srgbClr val="FF0000"/>
                </a:solidFill>
              </a:rPr>
              <a:t>2. </a:t>
            </a:r>
            <a:r>
              <a:rPr lang="en-MY" sz="1400" dirty="0"/>
              <a:t>when remark field is </a:t>
            </a:r>
            <a:r>
              <a:rPr lang="en-MY" sz="1400" b="1" u="sng" dirty="0">
                <a:solidFill>
                  <a:srgbClr val="FF0000"/>
                </a:solidFill>
              </a:rPr>
              <a:t>EMPTY</a:t>
            </a:r>
            <a:r>
              <a:rPr lang="en-MY" sz="1400" dirty="0"/>
              <a:t> or input </a:t>
            </a:r>
            <a:r>
              <a:rPr lang="en-MY" sz="1400" b="1" u="sng" dirty="0">
                <a:solidFill>
                  <a:srgbClr val="00B050"/>
                </a:solidFill>
              </a:rPr>
              <a:t>WRONG format</a:t>
            </a:r>
            <a:r>
              <a:rPr lang="en-MY" sz="1400" dirty="0"/>
              <a:t> in the remark field - then will display the message in red below the remark field.</a:t>
            </a:r>
          </a:p>
          <a:p>
            <a:endParaRPr lang="en-MY" sz="1400" dirty="0"/>
          </a:p>
          <a:p>
            <a:r>
              <a:rPr lang="en-MY" sz="1400" dirty="0">
                <a:solidFill>
                  <a:srgbClr val="FF0000"/>
                </a:solidFill>
              </a:rPr>
              <a:t>3. No input Remark field - </a:t>
            </a:r>
            <a:r>
              <a:rPr lang="en-MY" sz="1400" b="1" dirty="0">
                <a:solidFill>
                  <a:srgbClr val="FF0000"/>
                </a:solidFill>
              </a:rPr>
              <a:t>CLICKS</a:t>
            </a:r>
            <a:r>
              <a:rPr lang="en-MY" sz="1400" dirty="0">
                <a:solidFill>
                  <a:srgbClr val="FF0000"/>
                </a:solidFill>
              </a:rPr>
              <a:t> on CONTINUE button – </a:t>
            </a:r>
            <a:r>
              <a:rPr lang="en-MY" sz="1400" b="1" u="sng" dirty="0">
                <a:solidFill>
                  <a:srgbClr val="FF0000"/>
                </a:solidFill>
              </a:rPr>
              <a:t>AUTO SCROLL UP</a:t>
            </a:r>
            <a:r>
              <a:rPr lang="en-MY" sz="1400" dirty="0">
                <a:solidFill>
                  <a:srgbClr val="FF0000"/>
                </a:solidFill>
              </a:rPr>
              <a:t> to remark field with </a:t>
            </a:r>
            <a:r>
              <a:rPr lang="en-MY" sz="1400" b="1" u="sng" dirty="0">
                <a:solidFill>
                  <a:srgbClr val="FF0000"/>
                </a:solidFill>
              </a:rPr>
              <a:t>AUTO DISPLAY</a:t>
            </a:r>
            <a:r>
              <a:rPr lang="en-MY" sz="1400" dirty="0">
                <a:solidFill>
                  <a:srgbClr val="FF0000"/>
                </a:solidFill>
              </a:rPr>
              <a:t> of message in red below remark field</a:t>
            </a:r>
          </a:p>
          <a:p>
            <a:endParaRPr lang="en-MY" sz="1400" dirty="0"/>
          </a:p>
          <a:p>
            <a:r>
              <a:rPr lang="en-MY" sz="1400" dirty="0">
                <a:highlight>
                  <a:srgbClr val="00FF00"/>
                </a:highlight>
              </a:rPr>
              <a:t>- Input wrong format [</a:t>
            </a:r>
            <a:r>
              <a:rPr lang="en-MY" sz="1400" b="1" dirty="0">
                <a:highlight>
                  <a:srgbClr val="00FF00"/>
                </a:highlight>
              </a:rPr>
              <a:t>2012//</a:t>
            </a:r>
            <a:r>
              <a:rPr lang="en-MY" sz="1400" dirty="0">
                <a:highlight>
                  <a:srgbClr val="00FF00"/>
                </a:highlight>
              </a:rPr>
              <a:t>] - DISPLAY message in red below Remark field ----- (currently we have)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40C0A9-2B49-F69D-D91B-2B388ADDCD59}"/>
              </a:ext>
            </a:extLst>
          </p:cNvPr>
          <p:cNvSpPr txBox="1"/>
          <p:nvPr/>
        </p:nvSpPr>
        <p:spPr>
          <a:xfrm>
            <a:off x="-1" y="47484"/>
            <a:ext cx="82318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QC1344 – TT - Mandatory checking on Payment Purpose Field to reflect Remark field on Destination screen – 2023.03.09</a:t>
            </a:r>
            <a:endParaRPr lang="en-MY" sz="1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9507A2-CEF1-CD52-44FC-C4B24E25EAA2}"/>
              </a:ext>
            </a:extLst>
          </p:cNvPr>
          <p:cNvSpPr txBox="1"/>
          <p:nvPr/>
        </p:nvSpPr>
        <p:spPr>
          <a:xfrm>
            <a:off x="1754545" y="4305553"/>
            <a:ext cx="619109" cy="191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MY" sz="1400" dirty="0">
              <a:highlight>
                <a:srgbClr val="00FF00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F2F84A-F13E-71B0-E464-19FC45566DA7}"/>
              </a:ext>
            </a:extLst>
          </p:cNvPr>
          <p:cNvSpPr txBox="1"/>
          <p:nvPr/>
        </p:nvSpPr>
        <p:spPr>
          <a:xfrm>
            <a:off x="34970" y="5002686"/>
            <a:ext cx="8928171" cy="338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MY" sz="1400" dirty="0">
              <a:highlight>
                <a:srgbClr val="00FF00"/>
              </a:highlight>
            </a:endParaRP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609F3AA3-7772-2E74-F9CB-4A2051DB0AC4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 rot="16200000" flipH="1">
            <a:off x="3028564" y="3532194"/>
            <a:ext cx="506028" cy="2434956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903D796-B74C-90AC-4D76-66201236D6C4}"/>
              </a:ext>
            </a:extLst>
          </p:cNvPr>
          <p:cNvGrpSpPr/>
          <p:nvPr/>
        </p:nvGrpSpPr>
        <p:grpSpPr>
          <a:xfrm>
            <a:off x="9025533" y="38734"/>
            <a:ext cx="3166467" cy="6684277"/>
            <a:chOff x="9025533" y="86862"/>
            <a:chExt cx="3166467" cy="668427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6EDD834-6329-50A2-94C9-8CD2DC669B72}"/>
                </a:ext>
              </a:extLst>
            </p:cNvPr>
            <p:cNvGrpSpPr/>
            <p:nvPr/>
          </p:nvGrpSpPr>
          <p:grpSpPr>
            <a:xfrm>
              <a:off x="9025533" y="86862"/>
              <a:ext cx="3166467" cy="6684277"/>
              <a:chOff x="4512766" y="0"/>
              <a:chExt cx="3166467" cy="6858000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EC85F0F1-4BB7-AE78-C48A-52C1373F8D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512766" y="0"/>
                <a:ext cx="3166467" cy="6858000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E1270E-5FBF-CEFF-6E18-AC4358C1473B}"/>
                  </a:ext>
                </a:extLst>
              </p:cNvPr>
              <p:cNvSpPr txBox="1"/>
              <p:nvPr/>
            </p:nvSpPr>
            <p:spPr>
              <a:xfrm>
                <a:off x="4637220" y="3079612"/>
                <a:ext cx="2719847" cy="26580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endParaRPr lang="en-MY" sz="1300" dirty="0"/>
              </a:p>
            </p:txBody>
          </p: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EB14EC5-FCB9-6BBD-E688-013AF8C7D4B2}"/>
                </a:ext>
              </a:extLst>
            </p:cNvPr>
            <p:cNvSpPr txBox="1"/>
            <p:nvPr/>
          </p:nvSpPr>
          <p:spPr>
            <a:xfrm>
              <a:off x="10605869" y="5824441"/>
              <a:ext cx="1535283" cy="56978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endParaRPr lang="en-MY" sz="1300" dirty="0"/>
            </a:p>
          </p:txBody>
        </p:sp>
        <p:cxnSp>
          <p:nvCxnSpPr>
            <p:cNvPr id="29" name="Connector: Elbow 28">
              <a:extLst>
                <a:ext uri="{FF2B5EF4-FFF2-40B4-BE49-F238E27FC236}">
                  <a16:creationId xmlns:a16="http://schemas.microsoft.com/office/drawing/2014/main" id="{F2F7E0BA-1C70-3CB2-C5C3-8D556C36A722}"/>
                </a:ext>
              </a:extLst>
            </p:cNvPr>
            <p:cNvCxnSpPr>
              <a:cxnSpLocks/>
              <a:stCxn id="8" idx="3"/>
              <a:endCxn id="28" idx="3"/>
            </p:cNvCxnSpPr>
            <p:nvPr/>
          </p:nvCxnSpPr>
          <p:spPr>
            <a:xfrm>
              <a:off x="11869834" y="3218000"/>
              <a:ext cx="271318" cy="2891333"/>
            </a:xfrm>
            <a:prstGeom prst="bentConnector3">
              <a:avLst>
                <a:gd name="adj1" fmla="val 184255"/>
              </a:avLst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B5AA4EC3-5E1C-1B93-4E16-22D51D4EEF0F}"/>
              </a:ext>
            </a:extLst>
          </p:cNvPr>
          <p:cNvSpPr txBox="1"/>
          <p:nvPr/>
        </p:nvSpPr>
        <p:spPr>
          <a:xfrm>
            <a:off x="5407393" y="1020068"/>
            <a:ext cx="355718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highlight>
                  <a:srgbClr val="00FF00"/>
                </a:highlight>
              </a:rPr>
              <a:t>1</a:t>
            </a:r>
            <a:endParaRPr lang="en-MY" b="1" dirty="0">
              <a:highlight>
                <a:srgbClr val="00FF00"/>
              </a:highlight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16D1F70-BDFF-F722-D110-FC70A0B9880A}"/>
              </a:ext>
            </a:extLst>
          </p:cNvPr>
          <p:cNvSpPr txBox="1"/>
          <p:nvPr/>
        </p:nvSpPr>
        <p:spPr>
          <a:xfrm>
            <a:off x="-386913" y="4337526"/>
            <a:ext cx="355718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highlight>
                  <a:srgbClr val="00FF00"/>
                </a:highlight>
              </a:rPr>
              <a:t>2</a:t>
            </a:r>
            <a:endParaRPr lang="en-MY" b="1" dirty="0">
              <a:highlight>
                <a:srgbClr val="00FF00"/>
              </a:highlight>
            </a:endParaRP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B803570F-1A98-AAB6-BCF2-8C4216BE0D2D}"/>
              </a:ext>
            </a:extLst>
          </p:cNvPr>
          <p:cNvCxnSpPr>
            <a:cxnSpLocks/>
            <a:stCxn id="11" idx="0"/>
            <a:endCxn id="8" idx="2"/>
          </p:cNvCxnSpPr>
          <p:nvPr/>
        </p:nvCxnSpPr>
        <p:spPr>
          <a:xfrm rot="5400000" flipH="1" flipV="1">
            <a:off x="5783933" y="-420424"/>
            <a:ext cx="1006144" cy="8445811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D0FAD310-D492-8371-6B15-1FE9DF9B3A72}"/>
              </a:ext>
            </a:extLst>
          </p:cNvPr>
          <p:cNvSpPr txBox="1"/>
          <p:nvPr/>
        </p:nvSpPr>
        <p:spPr>
          <a:xfrm>
            <a:off x="4917139" y="3007133"/>
            <a:ext cx="4019357" cy="231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MY" sz="1400" dirty="0">
              <a:highlight>
                <a:srgbClr val="00FF00"/>
              </a:highlight>
            </a:endParaRPr>
          </a:p>
        </p:txBody>
      </p: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1B2E692B-3CA2-A9AB-7F4E-39A9AD9BF8B4}"/>
              </a:ext>
            </a:extLst>
          </p:cNvPr>
          <p:cNvCxnSpPr>
            <a:cxnSpLocks/>
            <a:stCxn id="8" idx="0"/>
            <a:endCxn id="56" idx="0"/>
          </p:cNvCxnSpPr>
          <p:nvPr/>
        </p:nvCxnSpPr>
        <p:spPr>
          <a:xfrm rot="16200000" flipV="1">
            <a:off x="8701764" y="1232187"/>
            <a:ext cx="33202" cy="3583093"/>
          </a:xfrm>
          <a:prstGeom prst="bentConnector3">
            <a:avLst>
              <a:gd name="adj1" fmla="val 788513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357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6153</TotalTime>
  <Words>621</Words>
  <Application>Microsoft Office PowerPoint</Application>
  <PresentationFormat>Widescreen</PresentationFormat>
  <Paragraphs>75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37</cp:revision>
  <dcterms:created xsi:type="dcterms:W3CDTF">2023-03-02T10:40:25Z</dcterms:created>
  <dcterms:modified xsi:type="dcterms:W3CDTF">2023-03-09T08:23:10Z</dcterms:modified>
</cp:coreProperties>
</file>