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2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BEED-5B9C-44F0-83DD-27D0FA8B285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BEA7-EFF0-4279-AAF2-0768EB7C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7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BEED-5B9C-44F0-83DD-27D0FA8B285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BEA7-EFF0-4279-AAF2-0768EB7C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BEED-5B9C-44F0-83DD-27D0FA8B285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BEA7-EFF0-4279-AAF2-0768EB7C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BEED-5B9C-44F0-83DD-27D0FA8B285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BEA7-EFF0-4279-AAF2-0768EB7C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5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BEED-5B9C-44F0-83DD-27D0FA8B285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BEA7-EFF0-4279-AAF2-0768EB7C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4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BEED-5B9C-44F0-83DD-27D0FA8B285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BEA7-EFF0-4279-AAF2-0768EB7C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5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BEED-5B9C-44F0-83DD-27D0FA8B285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BEA7-EFF0-4279-AAF2-0768EB7C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5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BEED-5B9C-44F0-83DD-27D0FA8B285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BEA7-EFF0-4279-AAF2-0768EB7C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1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BEED-5B9C-44F0-83DD-27D0FA8B285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BEA7-EFF0-4279-AAF2-0768EB7C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5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BEED-5B9C-44F0-83DD-27D0FA8B285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BEA7-EFF0-4279-AAF2-0768EB7C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5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BEED-5B9C-44F0-83DD-27D0FA8B285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BEA7-EFF0-4279-AAF2-0768EB7C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3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7BEED-5B9C-44F0-83DD-27D0FA8B2850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2BEA7-EFF0-4279-AAF2-0768EB7C5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0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804863"/>
            <a:ext cx="5157787" cy="82391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70" y="589761"/>
            <a:ext cx="2044630" cy="593406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804863"/>
            <a:ext cx="5183188" cy="82391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795757" y="589761"/>
            <a:ext cx="2045737" cy="59340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14575" y="3119120"/>
            <a:ext cx="2266950" cy="609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30318" y="3119120"/>
            <a:ext cx="2266950" cy="609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01446" y="3215066"/>
            <a:ext cx="1980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ID</a:t>
            </a:r>
          </a:p>
          <a:p>
            <a:r>
              <a:rPr lang="en-US" sz="1400" dirty="0" err="1" smtClean="0">
                <a:solidFill>
                  <a:srgbClr val="0070C0"/>
                </a:solidFill>
              </a:rPr>
              <a:t>Raih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keuntungan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dengan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menukarkan</a:t>
            </a:r>
            <a:r>
              <a:rPr lang="en-US" sz="1400" dirty="0" smtClean="0">
                <a:solidFill>
                  <a:srgbClr val="0070C0"/>
                </a:solidFill>
              </a:rPr>
              <a:t> TREATS Points </a:t>
            </a:r>
            <a:r>
              <a:rPr lang="en-US" sz="1400" dirty="0" err="1" smtClean="0">
                <a:solidFill>
                  <a:srgbClr val="0070C0"/>
                </a:solidFill>
              </a:rPr>
              <a:t>Kartu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Kredit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Anda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767836" y="3365051"/>
            <a:ext cx="582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09913" y="4147221"/>
            <a:ext cx="19809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EN</a:t>
            </a:r>
          </a:p>
          <a:p>
            <a:r>
              <a:rPr lang="en-US" sz="1400" dirty="0">
                <a:solidFill>
                  <a:srgbClr val="0070C0"/>
                </a:solidFill>
              </a:rPr>
              <a:t>Get the benefits of exchanging TREATS Points </a:t>
            </a:r>
            <a:r>
              <a:rPr lang="en-US" sz="1400" dirty="0" smtClean="0">
                <a:solidFill>
                  <a:srgbClr val="0070C0"/>
                </a:solidFill>
              </a:rPr>
              <a:t>of your Credit Card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6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075" y="690817"/>
            <a:ext cx="2379193" cy="515251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0" y="757238"/>
            <a:ext cx="2348874" cy="5086095"/>
          </a:xfr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804863"/>
            <a:ext cx="5157787" cy="82391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804863"/>
            <a:ext cx="5183188" cy="82391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55178" y="1254919"/>
            <a:ext cx="2493645" cy="609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69346" y="1214120"/>
            <a:ext cx="2493645" cy="609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67564" y="1895475"/>
            <a:ext cx="2493645" cy="4191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335313" y="1693551"/>
            <a:ext cx="1980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ID</a:t>
            </a:r>
          </a:p>
          <a:p>
            <a:r>
              <a:rPr lang="en-US" sz="1400" dirty="0" err="1" smtClean="0">
                <a:solidFill>
                  <a:srgbClr val="0070C0"/>
                </a:solidFill>
              </a:rPr>
              <a:t>Tingkatkan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transaksi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Anda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dan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kumpulkan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lebih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banyak</a:t>
            </a:r>
            <a:r>
              <a:rPr lang="en-US" sz="1400" dirty="0" smtClean="0">
                <a:solidFill>
                  <a:srgbClr val="0070C0"/>
                </a:solidFill>
              </a:rPr>
              <a:t> TREATS </a:t>
            </a:r>
            <a:r>
              <a:rPr lang="en-US" sz="1400" dirty="0" err="1" smtClean="0">
                <a:solidFill>
                  <a:srgbClr val="0070C0"/>
                </a:solidFill>
              </a:rPr>
              <a:t>sebagai</a:t>
            </a:r>
            <a:r>
              <a:rPr lang="en-US" sz="1400" dirty="0" smtClean="0">
                <a:solidFill>
                  <a:srgbClr val="0070C0"/>
                </a:solidFill>
              </a:rPr>
              <a:t> benefit </a:t>
            </a:r>
            <a:r>
              <a:rPr lang="en-US" sz="1400" dirty="0" err="1" smtClean="0">
                <a:solidFill>
                  <a:srgbClr val="0070C0"/>
                </a:solidFill>
              </a:rPr>
              <a:t>kenaikan</a:t>
            </a:r>
            <a:r>
              <a:rPr lang="en-US" sz="1400" dirty="0" smtClean="0">
                <a:solidFill>
                  <a:srgbClr val="0070C0"/>
                </a:solidFill>
              </a:rPr>
              <a:t> Ranking </a:t>
            </a:r>
            <a:r>
              <a:rPr lang="en-US" sz="1400" dirty="0" err="1" smtClean="0">
                <a:solidFill>
                  <a:srgbClr val="0070C0"/>
                </a:solidFill>
              </a:rPr>
              <a:t>Anda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9346" y="1859227"/>
            <a:ext cx="2493645" cy="4191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776306" y="2044250"/>
            <a:ext cx="582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18380" y="1225399"/>
            <a:ext cx="1980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My TREATS Ranking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9784770" y="1375384"/>
            <a:ext cx="582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335313" y="3237863"/>
            <a:ext cx="1980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EN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Increase your transaction and collect more TREATS as the benefit of higher Ranking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21" y="528440"/>
            <a:ext cx="2617112" cy="5667768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9" y="528440"/>
            <a:ext cx="2528955" cy="5667768"/>
          </a:xfr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804863"/>
            <a:ext cx="5157787" cy="82391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804863"/>
            <a:ext cx="5183188" cy="82391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13902" y="1123949"/>
            <a:ext cx="2889368" cy="81934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52268" y="1154906"/>
            <a:ext cx="2889368" cy="78839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318380" y="1225399"/>
            <a:ext cx="1980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ID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My TREATS Ranking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err="1" smtClean="0">
                <a:solidFill>
                  <a:srgbClr val="0070C0"/>
                </a:solidFill>
              </a:rPr>
              <a:t>Terus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berbelanja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menggunakan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Kartu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Kredit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Anda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sehingga</a:t>
            </a:r>
            <a:r>
              <a:rPr lang="en-US" sz="1400" dirty="0" smtClean="0">
                <a:solidFill>
                  <a:srgbClr val="0070C0"/>
                </a:solidFill>
              </a:rPr>
              <a:t> IDR 250,000,000 </a:t>
            </a:r>
            <a:r>
              <a:rPr lang="en-US" sz="1400" b="1" dirty="0" err="1" smtClean="0">
                <a:solidFill>
                  <a:srgbClr val="0070C0"/>
                </a:solidFill>
              </a:rPr>
              <a:t>atau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sebanyak</a:t>
            </a:r>
            <a:r>
              <a:rPr lang="en-US" sz="1400" dirty="0" smtClean="0">
                <a:solidFill>
                  <a:srgbClr val="0070C0"/>
                </a:solidFill>
              </a:rPr>
              <a:t> 250x </a:t>
            </a:r>
            <a:r>
              <a:rPr lang="en-US" sz="1400" dirty="0" err="1" smtClean="0">
                <a:solidFill>
                  <a:srgbClr val="0070C0"/>
                </a:solidFill>
              </a:rPr>
              <a:t>untuk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mencapai</a:t>
            </a:r>
            <a:r>
              <a:rPr lang="en-US" sz="1400" dirty="0" smtClean="0">
                <a:solidFill>
                  <a:srgbClr val="0070C0"/>
                </a:solidFill>
              </a:rPr>
              <a:t> Ranking Diamond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784770" y="1375384"/>
            <a:ext cx="5820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49748" y="3622153"/>
            <a:ext cx="19809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EN</a:t>
            </a:r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My TREATS Ranking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Spend </a:t>
            </a:r>
            <a:r>
              <a:rPr lang="en-US" sz="1400" dirty="0">
                <a:solidFill>
                  <a:srgbClr val="0070C0"/>
                </a:solidFill>
              </a:rPr>
              <a:t>more with </a:t>
            </a:r>
            <a:r>
              <a:rPr lang="en-US" sz="1400" dirty="0" smtClean="0">
                <a:solidFill>
                  <a:srgbClr val="0070C0"/>
                </a:solidFill>
              </a:rPr>
              <a:t>your Credit Card up </a:t>
            </a:r>
            <a:r>
              <a:rPr lang="en-US" sz="1400" dirty="0">
                <a:solidFill>
                  <a:srgbClr val="0070C0"/>
                </a:solidFill>
              </a:rPr>
              <a:t>to IDR 250,000,000 </a:t>
            </a:r>
            <a:r>
              <a:rPr lang="en-US" sz="1400" b="1" dirty="0">
                <a:solidFill>
                  <a:srgbClr val="0070C0"/>
                </a:solidFill>
              </a:rPr>
              <a:t>or</a:t>
            </a:r>
            <a:r>
              <a:rPr lang="en-US" sz="1400" dirty="0">
                <a:solidFill>
                  <a:srgbClr val="0070C0"/>
                </a:solidFill>
              </a:rPr>
              <a:t> 250 times to reach Diamond Ranking</a:t>
            </a:r>
          </a:p>
        </p:txBody>
      </p:sp>
    </p:spTree>
    <p:extLst>
      <p:ext uri="{BB962C8B-B14F-4D97-AF65-F5344CB8AC3E}">
        <p14:creationId xmlns:p14="http://schemas.microsoft.com/office/powerpoint/2010/main" val="59448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804863"/>
            <a:ext cx="5157787" cy="82391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70" y="0"/>
            <a:ext cx="316523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13901" y="1823006"/>
            <a:ext cx="2889368" cy="62511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903269" y="2038262"/>
            <a:ext cx="764106" cy="23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44981" y="1823006"/>
            <a:ext cx="4980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ID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TREATS </a:t>
            </a:r>
            <a:r>
              <a:rPr lang="en-US" sz="1200" dirty="0" err="1" smtClean="0">
                <a:solidFill>
                  <a:srgbClr val="0070C0"/>
                </a:solidFill>
              </a:rPr>
              <a:t>merupakan</a:t>
            </a:r>
            <a:r>
              <a:rPr lang="en-US" sz="1200" dirty="0" smtClean="0">
                <a:solidFill>
                  <a:srgbClr val="0070C0"/>
                </a:solidFill>
              </a:rPr>
              <a:t> loyalty program yang </a:t>
            </a:r>
            <a:r>
              <a:rPr lang="en-US" sz="1200" dirty="0" err="1" smtClean="0">
                <a:solidFill>
                  <a:srgbClr val="0070C0"/>
                </a:solidFill>
              </a:rPr>
              <a:t>diberikan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untuk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pemegang</a:t>
            </a:r>
            <a:r>
              <a:rPr lang="en-US" sz="1200" dirty="0" smtClean="0">
                <a:solidFill>
                  <a:srgbClr val="0070C0"/>
                </a:solidFill>
              </a:rPr>
              <a:t> Maybank </a:t>
            </a:r>
            <a:r>
              <a:rPr lang="en-US" sz="1200" dirty="0" err="1" smtClean="0">
                <a:solidFill>
                  <a:srgbClr val="0070C0"/>
                </a:solidFill>
              </a:rPr>
              <a:t>Kartu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Kredit</a:t>
            </a:r>
            <a:r>
              <a:rPr lang="en-US" sz="12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1200" dirty="0" err="1" smtClean="0">
                <a:solidFill>
                  <a:srgbClr val="0070C0"/>
                </a:solidFill>
              </a:rPr>
              <a:t>Semakin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banyak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transaksi</a:t>
            </a:r>
            <a:r>
              <a:rPr lang="en-US" sz="1200" dirty="0" smtClean="0">
                <a:solidFill>
                  <a:srgbClr val="0070C0"/>
                </a:solidFill>
              </a:rPr>
              <a:t>, </a:t>
            </a:r>
            <a:r>
              <a:rPr lang="en-US" sz="1200" dirty="0" err="1" smtClean="0">
                <a:solidFill>
                  <a:srgbClr val="0070C0"/>
                </a:solidFill>
              </a:rPr>
              <a:t>semakin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banyak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keuntungan</a:t>
            </a:r>
            <a:r>
              <a:rPr lang="en-US" sz="1200" dirty="0" smtClean="0">
                <a:solidFill>
                  <a:srgbClr val="0070C0"/>
                </a:solidFill>
              </a:rPr>
              <a:t> yang </a:t>
            </a:r>
            <a:r>
              <a:rPr lang="en-US" sz="1200" dirty="0" err="1" smtClean="0">
                <a:solidFill>
                  <a:srgbClr val="0070C0"/>
                </a:solidFill>
              </a:rPr>
              <a:t>Anda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bisa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raih</a:t>
            </a:r>
            <a:r>
              <a:rPr lang="en-US" sz="1200" dirty="0" smtClean="0">
                <a:solidFill>
                  <a:srgbClr val="0070C0"/>
                </a:solidFill>
              </a:rPr>
              <a:t>!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804863"/>
            <a:ext cx="5183188" cy="82391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4981" y="2848234"/>
            <a:ext cx="498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ID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TREATS is a loyalty </a:t>
            </a:r>
            <a:r>
              <a:rPr lang="en-US" sz="1200" dirty="0" smtClean="0">
                <a:solidFill>
                  <a:srgbClr val="0070C0"/>
                </a:solidFill>
              </a:rPr>
              <a:t>program </a:t>
            </a:r>
            <a:r>
              <a:rPr lang="en-US" sz="1200" dirty="0" smtClean="0">
                <a:solidFill>
                  <a:srgbClr val="0070C0"/>
                </a:solidFill>
              </a:rPr>
              <a:t>given </a:t>
            </a:r>
            <a:r>
              <a:rPr lang="en-US" sz="1200" dirty="0" smtClean="0">
                <a:solidFill>
                  <a:srgbClr val="0070C0"/>
                </a:solidFill>
              </a:rPr>
              <a:t>to </a:t>
            </a:r>
            <a:r>
              <a:rPr lang="en-US" sz="1200" dirty="0" err="1" smtClean="0">
                <a:solidFill>
                  <a:srgbClr val="0070C0"/>
                </a:solidFill>
              </a:rPr>
              <a:t>Maybank</a:t>
            </a:r>
            <a:r>
              <a:rPr lang="en-US" sz="1200" dirty="0" smtClean="0">
                <a:solidFill>
                  <a:srgbClr val="0070C0"/>
                </a:solidFill>
              </a:rPr>
              <a:t> Credit Card holder. The m</a:t>
            </a:r>
            <a:r>
              <a:rPr lang="en-US" sz="1200" dirty="0" smtClean="0">
                <a:solidFill>
                  <a:srgbClr val="0070C0"/>
                </a:solidFill>
              </a:rPr>
              <a:t>ore you do t</a:t>
            </a:r>
            <a:r>
              <a:rPr lang="en-US" sz="1200" dirty="0" smtClean="0">
                <a:solidFill>
                  <a:srgbClr val="0070C0"/>
                </a:solidFill>
              </a:rPr>
              <a:t>ransaction, the more benefits you can get!</a:t>
            </a:r>
            <a:endParaRPr lang="en-US" sz="1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23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153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Nessie Sabrina</dc:creator>
  <cp:lastModifiedBy>Nessie Sabrina</cp:lastModifiedBy>
  <cp:revision>7</cp:revision>
  <dcterms:created xsi:type="dcterms:W3CDTF">2023-05-03T13:32:55Z</dcterms:created>
  <dcterms:modified xsi:type="dcterms:W3CDTF">2023-05-05T06:41:23Z</dcterms:modified>
</cp:coreProperties>
</file>