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5F5F5"/>
    <a:srgbClr val="999999"/>
    <a:srgbClr val="525252"/>
    <a:srgbClr val="323232"/>
    <a:srgbClr val="E6E6E6"/>
    <a:srgbClr val="7E7E7E"/>
    <a:srgbClr val="5F5F5F"/>
    <a:srgbClr val="083D7B"/>
    <a:srgbClr val="053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97" autoAdjust="0"/>
  </p:normalViewPr>
  <p:slideViewPr>
    <p:cSldViewPr snapToGrid="0">
      <p:cViewPr>
        <p:scale>
          <a:sx n="80" d="100"/>
          <a:sy n="80" d="100"/>
        </p:scale>
        <p:origin x="754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1AE00-EC37-D01E-DA44-3C15933F9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C9E2C-6526-5B9F-2A06-9BF14D8CB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AA3EE-6444-711D-11AB-0A5BBFDF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85C14-F0E5-45BD-6030-44906887E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D47FB-A728-13D4-2FB4-70FD6A39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858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FD92D-4698-F48D-2995-7C86F5D4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4AEBB-941D-D4F6-BF43-63A9A6B09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30618-27D4-AB3F-EB5B-548DB6D7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60226-86C1-DA11-EF52-961759DE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32165-7DD9-5DAA-157F-DC153F5B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512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B5DDA-855C-29D1-B57A-D0F091496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F604E-D7A6-BD1E-7331-DC02F2086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E784E-7026-965C-693E-3441FF5A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04F75-0C9B-D6F1-554E-C7456B2E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A56D3-4B81-609A-C215-9FF9A8D4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765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C87F3-7B6F-DE86-0A0D-4740B87A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896D7-154D-8B63-DB43-8EF35771C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29344-E582-C088-4852-AC6B62702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05C34-6BC3-848D-01F6-418EFA7A7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AE9B-9323-54F9-2A97-02D285A2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059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D952-273A-CCE1-F705-CD86F4BBD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E7AF2-6A9D-FDB3-423C-2A50E083B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549BD-5979-A26E-ECFC-7F3824630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078A-C717-79E9-8616-8A3BD5EA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51A3-3350-7A2A-DBB3-51A10279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84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95F81-F07D-A814-98A3-AD9E4079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1377D-D822-C00C-8153-59A3FB5C0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3B7BE-1F4C-7487-C474-5DB0583BF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BA8C1-8741-8C73-8D7A-560075FA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997C5-469C-AD7C-8F61-ABAA6A20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42544-FB6A-8AE0-4C15-E880A6D1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609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5DF7-2E6E-65AA-52D6-FD82FA479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1F1E6-B2F7-CDA7-A8E3-575A2AF9B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2E18B-4398-D7B7-BCC8-F84484EC9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A5C331-9657-470D-4148-007EADA1E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422CCF-6DE4-5024-4F12-CB8E485C9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1CE3C-2369-B002-CF86-BDCC84AE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893578-1510-F6C2-26B4-957A807E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298DF5-748F-D958-7F60-8F52D511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439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92C46-F510-41D7-103B-4654155EE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4BFBE-60E4-578D-2B22-84AEAC5F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5257D6-C01F-C136-9C27-BADC91194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47352-207B-ECCB-9F10-941D7D522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470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BD15D1-75C3-0CBE-2020-219D3EE8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EA9BC-D1EA-9831-5304-487FC827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EF2F5-475B-FB85-F8C9-4BBFD252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004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1E2E8-28E9-B67C-AE9A-5A40C9E9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FAEB1-8C9C-699C-99A3-16DEF1CF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15C84-47BB-1E77-303D-21DCB85E8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D790D-1278-4E8B-7193-755AB017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55BA0-D129-0552-C2A7-96AF5BF7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C3C2E-9183-1BF8-0205-250DDF7F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192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598E-92C3-5E22-98D0-FAF60F698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F9714-558F-4483-E295-B07205F7B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5BE2F-A87A-3B07-FAD5-044A25723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60041-005B-541F-EDD9-53AD732BA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60AB8-F8E0-51F9-5A58-3F227F54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3F16D-DABE-6BE8-00B4-B076CFCC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085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4A212-FD3C-C309-26A0-2EFFF024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2B1CF-053C-4AB5-5C5B-9BA0F6E5F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AB37C-C37A-DF42-B2BC-0B70FFB11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2E98A-11F1-4513-9211-CAB4681D37D8}" type="datetimeFigureOut">
              <a:rPr lang="en-MY" smtClean="0"/>
              <a:t>17/5/2023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6F7CB-202C-DF1D-0BAC-F5165B597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96130-039E-8943-2D89-8C682C47D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E246-0973-4851-98E5-DB03DA08CE3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239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CBBE9E2-68C3-B3C0-DB3A-0818855BA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24" y="0"/>
            <a:ext cx="3166467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D95EF8-48A8-63BE-02C5-38C161A70FAA}"/>
              </a:ext>
            </a:extLst>
          </p:cNvPr>
          <p:cNvSpPr txBox="1"/>
          <p:nvPr/>
        </p:nvSpPr>
        <p:spPr>
          <a:xfrm>
            <a:off x="3501957" y="5779027"/>
            <a:ext cx="3712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Click More, will show 2 new modules:</a:t>
            </a:r>
          </a:p>
          <a:p>
            <a:pPr marL="285750" indent="-285750">
              <a:buFontTx/>
              <a:buChar char="-"/>
            </a:pPr>
            <a:r>
              <a:rPr lang="en-MY" dirty="0">
                <a:solidFill>
                  <a:srgbClr val="FF0000"/>
                </a:solidFill>
              </a:rPr>
              <a:t>Quran</a:t>
            </a:r>
          </a:p>
          <a:p>
            <a:pPr marL="285750" indent="-285750">
              <a:buFontTx/>
              <a:buChar char="-"/>
            </a:pPr>
            <a:r>
              <a:rPr lang="en-MY" dirty="0">
                <a:solidFill>
                  <a:srgbClr val="FF0000"/>
                </a:solidFill>
              </a:rPr>
              <a:t>Hadith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C727E7-7072-9557-D62B-A1C86B4B6BB9}"/>
              </a:ext>
            </a:extLst>
          </p:cNvPr>
          <p:cNvSpPr/>
          <p:nvPr/>
        </p:nvSpPr>
        <p:spPr>
          <a:xfrm>
            <a:off x="2859932" y="6040877"/>
            <a:ext cx="548859" cy="6614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93A5F6-DD8A-9A9F-77D9-FA28091258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553" y="0"/>
            <a:ext cx="3166467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EB357C-02B9-837B-B6E3-0198A364FC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43" b="2127"/>
          <a:stretch/>
        </p:blipFill>
        <p:spPr>
          <a:xfrm>
            <a:off x="7544552" y="5362358"/>
            <a:ext cx="3166467" cy="68093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185A5A0-C871-E867-C77B-B202737AE822}"/>
              </a:ext>
            </a:extLst>
          </p:cNvPr>
          <p:cNvSpPr/>
          <p:nvPr/>
        </p:nvSpPr>
        <p:spPr>
          <a:xfrm>
            <a:off x="7614670" y="5362358"/>
            <a:ext cx="3026229" cy="5551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FADCA3-DBCF-5E1F-77FC-94C2DA998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454" y="5522652"/>
            <a:ext cx="259946" cy="1801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0F950C3-711F-58EA-6C5E-4FB6B8EF491B}"/>
              </a:ext>
            </a:extLst>
          </p:cNvPr>
          <p:cNvSpPr txBox="1"/>
          <p:nvPr/>
        </p:nvSpPr>
        <p:spPr>
          <a:xfrm>
            <a:off x="8546419" y="5734760"/>
            <a:ext cx="4780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900" dirty="0">
                <a:solidFill>
                  <a:srgbClr val="A4A4A4"/>
                </a:solidFill>
                <a:cs typeface="Arial" panose="020B0604020202020204" pitchFamily="34" charset="0"/>
              </a:rPr>
              <a:t>Quran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E730E98-5947-F595-8E20-AC7B7ED36C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658" y="5462072"/>
            <a:ext cx="282718" cy="27956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8B47E55-8F63-BC4D-5D37-4D0CDBEB15AB}"/>
              </a:ext>
            </a:extLst>
          </p:cNvPr>
          <p:cNvSpPr txBox="1"/>
          <p:nvPr/>
        </p:nvSpPr>
        <p:spPr>
          <a:xfrm>
            <a:off x="9252590" y="5734760"/>
            <a:ext cx="4988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900" dirty="0">
                <a:solidFill>
                  <a:srgbClr val="A4A4A4"/>
                </a:solidFill>
                <a:cs typeface="Arial" panose="020B0604020202020204" pitchFamily="34" charset="0"/>
              </a:rPr>
              <a:t>Hadith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E73512-10A1-86F0-BD4A-DBC6B161EFE8}"/>
              </a:ext>
            </a:extLst>
          </p:cNvPr>
          <p:cNvSpPr/>
          <p:nvPr/>
        </p:nvSpPr>
        <p:spPr>
          <a:xfrm>
            <a:off x="8537369" y="5353547"/>
            <a:ext cx="1301956" cy="6614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03190C-4BD7-2548-0609-8713CA307D45}"/>
              </a:ext>
            </a:extLst>
          </p:cNvPr>
          <p:cNvSpPr txBox="1"/>
          <p:nvPr/>
        </p:nvSpPr>
        <p:spPr>
          <a:xfrm>
            <a:off x="7191449" y="4525723"/>
            <a:ext cx="5119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Click Quran, navigate to Quran screen (refer page 2)</a:t>
            </a:r>
          </a:p>
          <a:p>
            <a:r>
              <a:rPr lang="en-MY" dirty="0">
                <a:solidFill>
                  <a:srgbClr val="FF0000"/>
                </a:solidFill>
              </a:rPr>
              <a:t>Click Hadith, navigate to Hadith screen (refer page 3)</a:t>
            </a:r>
          </a:p>
        </p:txBody>
      </p:sp>
    </p:spTree>
    <p:extLst>
      <p:ext uri="{BB962C8B-B14F-4D97-AF65-F5344CB8AC3E}">
        <p14:creationId xmlns:p14="http://schemas.microsoft.com/office/powerpoint/2010/main" val="38244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669FCC8-5229-3D80-4D7D-5D7799EB937E}"/>
              </a:ext>
            </a:extLst>
          </p:cNvPr>
          <p:cNvSpPr txBox="1"/>
          <p:nvPr/>
        </p:nvSpPr>
        <p:spPr>
          <a:xfrm>
            <a:off x="0" y="0"/>
            <a:ext cx="1602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000" b="1" dirty="0"/>
              <a:t>Quran screen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861AB3-EA47-DCF4-BACA-4993409A03A1}"/>
              </a:ext>
            </a:extLst>
          </p:cNvPr>
          <p:cNvSpPr txBox="1"/>
          <p:nvPr/>
        </p:nvSpPr>
        <p:spPr>
          <a:xfrm>
            <a:off x="1839515" y="23820"/>
            <a:ext cx="94273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Integrate to 3rd party Quran Provider (https://alquran.cloud/api ) </a:t>
            </a:r>
          </a:p>
          <a:p>
            <a:r>
              <a:rPr lang="en-MY" dirty="0"/>
              <a:t>Able to recite (read), listen and learn Quran Tajwid. Show also English and Malay transaction.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EC1699E-F13C-05E5-68F3-6C085345A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722" y="670151"/>
            <a:ext cx="2731078" cy="591502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ABB114E-5552-1D43-2E74-83A63709D45E}"/>
              </a:ext>
            </a:extLst>
          </p:cNvPr>
          <p:cNvSpPr txBox="1"/>
          <p:nvPr/>
        </p:nvSpPr>
        <p:spPr>
          <a:xfrm>
            <a:off x="2092761" y="1087108"/>
            <a:ext cx="1143000" cy="276999"/>
          </a:xfrm>
          <a:prstGeom prst="rect">
            <a:avLst/>
          </a:prstGeom>
          <a:solidFill>
            <a:srgbClr val="0106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</a:rPr>
              <a:t>Quran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81FE5B-3F4C-DEA7-1FEB-E945473AA580}"/>
              </a:ext>
            </a:extLst>
          </p:cNvPr>
          <p:cNvSpPr/>
          <p:nvPr/>
        </p:nvSpPr>
        <p:spPr>
          <a:xfrm>
            <a:off x="3698062" y="1077078"/>
            <a:ext cx="331737" cy="306318"/>
          </a:xfrm>
          <a:prstGeom prst="rect">
            <a:avLst/>
          </a:prstGeom>
          <a:solidFill>
            <a:srgbClr val="083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9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6BDA5B-DE1A-1DD5-833F-16CFC9AA662C}"/>
              </a:ext>
            </a:extLst>
          </p:cNvPr>
          <p:cNvSpPr txBox="1"/>
          <p:nvPr/>
        </p:nvSpPr>
        <p:spPr>
          <a:xfrm>
            <a:off x="1298722" y="1416613"/>
            <a:ext cx="2731078" cy="230832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900" dirty="0">
                <a:solidFill>
                  <a:srgbClr val="525252"/>
                </a:solidFill>
              </a:rPr>
              <a:t>Surah</a:t>
            </a:r>
            <a:endParaRPr lang="en-MY" dirty="0">
              <a:solidFill>
                <a:srgbClr val="525252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CD30C8-25BA-A2EA-353C-C2F72B4BF1B9}"/>
              </a:ext>
            </a:extLst>
          </p:cNvPr>
          <p:cNvSpPr txBox="1"/>
          <p:nvPr/>
        </p:nvSpPr>
        <p:spPr>
          <a:xfrm>
            <a:off x="1435348" y="1761870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Al – Faatiha	                   	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ٱلْفَاتِحَةِ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Opening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3FE76D-9E85-AF35-2F15-D042418E3A4E}"/>
              </a:ext>
            </a:extLst>
          </p:cNvPr>
          <p:cNvSpPr txBox="1"/>
          <p:nvPr/>
        </p:nvSpPr>
        <p:spPr>
          <a:xfrm>
            <a:off x="1424185" y="2171347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Al – </a:t>
            </a:r>
            <a:r>
              <a:rPr lang="en-MY" sz="800" dirty="0" err="1"/>
              <a:t>Baqara</a:t>
            </a:r>
            <a:r>
              <a:rPr lang="en-MY" sz="800" dirty="0"/>
              <a:t>	                   	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سُورَةُ البَقَرَةِ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Cow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A6A1F42-F91E-52EA-3041-7932FD04A0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1298722" y="2556685"/>
            <a:ext cx="2731078" cy="81082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C1DF84D-1B19-2755-6E76-C929FA7F3F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1298722" y="3388364"/>
            <a:ext cx="2731078" cy="81082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2B253B1-DCB9-D167-3204-C0929CDD86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1298722" y="4233822"/>
            <a:ext cx="2731078" cy="81082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BD199B7-468E-658B-CDC6-28E7A0B7A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1298722" y="5061324"/>
            <a:ext cx="2731078" cy="81082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6B33C5B-10D8-002D-F8E0-0DE26850A3F7}"/>
              </a:ext>
            </a:extLst>
          </p:cNvPr>
          <p:cNvSpPr txBox="1"/>
          <p:nvPr/>
        </p:nvSpPr>
        <p:spPr>
          <a:xfrm>
            <a:off x="1435348" y="2593549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Aal-</a:t>
            </a:r>
            <a:r>
              <a:rPr lang="en-MY" sz="800" dirty="0" err="1"/>
              <a:t>i</a:t>
            </a:r>
            <a:r>
              <a:rPr lang="en-MY" sz="800" dirty="0"/>
              <a:t>-</a:t>
            </a:r>
            <a:r>
              <a:rPr lang="en-MY" sz="800" dirty="0" err="1"/>
              <a:t>Imraan</a:t>
            </a:r>
            <a:r>
              <a:rPr lang="en-MY" sz="800" dirty="0"/>
              <a:t>	                                   </a:t>
            </a:r>
            <a:r>
              <a:rPr lang="ar-AE" sz="800" dirty="0"/>
              <a:t>سُورَةُ آلِ عِمۡرَانَ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Family of </a:t>
            </a:r>
            <a:r>
              <a:rPr lang="en-MY" sz="600" dirty="0" err="1">
                <a:solidFill>
                  <a:srgbClr val="999999"/>
                </a:solidFill>
              </a:rPr>
              <a:t>Imraan</a:t>
            </a:r>
            <a:endParaRPr lang="en-MY" sz="600" dirty="0">
              <a:solidFill>
                <a:srgbClr val="999999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43AE23-256E-690E-3239-4D5ED2398B9E}"/>
              </a:ext>
            </a:extLst>
          </p:cNvPr>
          <p:cNvSpPr txBox="1"/>
          <p:nvPr/>
        </p:nvSpPr>
        <p:spPr>
          <a:xfrm>
            <a:off x="1424185" y="3003026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An-</a:t>
            </a:r>
            <a:r>
              <a:rPr lang="en-MY" sz="800" dirty="0" err="1"/>
              <a:t>Nisaa</a:t>
            </a:r>
            <a:r>
              <a:rPr lang="en-MY" sz="800" dirty="0"/>
              <a:t>	                   	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سُورَةُ النِّسَاءِ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Women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22B2E7-3834-D278-AF49-329CD6BD4F0F}"/>
              </a:ext>
            </a:extLst>
          </p:cNvPr>
          <p:cNvSpPr txBox="1"/>
          <p:nvPr/>
        </p:nvSpPr>
        <p:spPr>
          <a:xfrm>
            <a:off x="1446511" y="3450472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Al – </a:t>
            </a:r>
            <a:r>
              <a:rPr lang="en-MY" sz="800" dirty="0" err="1"/>
              <a:t>Maaida</a:t>
            </a:r>
            <a:r>
              <a:rPr lang="en-MY" sz="800" dirty="0"/>
              <a:t>	                                       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المَائـِدَةِ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Table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DCC4B3-F23A-72D4-6A3C-FA3ECE7411D3}"/>
              </a:ext>
            </a:extLst>
          </p:cNvPr>
          <p:cNvSpPr txBox="1"/>
          <p:nvPr/>
        </p:nvSpPr>
        <p:spPr>
          <a:xfrm>
            <a:off x="1435348" y="3859949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Al – </a:t>
            </a:r>
            <a:r>
              <a:rPr lang="en-MY" sz="800" dirty="0" err="1"/>
              <a:t>An’aam</a:t>
            </a:r>
            <a:r>
              <a:rPr lang="en-MY" sz="800" dirty="0"/>
              <a:t>	                   	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الأَنۡعَامِ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Cattle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3FBF99-7E7E-769E-F6F2-2BDFAD052188}"/>
              </a:ext>
            </a:extLst>
          </p:cNvPr>
          <p:cNvSpPr txBox="1"/>
          <p:nvPr/>
        </p:nvSpPr>
        <p:spPr>
          <a:xfrm>
            <a:off x="1446511" y="4271472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Al – </a:t>
            </a:r>
            <a:r>
              <a:rPr lang="en-MY" sz="800" dirty="0" err="1"/>
              <a:t>A’raaf</a:t>
            </a:r>
            <a:r>
              <a:rPr lang="en-MY" sz="800" dirty="0"/>
              <a:t>	                                     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الأَعۡرَافِ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Heights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0DC87D-4DAF-E93B-E49E-07DC1F1E25A9}"/>
              </a:ext>
            </a:extLst>
          </p:cNvPr>
          <p:cNvSpPr txBox="1"/>
          <p:nvPr/>
        </p:nvSpPr>
        <p:spPr>
          <a:xfrm>
            <a:off x="1435348" y="4680949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Al – </a:t>
            </a:r>
            <a:r>
              <a:rPr lang="en-MY" sz="800" dirty="0" err="1"/>
              <a:t>Anfaal</a:t>
            </a:r>
            <a:r>
              <a:rPr lang="en-MY" sz="800" dirty="0"/>
              <a:t>	                   	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الأَنفَالِ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Spoils of War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33E762-A79C-0C90-8B2B-570A62120FF7}"/>
              </a:ext>
            </a:extLst>
          </p:cNvPr>
          <p:cNvSpPr txBox="1"/>
          <p:nvPr/>
        </p:nvSpPr>
        <p:spPr>
          <a:xfrm>
            <a:off x="1446511" y="5089781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At – </a:t>
            </a:r>
            <a:r>
              <a:rPr lang="en-MY" sz="800" dirty="0" err="1"/>
              <a:t>Tawba</a:t>
            </a:r>
            <a:r>
              <a:rPr lang="en-MY" sz="800" dirty="0"/>
              <a:t> 	                   	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التَّوۡبَةِ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The Repentance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E18B435-C596-0582-0369-C20D4778E764}"/>
              </a:ext>
            </a:extLst>
          </p:cNvPr>
          <p:cNvSpPr txBox="1"/>
          <p:nvPr/>
        </p:nvSpPr>
        <p:spPr>
          <a:xfrm>
            <a:off x="1435348" y="5499258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Yunus</a:t>
            </a:r>
            <a:r>
              <a:rPr lang="en-MY" sz="800" dirty="0"/>
              <a:t>	                   	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يُونُسَ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Jonas 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572A5415-6041-05F4-0619-0EB0D88373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71180"/>
          <a:stretch/>
        </p:blipFill>
        <p:spPr>
          <a:xfrm>
            <a:off x="1298722" y="5864886"/>
            <a:ext cx="2731078" cy="64760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AE4D32FA-6811-BDE4-E2EA-F7F4AB44A7BE}"/>
              </a:ext>
            </a:extLst>
          </p:cNvPr>
          <p:cNvSpPr txBox="1"/>
          <p:nvPr/>
        </p:nvSpPr>
        <p:spPr>
          <a:xfrm>
            <a:off x="1446511" y="5893343"/>
            <a:ext cx="2480152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Hud	                   	 </a:t>
            </a:r>
            <a:r>
              <a:rPr lang="ar-AE" sz="800" b="0" i="0" dirty="0">
                <a:solidFill>
                  <a:srgbClr val="444444"/>
                </a:solidFill>
                <a:effectLst/>
                <a:latin typeface="Kitab"/>
              </a:rPr>
              <a:t> سُورَةُ هُودٍ</a:t>
            </a:r>
            <a:endParaRPr lang="en-MY" sz="800" dirty="0"/>
          </a:p>
          <a:p>
            <a:r>
              <a:rPr lang="en-MY" sz="600" dirty="0">
                <a:solidFill>
                  <a:srgbClr val="999999"/>
                </a:solidFill>
              </a:rPr>
              <a:t>Hud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44A0C25-7B45-43E6-6E62-0F6773265CA0}"/>
              </a:ext>
            </a:extLst>
          </p:cNvPr>
          <p:cNvSpPr txBox="1"/>
          <p:nvPr/>
        </p:nvSpPr>
        <p:spPr>
          <a:xfrm>
            <a:off x="1424185" y="6329905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Yusuf	                   	</a:t>
            </a:r>
            <a:r>
              <a:rPr lang="ar-AE" sz="800" dirty="0"/>
              <a:t>سُورَةُ يُوسُفَ</a:t>
            </a:r>
            <a:endParaRPr lang="en-MY" sz="800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C161CCF-17E6-5E26-FAD0-1A8B37DFA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102" y="670151"/>
            <a:ext cx="2731078" cy="591502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A748F9B1-ECA9-7E7A-E3AA-C67EA1380098}"/>
              </a:ext>
            </a:extLst>
          </p:cNvPr>
          <p:cNvSpPr txBox="1"/>
          <p:nvPr/>
        </p:nvSpPr>
        <p:spPr>
          <a:xfrm>
            <a:off x="5286141" y="1087108"/>
            <a:ext cx="1143000" cy="276999"/>
          </a:xfrm>
          <a:prstGeom prst="rect">
            <a:avLst/>
          </a:prstGeom>
          <a:solidFill>
            <a:srgbClr val="0106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</a:rPr>
              <a:t>Al-Faatiha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628A358-771B-A7D8-D3DA-00AB32E305EB}"/>
              </a:ext>
            </a:extLst>
          </p:cNvPr>
          <p:cNvSpPr txBox="1"/>
          <p:nvPr/>
        </p:nvSpPr>
        <p:spPr>
          <a:xfrm>
            <a:off x="4492102" y="1391212"/>
            <a:ext cx="2731078" cy="261610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1050" dirty="0">
                <a:solidFill>
                  <a:srgbClr val="525252"/>
                </a:solidFill>
              </a:rPr>
              <a:t>سُورَةُ ٱلْفَاتِحَةِ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1087C0F-878D-90D2-2BB6-70DBA8B01DF8}"/>
              </a:ext>
            </a:extLst>
          </p:cNvPr>
          <p:cNvSpPr/>
          <p:nvPr/>
        </p:nvSpPr>
        <p:spPr>
          <a:xfrm>
            <a:off x="4492102" y="1678223"/>
            <a:ext cx="2731078" cy="5036061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F58B0341-C1C8-0015-B8B7-61E86DF72CD6}"/>
              </a:ext>
            </a:extLst>
          </p:cNvPr>
          <p:cNvSpPr/>
          <p:nvPr/>
        </p:nvSpPr>
        <p:spPr>
          <a:xfrm>
            <a:off x="4543670" y="1626398"/>
            <a:ext cx="2627940" cy="738375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0B9544-0BF3-687F-1E96-180388A2647E}"/>
              </a:ext>
            </a:extLst>
          </p:cNvPr>
          <p:cNvSpPr txBox="1"/>
          <p:nvPr/>
        </p:nvSpPr>
        <p:spPr>
          <a:xfrm>
            <a:off x="4606913" y="1667025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بِسۡمِ ٱللَّهِ ٱلرَّحۡمَـٰنِ ٱلرَّحِیمِ</a:t>
            </a:r>
            <a:endParaRPr lang="en-MY" sz="1100" dirty="0"/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In the name of God, the Gracious, the Merciful.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5C3162D7-213A-CC8A-AAD6-247E8F84F2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500" y="1667025"/>
            <a:ext cx="192280" cy="256373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6667DA32-C036-E90B-37EC-2EB8865C2523}"/>
              </a:ext>
            </a:extLst>
          </p:cNvPr>
          <p:cNvSpPr txBox="1"/>
          <p:nvPr/>
        </p:nvSpPr>
        <p:spPr>
          <a:xfrm>
            <a:off x="5728686" y="1673556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١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B326272A-3511-DC38-8F29-3D28F59C06CF}"/>
              </a:ext>
            </a:extLst>
          </p:cNvPr>
          <p:cNvSpPr/>
          <p:nvPr/>
        </p:nvSpPr>
        <p:spPr>
          <a:xfrm>
            <a:off x="4543670" y="2394504"/>
            <a:ext cx="2627940" cy="686153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8C0D244-8618-468F-5B30-57DBEEE106AA}"/>
              </a:ext>
            </a:extLst>
          </p:cNvPr>
          <p:cNvSpPr txBox="1"/>
          <p:nvPr/>
        </p:nvSpPr>
        <p:spPr>
          <a:xfrm>
            <a:off x="4606913" y="2426664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ٱلۡحَمۡدُ لِلَّهِ رَبِّ ٱلۡعَـٰلَمِینَ</a:t>
            </a:r>
            <a:endParaRPr lang="en-MY" sz="1100" dirty="0"/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Praise be to God, Lord of the Worlds.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9B83C352-7C55-F247-3E89-B4B0972F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986" y="2426664"/>
            <a:ext cx="192280" cy="256373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069604C2-E372-3E07-B25A-8E2FA0DEC768}"/>
              </a:ext>
            </a:extLst>
          </p:cNvPr>
          <p:cNvSpPr txBox="1"/>
          <p:nvPr/>
        </p:nvSpPr>
        <p:spPr>
          <a:xfrm>
            <a:off x="5799036" y="2433195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٢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683D7C11-DDA1-F24B-D750-F895A11BF5D0}"/>
              </a:ext>
            </a:extLst>
          </p:cNvPr>
          <p:cNvSpPr/>
          <p:nvPr/>
        </p:nvSpPr>
        <p:spPr>
          <a:xfrm>
            <a:off x="4543670" y="3116955"/>
            <a:ext cx="2627940" cy="579236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A5E654-2020-2612-7605-A6F7A27EFA4A}"/>
              </a:ext>
            </a:extLst>
          </p:cNvPr>
          <p:cNvSpPr txBox="1"/>
          <p:nvPr/>
        </p:nvSpPr>
        <p:spPr>
          <a:xfrm>
            <a:off x="4606913" y="3174514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ٱلرَّحۡمَـٰنِ ٱلرَّحِیمِ</a:t>
            </a:r>
            <a:endParaRPr lang="en-MY" sz="1100" dirty="0"/>
          </a:p>
          <a:p>
            <a:endParaRPr lang="fi-FI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The Most Gracious, the Most Merciful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0162FEBD-78D7-08FA-8971-B271CD833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756" y="3174514"/>
            <a:ext cx="192280" cy="256373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8B3EA144-FEB6-68E1-9975-E97D5974C9D0}"/>
              </a:ext>
            </a:extLst>
          </p:cNvPr>
          <p:cNvSpPr txBox="1"/>
          <p:nvPr/>
        </p:nvSpPr>
        <p:spPr>
          <a:xfrm>
            <a:off x="6056942" y="3181045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٣</a:t>
            </a: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440C5286-1CDB-C436-5949-970CF2BA654F}"/>
              </a:ext>
            </a:extLst>
          </p:cNvPr>
          <p:cNvSpPr/>
          <p:nvPr/>
        </p:nvSpPr>
        <p:spPr>
          <a:xfrm>
            <a:off x="4554322" y="3741591"/>
            <a:ext cx="2627940" cy="697378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832C072-39C8-7482-6C65-90DB77241104}"/>
              </a:ext>
            </a:extLst>
          </p:cNvPr>
          <p:cNvSpPr txBox="1"/>
          <p:nvPr/>
        </p:nvSpPr>
        <p:spPr>
          <a:xfrm>
            <a:off x="4617565" y="3765283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مَـٰلِكِ یَوۡمِ ٱلدِّینِ</a:t>
            </a:r>
            <a:endParaRPr lang="en-MY" sz="1100" dirty="0"/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Master of the Day of Judgment.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61CAC8D9-67D0-98FD-63FF-5DB051458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468" y="3765283"/>
            <a:ext cx="192280" cy="256373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D642539A-5719-3CD6-49FC-DDEF83D13886}"/>
              </a:ext>
            </a:extLst>
          </p:cNvPr>
          <p:cNvSpPr txBox="1"/>
          <p:nvPr/>
        </p:nvSpPr>
        <p:spPr>
          <a:xfrm>
            <a:off x="6149654" y="3771814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٤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B25F6888-3630-AB82-86D7-8027D6A7B79C}"/>
              </a:ext>
            </a:extLst>
          </p:cNvPr>
          <p:cNvSpPr/>
          <p:nvPr/>
        </p:nvSpPr>
        <p:spPr>
          <a:xfrm>
            <a:off x="4557174" y="4481530"/>
            <a:ext cx="2627940" cy="697378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4818C6B-1701-4297-9A73-A1FC7660CBFF}"/>
              </a:ext>
            </a:extLst>
          </p:cNvPr>
          <p:cNvSpPr txBox="1"/>
          <p:nvPr/>
        </p:nvSpPr>
        <p:spPr>
          <a:xfrm>
            <a:off x="4620417" y="4522156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إِیَّاكَ نَعۡبُدُ وَإِیَّاكَ نَسۡتَعِینُ</a:t>
            </a:r>
            <a:endParaRPr lang="en-MY" sz="1100" dirty="0"/>
          </a:p>
          <a:p>
            <a:pPr algn="just"/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It is You we worship, and upon You we call for help.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66BE1963-9282-EF50-702F-3ACEBA0556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004" y="4522156"/>
            <a:ext cx="192280" cy="256373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57B54A41-603E-A900-C2EE-2F0D31B35483}"/>
              </a:ext>
            </a:extLst>
          </p:cNvPr>
          <p:cNvSpPr txBox="1"/>
          <p:nvPr/>
        </p:nvSpPr>
        <p:spPr>
          <a:xfrm>
            <a:off x="5742190" y="4528687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٥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26427D7F-0C00-5AB7-595A-DF3EC63EDD9E}"/>
              </a:ext>
            </a:extLst>
          </p:cNvPr>
          <p:cNvSpPr/>
          <p:nvPr/>
        </p:nvSpPr>
        <p:spPr>
          <a:xfrm>
            <a:off x="4554322" y="5217528"/>
            <a:ext cx="2627940" cy="579236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538C095-C88E-DD97-3E03-FC93E1E76B5C}"/>
              </a:ext>
            </a:extLst>
          </p:cNvPr>
          <p:cNvSpPr txBox="1"/>
          <p:nvPr/>
        </p:nvSpPr>
        <p:spPr>
          <a:xfrm>
            <a:off x="4617565" y="5258154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ٱهۡدِنَا ٱلصِّرَ ٰ⁠طَ ٱلۡمُسۡتَقِیمَ</a:t>
            </a:r>
            <a:endParaRPr lang="en-MY" sz="1100" dirty="0"/>
          </a:p>
          <a:p>
            <a:pPr algn="just"/>
            <a:endParaRPr lang="fi-FI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Guide us to the straight path.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C3DC2A21-6865-B71F-4C89-3F38DE996A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2" y="5258154"/>
            <a:ext cx="192280" cy="256373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C9451996-DBBC-36CF-C1B1-176EB63ECED0}"/>
              </a:ext>
            </a:extLst>
          </p:cNvPr>
          <p:cNvSpPr txBox="1"/>
          <p:nvPr/>
        </p:nvSpPr>
        <p:spPr>
          <a:xfrm>
            <a:off x="5739338" y="5264685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٦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25ACF563-E709-E96A-21DE-0A9400CC87B2}"/>
              </a:ext>
            </a:extLst>
          </p:cNvPr>
          <p:cNvSpPr/>
          <p:nvPr/>
        </p:nvSpPr>
        <p:spPr>
          <a:xfrm>
            <a:off x="4542762" y="5829058"/>
            <a:ext cx="2627940" cy="885226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5448988-F8FA-9134-7AA3-62F5D9570E08}"/>
              </a:ext>
            </a:extLst>
          </p:cNvPr>
          <p:cNvSpPr txBox="1"/>
          <p:nvPr/>
        </p:nvSpPr>
        <p:spPr>
          <a:xfrm>
            <a:off x="4606913" y="5878891"/>
            <a:ext cx="2480152" cy="8463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b="0" i="0" dirty="0">
                <a:solidFill>
                  <a:srgbClr val="666666"/>
                </a:solidFill>
                <a:effectLst/>
                <a:latin typeface="Kitab"/>
              </a:rPr>
              <a:t>صِرَ ٰ⁠طَ ٱلَّذِینَ أَنۡعَمۡتَ عَلَیۡهِمۡ غَیۡرِ ٱلۡمَغۡضُوبِ عَلَیۡهِمۡ وَلَا</a:t>
            </a:r>
            <a:endParaRPr lang="en-MY" sz="1100" b="0" i="0" dirty="0">
              <a:solidFill>
                <a:srgbClr val="666666"/>
              </a:solidFill>
              <a:effectLst/>
              <a:latin typeface="Kitab"/>
            </a:endParaRPr>
          </a:p>
          <a:p>
            <a:pPr algn="r"/>
            <a:endParaRPr lang="en-MY" sz="1100" dirty="0">
              <a:solidFill>
                <a:srgbClr val="666666"/>
              </a:solidFill>
              <a:latin typeface="Kitab"/>
            </a:endParaRPr>
          </a:p>
          <a:p>
            <a:pPr algn="r"/>
            <a:r>
              <a:rPr lang="en-MY" sz="1100" b="0" i="0" dirty="0">
                <a:solidFill>
                  <a:srgbClr val="666666"/>
                </a:solidFill>
                <a:effectLst/>
                <a:latin typeface="Kitab"/>
              </a:rPr>
              <a:t> </a:t>
            </a:r>
            <a:r>
              <a:rPr lang="ar-AE" sz="900" b="0" i="0" dirty="0">
                <a:solidFill>
                  <a:srgbClr val="666666"/>
                </a:solidFill>
                <a:effectLst/>
                <a:latin typeface="Kitab"/>
              </a:rPr>
              <a:t>ٱلضَّاۤلِّینَ</a:t>
            </a:r>
          </a:p>
          <a:p>
            <a:endParaRPr lang="en-MY" sz="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The path of those You have blessed, not of those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id="{6E6B943F-86C4-5EA4-8199-721ADAF38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67" y="6203752"/>
            <a:ext cx="192280" cy="256373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263B671F-7F78-A628-11BD-B99A6C33ECB5}"/>
              </a:ext>
            </a:extLst>
          </p:cNvPr>
          <p:cNvSpPr txBox="1"/>
          <p:nvPr/>
        </p:nvSpPr>
        <p:spPr>
          <a:xfrm>
            <a:off x="6430553" y="6203809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٧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11922FE-84F1-1C20-2BDA-52BA39B5FC85}"/>
              </a:ext>
            </a:extLst>
          </p:cNvPr>
          <p:cNvCxnSpPr>
            <a:stCxn id="27" idx="3"/>
            <a:endCxn id="68" idx="1"/>
          </p:cNvCxnSpPr>
          <p:nvPr/>
        </p:nvCxnSpPr>
        <p:spPr>
          <a:xfrm>
            <a:off x="3915500" y="1915759"/>
            <a:ext cx="576602" cy="2280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6" name="Picture 105">
            <a:extLst>
              <a:ext uri="{FF2B5EF4-FFF2-40B4-BE49-F238E27FC236}">
                <a16:creationId xmlns:a16="http://schemas.microsoft.com/office/drawing/2014/main" id="{CF91A5CD-6D96-3B95-3539-7E5E8C98A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233" y="670151"/>
            <a:ext cx="2731078" cy="5915025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A3815C0C-EF4C-23D6-331D-5E3B09C79F2D}"/>
              </a:ext>
            </a:extLst>
          </p:cNvPr>
          <p:cNvSpPr txBox="1"/>
          <p:nvPr/>
        </p:nvSpPr>
        <p:spPr>
          <a:xfrm>
            <a:off x="9879272" y="1087108"/>
            <a:ext cx="1143000" cy="276999"/>
          </a:xfrm>
          <a:prstGeom prst="rect">
            <a:avLst/>
          </a:prstGeom>
          <a:solidFill>
            <a:srgbClr val="0106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</a:rPr>
              <a:t>Al-Faatiha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D18CB02-000D-ECD4-86B9-B7C7B8FC595D}"/>
              </a:ext>
            </a:extLst>
          </p:cNvPr>
          <p:cNvSpPr txBox="1"/>
          <p:nvPr/>
        </p:nvSpPr>
        <p:spPr>
          <a:xfrm>
            <a:off x="9085233" y="1391212"/>
            <a:ext cx="2731078" cy="261610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1050" dirty="0">
                <a:solidFill>
                  <a:srgbClr val="525252"/>
                </a:solidFill>
              </a:rPr>
              <a:t>سُورَةُ ٱلْفَاتِحَةِ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6DA2FB5-4D08-69DC-B07E-F053E16C194C}"/>
              </a:ext>
            </a:extLst>
          </p:cNvPr>
          <p:cNvSpPr/>
          <p:nvPr/>
        </p:nvSpPr>
        <p:spPr>
          <a:xfrm>
            <a:off x="9085233" y="1678223"/>
            <a:ext cx="2731078" cy="5036061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6FF71C18-B509-AF9D-BA79-BA4AD7C6E9A9}"/>
              </a:ext>
            </a:extLst>
          </p:cNvPr>
          <p:cNvSpPr/>
          <p:nvPr/>
        </p:nvSpPr>
        <p:spPr>
          <a:xfrm>
            <a:off x="9136801" y="1626398"/>
            <a:ext cx="2627940" cy="738375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3B54D07-6CBE-FAEC-7A58-506210DDDEE4}"/>
              </a:ext>
            </a:extLst>
          </p:cNvPr>
          <p:cNvSpPr txBox="1"/>
          <p:nvPr/>
        </p:nvSpPr>
        <p:spPr>
          <a:xfrm>
            <a:off x="9200044" y="1667025"/>
            <a:ext cx="2480152" cy="63094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بِسۡمِ ٱللَّهِ ٱلرَّحۡمَـٰنِ ٱلرَّحِیمِ</a:t>
            </a:r>
            <a:endParaRPr lang="en-MY" sz="1100" dirty="0"/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Dengan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nama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Allah, Yang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Maha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Pemurah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lagi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Maha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Mengasihani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. </a:t>
            </a:r>
          </a:p>
        </p:txBody>
      </p:sp>
      <p:pic>
        <p:nvPicPr>
          <p:cNvPr id="112" name="Picture 111">
            <a:extLst>
              <a:ext uri="{FF2B5EF4-FFF2-40B4-BE49-F238E27FC236}">
                <a16:creationId xmlns:a16="http://schemas.microsoft.com/office/drawing/2014/main" id="{9E93B1A2-6481-DED9-087D-48DEAC86F7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631" y="1667025"/>
            <a:ext cx="192280" cy="25637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7130AC13-3B8E-B506-0C5D-26B5A073DF2B}"/>
              </a:ext>
            </a:extLst>
          </p:cNvPr>
          <p:cNvSpPr txBox="1"/>
          <p:nvPr/>
        </p:nvSpPr>
        <p:spPr>
          <a:xfrm>
            <a:off x="10321817" y="1673556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١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DFBC21E7-574A-16C5-FBFE-3E271F8361A9}"/>
              </a:ext>
            </a:extLst>
          </p:cNvPr>
          <p:cNvSpPr/>
          <p:nvPr/>
        </p:nvSpPr>
        <p:spPr>
          <a:xfrm>
            <a:off x="9136801" y="2394504"/>
            <a:ext cx="2627940" cy="686153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16E31F11-594C-0327-4C65-E691ADA29563}"/>
              </a:ext>
            </a:extLst>
          </p:cNvPr>
          <p:cNvSpPr txBox="1"/>
          <p:nvPr/>
        </p:nvSpPr>
        <p:spPr>
          <a:xfrm>
            <a:off x="9200044" y="2426664"/>
            <a:ext cx="2480152" cy="63094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ٱلۡحَمۡدُ لِلَّهِ رَبِّ ٱلۡعَـٰلَمِینَ</a:t>
            </a:r>
            <a:endParaRPr lang="en-MY" sz="1100" dirty="0"/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Segala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puji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tertentu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bagi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Allah,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Tuhan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yang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memelihara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dan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mentadbirkan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sekalian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alam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D1EDF42D-AB2B-F2EE-185A-FD3AEEAFE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9117" y="2426664"/>
            <a:ext cx="192280" cy="256373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010D3412-0308-4127-3696-12352DCBAC24}"/>
              </a:ext>
            </a:extLst>
          </p:cNvPr>
          <p:cNvSpPr txBox="1"/>
          <p:nvPr/>
        </p:nvSpPr>
        <p:spPr>
          <a:xfrm>
            <a:off x="10392167" y="2433195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٢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6F6DFC17-A277-F3AA-0A50-267A26979349}"/>
              </a:ext>
            </a:extLst>
          </p:cNvPr>
          <p:cNvSpPr/>
          <p:nvPr/>
        </p:nvSpPr>
        <p:spPr>
          <a:xfrm>
            <a:off x="9136801" y="3116955"/>
            <a:ext cx="2627940" cy="579236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36EB3A8-245E-0A78-E21D-ADD5DCDDD4BC}"/>
              </a:ext>
            </a:extLst>
          </p:cNvPr>
          <p:cNvSpPr txBox="1"/>
          <p:nvPr/>
        </p:nvSpPr>
        <p:spPr>
          <a:xfrm>
            <a:off x="9200044" y="3174514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ٱلرَّحۡمَـٰنِ ٱلرَّحِیمِ</a:t>
            </a:r>
            <a:endParaRPr lang="en-MY" sz="1100" dirty="0"/>
          </a:p>
          <a:p>
            <a:endParaRPr lang="fi-FI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fi-FI" sz="800" dirty="0">
                <a:solidFill>
                  <a:schemeClr val="bg1">
                    <a:lumMod val="50000"/>
                  </a:schemeClr>
                </a:solidFill>
              </a:rPr>
              <a:t>Yang Maha Pemurah, lagi Maha Mengasihani. 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6FD39E15-3E90-826F-9FF2-42D399198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887" y="3174514"/>
            <a:ext cx="192280" cy="256373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5340F372-DF07-ECF8-35EC-B3D717A2180C}"/>
              </a:ext>
            </a:extLst>
          </p:cNvPr>
          <p:cNvSpPr txBox="1"/>
          <p:nvPr/>
        </p:nvSpPr>
        <p:spPr>
          <a:xfrm>
            <a:off x="10650073" y="3181045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٣</a:t>
            </a:r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161BEF23-729A-3FB7-CDF4-2D7CE9165422}"/>
              </a:ext>
            </a:extLst>
          </p:cNvPr>
          <p:cNvSpPr/>
          <p:nvPr/>
        </p:nvSpPr>
        <p:spPr>
          <a:xfrm>
            <a:off x="9147453" y="3741591"/>
            <a:ext cx="2627940" cy="697378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F7D06A9-6872-4A47-D737-AC26B4BE9EF0}"/>
              </a:ext>
            </a:extLst>
          </p:cNvPr>
          <p:cNvSpPr txBox="1"/>
          <p:nvPr/>
        </p:nvSpPr>
        <p:spPr>
          <a:xfrm>
            <a:off x="9210696" y="3765283"/>
            <a:ext cx="2480152" cy="63094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مَـٰلِكِ یَوۡمِ ٱلدِّینِ</a:t>
            </a:r>
            <a:endParaRPr lang="en-MY" sz="1100" dirty="0"/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Yang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Menguasai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pemerintahan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hari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Pembalasan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hari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Akhirat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</p:txBody>
      </p:sp>
      <p:pic>
        <p:nvPicPr>
          <p:cNvPr id="124" name="Picture 123">
            <a:extLst>
              <a:ext uri="{FF2B5EF4-FFF2-40B4-BE49-F238E27FC236}">
                <a16:creationId xmlns:a16="http://schemas.microsoft.com/office/drawing/2014/main" id="{FEBEA841-94B7-1BB2-C02F-866CD5C650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599" y="3765283"/>
            <a:ext cx="192280" cy="256373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E1A09FD2-A5FC-49E2-07C7-EDF7982E910E}"/>
              </a:ext>
            </a:extLst>
          </p:cNvPr>
          <p:cNvSpPr txBox="1"/>
          <p:nvPr/>
        </p:nvSpPr>
        <p:spPr>
          <a:xfrm>
            <a:off x="10742785" y="3771814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٤</a:t>
            </a:r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20BA0354-ED6F-D96F-C080-34F31F459DDD}"/>
              </a:ext>
            </a:extLst>
          </p:cNvPr>
          <p:cNvSpPr/>
          <p:nvPr/>
        </p:nvSpPr>
        <p:spPr>
          <a:xfrm>
            <a:off x="9150305" y="4481530"/>
            <a:ext cx="2627940" cy="697378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AEC4180-837B-3983-6BC8-22A73841C7C5}"/>
              </a:ext>
            </a:extLst>
          </p:cNvPr>
          <p:cNvSpPr txBox="1"/>
          <p:nvPr/>
        </p:nvSpPr>
        <p:spPr>
          <a:xfrm>
            <a:off x="9213548" y="4522156"/>
            <a:ext cx="2480152" cy="63094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إِیَّاكَ نَعۡبُدُ وَإِیَّاكَ نَسۡتَعِینُ</a:t>
            </a:r>
            <a:endParaRPr lang="en-MY" sz="1100" dirty="0"/>
          </a:p>
          <a:p>
            <a:pPr algn="just"/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Engkaulah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sahaja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(Ya Allah) Yang Kami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sembah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, dan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kepada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Engkaulah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sahaja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kami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memohon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pertolongan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F9752975-8342-1AFA-5D79-E1979ADC79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35" y="4522156"/>
            <a:ext cx="192280" cy="256373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6292B801-172A-D71E-1EE4-C29F893C0C8D}"/>
              </a:ext>
            </a:extLst>
          </p:cNvPr>
          <p:cNvSpPr txBox="1"/>
          <p:nvPr/>
        </p:nvSpPr>
        <p:spPr>
          <a:xfrm>
            <a:off x="10335321" y="4528687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٥</a:t>
            </a: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C95AF574-809D-51B2-9B3C-866E948F417C}"/>
              </a:ext>
            </a:extLst>
          </p:cNvPr>
          <p:cNvSpPr/>
          <p:nvPr/>
        </p:nvSpPr>
        <p:spPr>
          <a:xfrm>
            <a:off x="9147453" y="5217528"/>
            <a:ext cx="2627940" cy="579236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7E96FD8-3E04-27FD-99B2-4E40B89E1708}"/>
              </a:ext>
            </a:extLst>
          </p:cNvPr>
          <p:cNvSpPr txBox="1"/>
          <p:nvPr/>
        </p:nvSpPr>
        <p:spPr>
          <a:xfrm>
            <a:off x="9210696" y="5258154"/>
            <a:ext cx="2480152" cy="5078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dirty="0"/>
              <a:t>ٱهۡدِنَا ٱلصِّرَ ٰ⁠طَ ٱلۡمُسۡتَقِیمَ</a:t>
            </a:r>
            <a:endParaRPr lang="en-MY" sz="1100" dirty="0"/>
          </a:p>
          <a:p>
            <a:pPr algn="just"/>
            <a:endParaRPr lang="fi-FI" sz="8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fi-FI" sz="800" dirty="0">
                <a:solidFill>
                  <a:schemeClr val="bg1">
                    <a:lumMod val="50000"/>
                  </a:schemeClr>
                </a:solidFill>
              </a:rPr>
              <a:t>Tunjukilah kami jalan yang lurus.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2" name="Picture 131">
            <a:extLst>
              <a:ext uri="{FF2B5EF4-FFF2-40B4-BE49-F238E27FC236}">
                <a16:creationId xmlns:a16="http://schemas.microsoft.com/office/drawing/2014/main" id="{23A97DB5-A618-68C1-99AA-FDB718EB12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283" y="5258154"/>
            <a:ext cx="192280" cy="256373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E20184F4-87D5-E9F0-9A86-AD5B14E1E2D5}"/>
              </a:ext>
            </a:extLst>
          </p:cNvPr>
          <p:cNvSpPr txBox="1"/>
          <p:nvPr/>
        </p:nvSpPr>
        <p:spPr>
          <a:xfrm>
            <a:off x="10332469" y="5264685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٦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EA684A7A-EC5F-8C77-6959-D751B99A3915}"/>
              </a:ext>
            </a:extLst>
          </p:cNvPr>
          <p:cNvSpPr/>
          <p:nvPr/>
        </p:nvSpPr>
        <p:spPr>
          <a:xfrm>
            <a:off x="9135893" y="5829058"/>
            <a:ext cx="2627940" cy="885226"/>
          </a:xfrm>
          <a:prstGeom prst="roundRect">
            <a:avLst>
              <a:gd name="adj" fmla="val 1041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F802B93-6C0E-BF03-194D-597E5F674E21}"/>
              </a:ext>
            </a:extLst>
          </p:cNvPr>
          <p:cNvSpPr txBox="1"/>
          <p:nvPr/>
        </p:nvSpPr>
        <p:spPr>
          <a:xfrm>
            <a:off x="9200044" y="5878891"/>
            <a:ext cx="2480152" cy="84638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ar-AE" sz="1100" b="0" i="0" dirty="0">
                <a:solidFill>
                  <a:srgbClr val="666666"/>
                </a:solidFill>
                <a:effectLst/>
                <a:latin typeface="Kitab"/>
              </a:rPr>
              <a:t>صِرَ ٰ⁠طَ ٱلَّذِینَ أَنۡعَمۡتَ عَلَیۡهِمۡ غَیۡرِ ٱلۡمَغۡضُوبِ عَلَیۡهِمۡ وَلَا</a:t>
            </a:r>
            <a:endParaRPr lang="en-MY" sz="1100" b="0" i="0" dirty="0">
              <a:solidFill>
                <a:srgbClr val="666666"/>
              </a:solidFill>
              <a:effectLst/>
              <a:latin typeface="Kitab"/>
            </a:endParaRPr>
          </a:p>
          <a:p>
            <a:pPr algn="r"/>
            <a:endParaRPr lang="en-MY" sz="1100" dirty="0">
              <a:solidFill>
                <a:srgbClr val="666666"/>
              </a:solidFill>
              <a:latin typeface="Kitab"/>
            </a:endParaRPr>
          </a:p>
          <a:p>
            <a:pPr algn="r"/>
            <a:r>
              <a:rPr lang="en-MY" sz="1100" b="0" i="0" dirty="0">
                <a:solidFill>
                  <a:srgbClr val="666666"/>
                </a:solidFill>
                <a:effectLst/>
                <a:latin typeface="Kitab"/>
              </a:rPr>
              <a:t> </a:t>
            </a:r>
            <a:r>
              <a:rPr lang="ar-AE" sz="900" b="0" i="0" dirty="0">
                <a:solidFill>
                  <a:srgbClr val="666666"/>
                </a:solidFill>
                <a:effectLst/>
                <a:latin typeface="Kitab"/>
              </a:rPr>
              <a:t>ٱلضَّاۤلِّینَ</a:t>
            </a:r>
          </a:p>
          <a:p>
            <a:endParaRPr lang="en-MY" sz="800" b="0" i="0" dirty="0">
              <a:solidFill>
                <a:srgbClr val="666666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Iaitu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jalan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orang-orang yang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Engkau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telah</a:t>
            </a:r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MY" sz="800" dirty="0" err="1">
                <a:solidFill>
                  <a:schemeClr val="bg1">
                    <a:lumMod val="50000"/>
                  </a:schemeClr>
                </a:solidFill>
              </a:rPr>
              <a:t>kurniakan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FB5C00E9-8447-F31E-DAE3-7B15AB2484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498" y="6203752"/>
            <a:ext cx="192280" cy="256373"/>
          </a:xfrm>
          <a:prstGeom prst="rect">
            <a:avLst/>
          </a:prstGeom>
        </p:spPr>
      </p:pic>
      <p:sp>
        <p:nvSpPr>
          <p:cNvPr id="137" name="TextBox 136">
            <a:extLst>
              <a:ext uri="{FF2B5EF4-FFF2-40B4-BE49-F238E27FC236}">
                <a16:creationId xmlns:a16="http://schemas.microsoft.com/office/drawing/2014/main" id="{3695ABF1-BD1C-C5D6-D7A3-971AEAD15D06}"/>
              </a:ext>
            </a:extLst>
          </p:cNvPr>
          <p:cNvSpPr txBox="1"/>
          <p:nvPr/>
        </p:nvSpPr>
        <p:spPr>
          <a:xfrm>
            <a:off x="11023684" y="6203809"/>
            <a:ext cx="2579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٧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24081BB-17EB-6308-FE67-6189FC6CD064}"/>
              </a:ext>
            </a:extLst>
          </p:cNvPr>
          <p:cNvSpPr txBox="1"/>
          <p:nvPr/>
        </p:nvSpPr>
        <p:spPr>
          <a:xfrm>
            <a:off x="-17740" y="670151"/>
            <a:ext cx="1428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>
                <a:solidFill>
                  <a:srgbClr val="FF0000"/>
                </a:solidFill>
              </a:rPr>
              <a:t>Default in English, but can change to BM for Quran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AC3BE6C0-777E-4E54-B0C8-54EB54227BB0}"/>
              </a:ext>
            </a:extLst>
          </p:cNvPr>
          <p:cNvCxnSpPr>
            <a:cxnSpLocks/>
            <a:endCxn id="109" idx="1"/>
          </p:cNvCxnSpPr>
          <p:nvPr/>
        </p:nvCxnSpPr>
        <p:spPr>
          <a:xfrm>
            <a:off x="5239929" y="1274014"/>
            <a:ext cx="3845304" cy="292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2" name="Picture 141">
            <a:extLst>
              <a:ext uri="{FF2B5EF4-FFF2-40B4-BE49-F238E27FC236}">
                <a16:creationId xmlns:a16="http://schemas.microsoft.com/office/drawing/2014/main" id="{CB706AF3-5000-B50B-F2E8-4B35CD3044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21" y="1710381"/>
            <a:ext cx="225487" cy="225487"/>
          </a:xfrm>
          <a:prstGeom prst="rect">
            <a:avLst/>
          </a:prstGeom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2C3A7EE0-BE6E-8ACC-9387-DAEC39096D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61" y="2467015"/>
            <a:ext cx="225707" cy="225707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:a16="http://schemas.microsoft.com/office/drawing/2014/main" id="{84DF0BB6-29C8-E74C-863B-848F138B47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634" y="3224985"/>
            <a:ext cx="225487" cy="225487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74045932-FC2B-967A-24BA-22F69B9887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21" y="3805934"/>
            <a:ext cx="225487" cy="225487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69C4CB3E-7939-3FE8-4242-142EAB7277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003" y="4568205"/>
            <a:ext cx="225487" cy="225487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1589310C-D3DE-C949-DAA3-168D17325C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68" y="5253177"/>
            <a:ext cx="225487" cy="225487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26933638-ABA1-40FB-DAC9-1ADDB2FE59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634" y="6227478"/>
            <a:ext cx="225487" cy="225487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B2BB34AE-AD4C-8627-96AE-467BE099A48D}"/>
              </a:ext>
            </a:extLst>
          </p:cNvPr>
          <p:cNvSpPr txBox="1"/>
          <p:nvPr/>
        </p:nvSpPr>
        <p:spPr>
          <a:xfrm>
            <a:off x="7295372" y="1805612"/>
            <a:ext cx="18874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>
                <a:solidFill>
                  <a:srgbClr val="FF0000"/>
                </a:solidFill>
              </a:rPr>
              <a:t>Audio play when customer click play button and continuously play until surah end or when  customer click stop</a:t>
            </a:r>
          </a:p>
        </p:txBody>
      </p:sp>
      <p:pic>
        <p:nvPicPr>
          <p:cNvPr id="152" name="Picture 151">
            <a:extLst>
              <a:ext uri="{FF2B5EF4-FFF2-40B4-BE49-F238E27FC236}">
                <a16:creationId xmlns:a16="http://schemas.microsoft.com/office/drawing/2014/main" id="{0A00CAF3-39FD-EA36-9F9E-FBE6B6DA52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666" y="1686650"/>
            <a:ext cx="225487" cy="225487"/>
          </a:xfrm>
          <a:prstGeom prst="rect">
            <a:avLst/>
          </a:prstGeom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1C12DBF6-20FD-67FB-0127-FDF276FB96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106" y="2443284"/>
            <a:ext cx="225707" cy="225707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C3E8B04C-F8AA-9EA5-527D-C19C17D83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666" y="3782203"/>
            <a:ext cx="225487" cy="225487"/>
          </a:xfrm>
          <a:prstGeom prst="rect">
            <a:avLst/>
          </a:prstGeom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B247F302-1327-F52B-E870-6812E6AAE9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048" y="4544474"/>
            <a:ext cx="225487" cy="225487"/>
          </a:xfrm>
          <a:prstGeom prst="rect">
            <a:avLst/>
          </a:prstGeom>
        </p:spPr>
      </p:pic>
      <p:pic>
        <p:nvPicPr>
          <p:cNvPr id="156" name="Picture 155">
            <a:extLst>
              <a:ext uri="{FF2B5EF4-FFF2-40B4-BE49-F238E27FC236}">
                <a16:creationId xmlns:a16="http://schemas.microsoft.com/office/drawing/2014/main" id="{1FCE59A2-730A-0649-9127-297116803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413" y="5229446"/>
            <a:ext cx="225487" cy="225487"/>
          </a:xfrm>
          <a:prstGeom prst="rect">
            <a:avLst/>
          </a:prstGeom>
        </p:spPr>
      </p:pic>
      <p:pic>
        <p:nvPicPr>
          <p:cNvPr id="157" name="Picture 156">
            <a:extLst>
              <a:ext uri="{FF2B5EF4-FFF2-40B4-BE49-F238E27FC236}">
                <a16:creationId xmlns:a16="http://schemas.microsoft.com/office/drawing/2014/main" id="{97A4C38C-56AA-EE7D-76F3-0A9B57493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679" y="6203747"/>
            <a:ext cx="225487" cy="225487"/>
          </a:xfrm>
          <a:prstGeom prst="rect">
            <a:avLst/>
          </a:prstGeom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070BD0E5-90EE-BAB7-7936-81A3015922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678" y="3177345"/>
            <a:ext cx="225487" cy="225487"/>
          </a:xfrm>
          <a:prstGeom prst="rect">
            <a:avLst/>
          </a:prstGeom>
        </p:spPr>
      </p:pic>
      <p:sp>
        <p:nvSpPr>
          <p:cNvPr id="159" name="Rectangle 158">
            <a:extLst>
              <a:ext uri="{FF2B5EF4-FFF2-40B4-BE49-F238E27FC236}">
                <a16:creationId xmlns:a16="http://schemas.microsoft.com/office/drawing/2014/main" id="{3DA3B605-DCE7-73C7-3952-A3CE0CA9F9C6}"/>
              </a:ext>
            </a:extLst>
          </p:cNvPr>
          <p:cNvSpPr/>
          <p:nvPr/>
        </p:nvSpPr>
        <p:spPr>
          <a:xfrm>
            <a:off x="3295684" y="1389507"/>
            <a:ext cx="680316" cy="306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MY" sz="800" dirty="0">
                <a:solidFill>
                  <a:schemeClr val="accent1">
                    <a:lumMod val="50000"/>
                  </a:schemeClr>
                </a:solidFill>
              </a:rPr>
              <a:t>EN | BM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1EE4C92-91A2-F4BF-C5CC-764C37469E8B}"/>
              </a:ext>
            </a:extLst>
          </p:cNvPr>
          <p:cNvSpPr/>
          <p:nvPr/>
        </p:nvSpPr>
        <p:spPr>
          <a:xfrm>
            <a:off x="6553199" y="1341774"/>
            <a:ext cx="680316" cy="306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MY" sz="800" dirty="0">
                <a:solidFill>
                  <a:schemeClr val="accent1">
                    <a:lumMod val="50000"/>
                  </a:schemeClr>
                </a:solidFill>
              </a:rPr>
              <a:t>EN | BM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8F7D54B-89C4-A599-C1DF-F700A5DAA836}"/>
              </a:ext>
            </a:extLst>
          </p:cNvPr>
          <p:cNvSpPr/>
          <p:nvPr/>
        </p:nvSpPr>
        <p:spPr>
          <a:xfrm>
            <a:off x="11135993" y="1351407"/>
            <a:ext cx="680316" cy="306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MY" sz="800" dirty="0">
                <a:solidFill>
                  <a:schemeClr val="accent1">
                    <a:lumMod val="50000"/>
                  </a:schemeClr>
                </a:solidFill>
              </a:rPr>
              <a:t>EN | BM</a:t>
            </a:r>
          </a:p>
        </p:txBody>
      </p:sp>
    </p:spTree>
    <p:extLst>
      <p:ext uri="{BB962C8B-B14F-4D97-AF65-F5344CB8AC3E}">
        <p14:creationId xmlns:p14="http://schemas.microsoft.com/office/powerpoint/2010/main" val="204810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669FCC8-5229-3D80-4D7D-5D7799EB937E}"/>
              </a:ext>
            </a:extLst>
          </p:cNvPr>
          <p:cNvSpPr txBox="1"/>
          <p:nvPr/>
        </p:nvSpPr>
        <p:spPr>
          <a:xfrm>
            <a:off x="0" y="0"/>
            <a:ext cx="1653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000" b="1" dirty="0"/>
              <a:t>Hadith screen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861AB3-EA47-DCF4-BACA-4993409A03A1}"/>
              </a:ext>
            </a:extLst>
          </p:cNvPr>
          <p:cNvSpPr txBox="1"/>
          <p:nvPr/>
        </p:nvSpPr>
        <p:spPr>
          <a:xfrm>
            <a:off x="1839515" y="23820"/>
            <a:ext cx="94273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Integrate to 3rd party Hadith Provider (https://sunnah.com/developers) </a:t>
            </a:r>
          </a:p>
          <a:p>
            <a:r>
              <a:rPr lang="en-US" dirty="0"/>
              <a:t>Users able to read collection of Hadith.</a:t>
            </a:r>
            <a:endParaRPr lang="en-MY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EC1699E-F13C-05E5-68F3-6C085345A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932" y="747712"/>
            <a:ext cx="2731078" cy="591502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ABB114E-5552-1D43-2E74-83A63709D45E}"/>
              </a:ext>
            </a:extLst>
          </p:cNvPr>
          <p:cNvSpPr txBox="1"/>
          <p:nvPr/>
        </p:nvSpPr>
        <p:spPr>
          <a:xfrm>
            <a:off x="2798971" y="1164669"/>
            <a:ext cx="1143000" cy="276999"/>
          </a:xfrm>
          <a:prstGeom prst="rect">
            <a:avLst/>
          </a:prstGeom>
          <a:solidFill>
            <a:srgbClr val="0106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</a:rPr>
              <a:t>Hadith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81FE5B-3F4C-DEA7-1FEB-E945473AA580}"/>
              </a:ext>
            </a:extLst>
          </p:cNvPr>
          <p:cNvSpPr/>
          <p:nvPr/>
        </p:nvSpPr>
        <p:spPr>
          <a:xfrm>
            <a:off x="4507410" y="1183213"/>
            <a:ext cx="228600" cy="276999"/>
          </a:xfrm>
          <a:prstGeom prst="rect">
            <a:avLst/>
          </a:prstGeom>
          <a:solidFill>
            <a:srgbClr val="083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6BDA5B-DE1A-1DD5-833F-16CFC9AA662C}"/>
              </a:ext>
            </a:extLst>
          </p:cNvPr>
          <p:cNvSpPr txBox="1"/>
          <p:nvPr/>
        </p:nvSpPr>
        <p:spPr>
          <a:xfrm>
            <a:off x="2004932" y="1494174"/>
            <a:ext cx="2731078" cy="230832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900" dirty="0">
                <a:solidFill>
                  <a:srgbClr val="525252"/>
                </a:solidFill>
              </a:rPr>
              <a:t>Hadith Collection</a:t>
            </a:r>
            <a:endParaRPr lang="en-MY" dirty="0">
              <a:solidFill>
                <a:srgbClr val="525252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CD30C8-25BA-A2EA-353C-C2F72B4BF1B9}"/>
              </a:ext>
            </a:extLst>
          </p:cNvPr>
          <p:cNvSpPr txBox="1"/>
          <p:nvPr/>
        </p:nvSpPr>
        <p:spPr>
          <a:xfrm>
            <a:off x="2141558" y="1877531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Sahih al-Bukhari	                                   </a:t>
            </a:r>
            <a:r>
              <a:rPr lang="ar-AE" sz="800" dirty="0"/>
              <a:t>صحيح البخاري</a:t>
            </a:r>
            <a:endParaRPr lang="en-MY" sz="8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A6A1F42-F91E-52EA-3041-7932FD04A0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2004932" y="2634246"/>
            <a:ext cx="2731078" cy="81082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C1DF84D-1B19-2755-6E76-C929FA7F3F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2004932" y="3465925"/>
            <a:ext cx="2731078" cy="81082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2B253B1-DCB9-D167-3204-C0929CDD86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2004932" y="4311383"/>
            <a:ext cx="2731078" cy="81082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BD199B7-468E-658B-CDC6-28E7A0B7A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2004932" y="5138885"/>
            <a:ext cx="2731078" cy="81082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572A5415-6041-05F4-0619-0EB0D88373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71180"/>
          <a:stretch/>
        </p:blipFill>
        <p:spPr>
          <a:xfrm>
            <a:off x="2004932" y="5990072"/>
            <a:ext cx="2731078" cy="64760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C161CCF-17E6-5E26-FAD0-1A8B37DFA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462" y="747712"/>
            <a:ext cx="2731078" cy="591502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A748F9B1-ECA9-7E7A-E3AA-C67EA1380098}"/>
              </a:ext>
            </a:extLst>
          </p:cNvPr>
          <p:cNvSpPr txBox="1"/>
          <p:nvPr/>
        </p:nvSpPr>
        <p:spPr>
          <a:xfrm>
            <a:off x="9357748" y="1164669"/>
            <a:ext cx="1363201" cy="276999"/>
          </a:xfrm>
          <a:prstGeom prst="rect">
            <a:avLst/>
          </a:prstGeom>
          <a:solidFill>
            <a:srgbClr val="0106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</a:rPr>
              <a:t>Sahih al-Bukhari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628A358-771B-A7D8-D3DA-00AB32E305EB}"/>
              </a:ext>
            </a:extLst>
          </p:cNvPr>
          <p:cNvSpPr txBox="1"/>
          <p:nvPr/>
        </p:nvSpPr>
        <p:spPr>
          <a:xfrm>
            <a:off x="8684462" y="1511108"/>
            <a:ext cx="2731078" cy="261610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050" dirty="0">
                <a:solidFill>
                  <a:srgbClr val="525252"/>
                </a:solidFill>
              </a:rPr>
              <a:t>1 Revelation</a:t>
            </a:r>
            <a:endParaRPr lang="ar-AE" sz="1050" dirty="0">
              <a:solidFill>
                <a:srgbClr val="525252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1087C0F-878D-90D2-2BB6-70DBA8B01DF8}"/>
              </a:ext>
            </a:extLst>
          </p:cNvPr>
          <p:cNvSpPr/>
          <p:nvPr/>
        </p:nvSpPr>
        <p:spPr>
          <a:xfrm>
            <a:off x="8684462" y="1755784"/>
            <a:ext cx="2731078" cy="5036061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0B9544-0BF3-687F-1E96-180388A2647E}"/>
              </a:ext>
            </a:extLst>
          </p:cNvPr>
          <p:cNvSpPr txBox="1"/>
          <p:nvPr/>
        </p:nvSpPr>
        <p:spPr>
          <a:xfrm>
            <a:off x="8799273" y="1813988"/>
            <a:ext cx="2480152" cy="2827853"/>
          </a:xfrm>
          <a:prstGeom prst="roundRect">
            <a:avLst>
              <a:gd name="adj" fmla="val 3225"/>
            </a:avLst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Chapter 1: How the Divine Revelation started being revealed to Allah's Messenger</a:t>
            </a:r>
          </a:p>
          <a:p>
            <a:pPr algn="r"/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ar-AE" sz="800" dirty="0">
                <a:solidFill>
                  <a:schemeClr val="bg1">
                    <a:lumMod val="50000"/>
                  </a:schemeClr>
                </a:solidFill>
              </a:rPr>
              <a:t>حَدَّثَنَا الْحُمَيْدِيُّ عَبْدُ اللَّهِ بْنُ الزُّبَيْرِ ، قَالَ : حَدَّثَنَا سُفْيَانُ ، قَالَ : حَدَّثَنَا يَحْيَى بْنُ سَعِيدٍ الْأَنْصَارِيُّ ، قَالَ : أَخْبَرَنِي مُحَمَّدُ بْنُ إِبْرَاهِيمَ التَّيْمِيُّ ، أَنَّهُ سَمِعَ عَلْقَمَةَ بْنَ وَقَّاصٍ اللَّيْثِيَّ ، يَقُولُ : سَمِعْتُ عُمَرَ بْنَ الْخَطَّابِ رَضِيَ اللَّهُ عَنْهُ عَلَى الْمِنْبَرِ، قَالَ : سَمِعْتُ رَسُولَ اللَّهِ صَلَّى اللَّهُ عَلَيْهِ وَسَلَّمَ، يَقُولُ : </a:t>
            </a:r>
            <a:r>
              <a:rPr lang="ar-AE" sz="800" dirty="0"/>
              <a:t>" إِنَّمَا الْأَعْمَالُ بِالنِّيَّاتِ، وَإِنَّمَا لِكُلِّ امْرِئٍ مَا نَوَى، فَمَنْ كَانَتْ هِجْرَتُهُ إِلَى دُنْيَا يُصِيبُهَا أَوْ إِلَى امْرَأَةٍ يَنْكِحُهَا، فَهِجْرَتُهُ إِلَى مَا هَاجَرَ إِلَيْهِ "</a:t>
            </a:r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Narrated 'Umar bin Al-Khattab:</a:t>
            </a:r>
          </a:p>
          <a:p>
            <a:pPr algn="just"/>
            <a:r>
              <a:rPr lang="en-MY" sz="800" dirty="0"/>
              <a:t>I heard Allah's Messenger (</a:t>
            </a:r>
            <a:r>
              <a:rPr lang="ar-AE" sz="800" dirty="0"/>
              <a:t>ﷺ) </a:t>
            </a:r>
            <a:r>
              <a:rPr lang="en-MY" sz="800" dirty="0"/>
              <a:t>saying, "The reward of deeds depends upon the intentions and every person will get the reward according to what he has intended. So whoever emigrated for worldly benefits or for a woman to marry, his emigration was for what he emigrated for.“</a:t>
            </a:r>
          </a:p>
          <a:p>
            <a:endParaRPr lang="en-MY" sz="800" dirty="0"/>
          </a:p>
          <a:p>
            <a:r>
              <a:rPr lang="en-US" sz="600" dirty="0">
                <a:solidFill>
                  <a:schemeClr val="bg1">
                    <a:lumMod val="65000"/>
                  </a:schemeClr>
                </a:solidFill>
              </a:rPr>
              <a:t>Sahih al-Bukhari 1</a:t>
            </a:r>
          </a:p>
          <a:p>
            <a:r>
              <a:rPr lang="en-US" sz="600" dirty="0">
                <a:solidFill>
                  <a:schemeClr val="bg1">
                    <a:lumMod val="65000"/>
                  </a:schemeClr>
                </a:solidFill>
              </a:rPr>
              <a:t>In-book reference: Book 1, Hadith 1</a:t>
            </a:r>
          </a:p>
          <a:p>
            <a:r>
              <a:rPr lang="en-US" sz="600" dirty="0">
                <a:solidFill>
                  <a:schemeClr val="bg1">
                    <a:lumMod val="65000"/>
                  </a:schemeClr>
                </a:solidFill>
              </a:rPr>
              <a:t>USC-MSA web (English) reference: Vol. 1, Book 1, Hadith 1 (deprecated numbering scheme)</a:t>
            </a:r>
            <a:endParaRPr lang="en-MY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249E1C-C11F-2416-F23B-1BADB3A7B5F2}"/>
              </a:ext>
            </a:extLst>
          </p:cNvPr>
          <p:cNvSpPr txBox="1"/>
          <p:nvPr/>
        </p:nvSpPr>
        <p:spPr>
          <a:xfrm>
            <a:off x="2122099" y="2302740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Sahih Muslim	                                   </a:t>
            </a:r>
            <a:r>
              <a:rPr lang="ar-AE" sz="800" dirty="0"/>
              <a:t>صحيح مسلم</a:t>
            </a:r>
            <a:endParaRPr lang="en-MY" sz="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2AD7F-5514-5DCA-6CAA-5B1C0C3F539F}"/>
              </a:ext>
            </a:extLst>
          </p:cNvPr>
          <p:cNvSpPr txBox="1"/>
          <p:nvPr/>
        </p:nvSpPr>
        <p:spPr>
          <a:xfrm>
            <a:off x="2141558" y="2723358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Sunan</a:t>
            </a:r>
            <a:r>
              <a:rPr lang="en-MY" sz="800" dirty="0"/>
              <a:t> an-</a:t>
            </a:r>
            <a:r>
              <a:rPr lang="en-MY" sz="800" dirty="0" err="1"/>
              <a:t>Nasa’i</a:t>
            </a:r>
            <a:r>
              <a:rPr lang="en-MY" sz="800" dirty="0"/>
              <a:t>	                                   </a:t>
            </a:r>
            <a:r>
              <a:rPr lang="ar-AE" sz="800" dirty="0"/>
              <a:t>سنن النسائي</a:t>
            </a:r>
            <a:endParaRPr lang="en-MY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AD03E3-BA26-8A97-B1B9-4A9BFA5D56A1}"/>
              </a:ext>
            </a:extLst>
          </p:cNvPr>
          <p:cNvSpPr txBox="1"/>
          <p:nvPr/>
        </p:nvSpPr>
        <p:spPr>
          <a:xfrm>
            <a:off x="2122099" y="3148567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Sunan</a:t>
            </a:r>
            <a:r>
              <a:rPr lang="en-MY" sz="800" dirty="0"/>
              <a:t> Abi Dawud	                                   </a:t>
            </a:r>
            <a:r>
              <a:rPr lang="ar-AE" sz="800" dirty="0"/>
              <a:t>سنن أبي داود</a:t>
            </a:r>
            <a:endParaRPr lang="en-MY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169FE3-ABAF-0F7A-2953-A419C699B5E6}"/>
              </a:ext>
            </a:extLst>
          </p:cNvPr>
          <p:cNvSpPr txBox="1"/>
          <p:nvPr/>
        </p:nvSpPr>
        <p:spPr>
          <a:xfrm>
            <a:off x="2136075" y="3544462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Jami at-</a:t>
            </a:r>
            <a:r>
              <a:rPr lang="en-MY" sz="800" dirty="0" err="1"/>
              <a:t>Tirmidhi</a:t>
            </a:r>
            <a:r>
              <a:rPr lang="en-MY" sz="800" dirty="0"/>
              <a:t>	                                   </a:t>
            </a:r>
            <a:r>
              <a:rPr lang="ar-AE" sz="800" dirty="0"/>
              <a:t>جامع الترمذي</a:t>
            </a:r>
            <a:endParaRPr lang="en-MY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E61EE-6C5D-5CEE-FDBF-3ACFEB670BEA}"/>
              </a:ext>
            </a:extLst>
          </p:cNvPr>
          <p:cNvSpPr txBox="1"/>
          <p:nvPr/>
        </p:nvSpPr>
        <p:spPr>
          <a:xfrm>
            <a:off x="2116616" y="3969671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Sunan</a:t>
            </a:r>
            <a:r>
              <a:rPr lang="en-MY" sz="800" dirty="0"/>
              <a:t> Ibn </a:t>
            </a:r>
            <a:r>
              <a:rPr lang="en-MY" sz="800" dirty="0" err="1"/>
              <a:t>Majah</a:t>
            </a:r>
            <a:r>
              <a:rPr lang="en-MY" sz="800" dirty="0"/>
              <a:t>	                                   </a:t>
            </a:r>
            <a:r>
              <a:rPr lang="ar-AE" sz="800" dirty="0"/>
              <a:t>سنن ابن ماجه</a:t>
            </a:r>
            <a:endParaRPr lang="en-MY" sz="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286E8A-73C4-9E7B-8903-FB2E34BA4270}"/>
              </a:ext>
            </a:extLst>
          </p:cNvPr>
          <p:cNvSpPr txBox="1"/>
          <p:nvPr/>
        </p:nvSpPr>
        <p:spPr>
          <a:xfrm>
            <a:off x="2116616" y="4394880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Muwatta</a:t>
            </a:r>
            <a:r>
              <a:rPr lang="en-MY" sz="800" dirty="0"/>
              <a:t> Malik	                                   </a:t>
            </a:r>
            <a:r>
              <a:rPr lang="ar-AE" sz="800" dirty="0"/>
              <a:t>موطأ مالك</a:t>
            </a:r>
            <a:endParaRPr lang="en-MY" sz="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14E2C-00ED-C3A5-A4FF-9077B3C119EF}"/>
              </a:ext>
            </a:extLst>
          </p:cNvPr>
          <p:cNvSpPr txBox="1"/>
          <p:nvPr/>
        </p:nvSpPr>
        <p:spPr>
          <a:xfrm>
            <a:off x="2097157" y="4820089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Musnad</a:t>
            </a:r>
            <a:r>
              <a:rPr lang="en-MY" sz="800" dirty="0"/>
              <a:t> Ahmad	                                   </a:t>
            </a:r>
            <a:r>
              <a:rPr lang="ar-AE" sz="800" dirty="0"/>
              <a:t>مسند أحمد</a:t>
            </a:r>
            <a:endParaRPr lang="en-MY" sz="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CBF15E-649B-4249-D1FC-02C41F074578}"/>
              </a:ext>
            </a:extLst>
          </p:cNvPr>
          <p:cNvSpPr txBox="1"/>
          <p:nvPr/>
        </p:nvSpPr>
        <p:spPr>
          <a:xfrm>
            <a:off x="2116616" y="5224248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 err="1"/>
              <a:t>Sunan</a:t>
            </a:r>
            <a:r>
              <a:rPr lang="en-MY" sz="800" dirty="0"/>
              <a:t> ad-</a:t>
            </a:r>
            <a:r>
              <a:rPr lang="en-MY" sz="800" dirty="0" err="1"/>
              <a:t>Darimi</a:t>
            </a:r>
            <a:r>
              <a:rPr lang="en-MY" sz="800" dirty="0"/>
              <a:t>	                                   </a:t>
            </a:r>
            <a:r>
              <a:rPr lang="ar-AE" sz="800" dirty="0"/>
              <a:t>سنن الدارمي</a:t>
            </a:r>
            <a:endParaRPr lang="en-MY" sz="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A8D164-460C-248F-4A07-FACB9B02D1DC}"/>
              </a:ext>
            </a:extLst>
          </p:cNvPr>
          <p:cNvSpPr txBox="1"/>
          <p:nvPr/>
        </p:nvSpPr>
        <p:spPr>
          <a:xfrm>
            <a:off x="2097157" y="5649457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Collections of Forty	                                   </a:t>
            </a:r>
            <a:r>
              <a:rPr lang="ar-AE" sz="800" dirty="0"/>
              <a:t>الأربعينات</a:t>
            </a:r>
            <a:endParaRPr lang="en-MY" sz="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70A86-2AA9-1825-8B0A-47FE5D5C5FA1}"/>
              </a:ext>
            </a:extLst>
          </p:cNvPr>
          <p:cNvSpPr txBox="1"/>
          <p:nvPr/>
        </p:nvSpPr>
        <p:spPr>
          <a:xfrm>
            <a:off x="2116616" y="6062449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An-</a:t>
            </a:r>
            <a:r>
              <a:rPr lang="en-MY" sz="800" dirty="0" err="1"/>
              <a:t>Nawai’s</a:t>
            </a:r>
            <a:r>
              <a:rPr lang="en-MY" sz="800" dirty="0"/>
              <a:t> 40 Hadith	                                   </a:t>
            </a:r>
            <a:r>
              <a:rPr lang="ar-AE" sz="800" dirty="0"/>
              <a:t>الأربعون النووية</a:t>
            </a:r>
            <a:endParaRPr lang="en-MY" sz="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6FC78D-39B1-325B-344D-BA913B932896}"/>
              </a:ext>
            </a:extLst>
          </p:cNvPr>
          <p:cNvSpPr txBox="1"/>
          <p:nvPr/>
        </p:nvSpPr>
        <p:spPr>
          <a:xfrm>
            <a:off x="2097157" y="6487658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Riyad as-</a:t>
            </a:r>
            <a:r>
              <a:rPr lang="en-MY" sz="800" dirty="0" err="1"/>
              <a:t>Salihin</a:t>
            </a:r>
            <a:r>
              <a:rPr lang="en-MY" sz="800" dirty="0"/>
              <a:t>	                                   </a:t>
            </a:r>
            <a:r>
              <a:rPr lang="ar-AE" sz="800" dirty="0"/>
              <a:t>رياض الصالحين</a:t>
            </a:r>
            <a:endParaRPr lang="en-MY" sz="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05CE1FC-821E-E7B7-D43F-D9D84BC09F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955" y="747712"/>
            <a:ext cx="2731078" cy="59150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83C229E-4D93-AB48-5546-C9723A159D56}"/>
              </a:ext>
            </a:extLst>
          </p:cNvPr>
          <p:cNvSpPr txBox="1"/>
          <p:nvPr/>
        </p:nvSpPr>
        <p:spPr>
          <a:xfrm>
            <a:off x="6084884" y="1164669"/>
            <a:ext cx="1319220" cy="276999"/>
          </a:xfrm>
          <a:prstGeom prst="rect">
            <a:avLst/>
          </a:prstGeom>
          <a:solidFill>
            <a:srgbClr val="01064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</a:rPr>
              <a:t>Sahih al-Bukhari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B94814-1AC5-479B-316E-E5F815CC5FBD}"/>
              </a:ext>
            </a:extLst>
          </p:cNvPr>
          <p:cNvSpPr txBox="1"/>
          <p:nvPr/>
        </p:nvSpPr>
        <p:spPr>
          <a:xfrm>
            <a:off x="5378955" y="1494174"/>
            <a:ext cx="2731078" cy="230832"/>
          </a:xfrm>
          <a:prstGeom prst="rect">
            <a:avLst/>
          </a:prstGeom>
          <a:solidFill>
            <a:srgbClr val="F5F5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AE" sz="900" dirty="0">
                <a:solidFill>
                  <a:srgbClr val="525252"/>
                </a:solidFill>
              </a:rPr>
              <a:t>صحيح البخاري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94477E-82B8-5010-FD37-664CF46E7AD9}"/>
              </a:ext>
            </a:extLst>
          </p:cNvPr>
          <p:cNvSpPr txBox="1"/>
          <p:nvPr/>
        </p:nvSpPr>
        <p:spPr>
          <a:xfrm>
            <a:off x="5515581" y="1877531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1 Revelation	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بدء الوحى</a:t>
            </a:r>
            <a:endParaRPr lang="en-MY" sz="8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EC34545-4735-6006-A9F9-5842BD5B4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5378955" y="2634246"/>
            <a:ext cx="2731078" cy="81082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CC045FC-49A9-191A-7085-8354733FE5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5378955" y="3465925"/>
            <a:ext cx="2731078" cy="81082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905EBC4-EF65-F571-3CFE-E0B51E17EE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5378955" y="4311383"/>
            <a:ext cx="2731078" cy="81082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DEFB3C8-594A-5A4F-E1DC-173AC57746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68420"/>
          <a:stretch/>
        </p:blipFill>
        <p:spPr>
          <a:xfrm>
            <a:off x="5378955" y="5138885"/>
            <a:ext cx="2731078" cy="81082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55A60BF2-19DB-EE85-36D0-D578E14B46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1" b="71180"/>
          <a:stretch/>
        </p:blipFill>
        <p:spPr>
          <a:xfrm>
            <a:off x="5378955" y="5990072"/>
            <a:ext cx="2731078" cy="647602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0636366A-4A76-B08C-4E60-CBBCCEA4E920}"/>
              </a:ext>
            </a:extLst>
          </p:cNvPr>
          <p:cNvSpPr txBox="1"/>
          <p:nvPr/>
        </p:nvSpPr>
        <p:spPr>
          <a:xfrm>
            <a:off x="5496122" y="2302740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2 Belief	 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الإيمان</a:t>
            </a:r>
            <a:endParaRPr lang="en-MY" sz="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9B905E-11EE-14EE-F5B0-4BF5C1FA2F27}"/>
              </a:ext>
            </a:extLst>
          </p:cNvPr>
          <p:cNvSpPr txBox="1"/>
          <p:nvPr/>
        </p:nvSpPr>
        <p:spPr>
          <a:xfrm>
            <a:off x="5515581" y="2723358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3 Knowledge	    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العلم</a:t>
            </a:r>
            <a:endParaRPr lang="en-MY" sz="8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806177F-5D4A-067F-2565-DE665CAC8352}"/>
              </a:ext>
            </a:extLst>
          </p:cNvPr>
          <p:cNvSpPr txBox="1"/>
          <p:nvPr/>
        </p:nvSpPr>
        <p:spPr>
          <a:xfrm>
            <a:off x="5496122" y="3148567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4 Ablutions (wudu’)	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الوضوء</a:t>
            </a:r>
            <a:endParaRPr lang="en-MY" sz="8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03A2DF-BBFE-740E-6C64-41E3BB6BFF65}"/>
              </a:ext>
            </a:extLst>
          </p:cNvPr>
          <p:cNvSpPr txBox="1"/>
          <p:nvPr/>
        </p:nvSpPr>
        <p:spPr>
          <a:xfrm>
            <a:off x="5510098" y="3544462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5 Bathing (Ghusl)	 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الغسل</a:t>
            </a:r>
            <a:endParaRPr lang="en-MY" sz="8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032FC8-00F8-4A2C-3CFA-9B8D81992C2C}"/>
              </a:ext>
            </a:extLst>
          </p:cNvPr>
          <p:cNvSpPr txBox="1"/>
          <p:nvPr/>
        </p:nvSpPr>
        <p:spPr>
          <a:xfrm>
            <a:off x="5490639" y="3969671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6 </a:t>
            </a:r>
            <a:r>
              <a:rPr lang="en-MY" sz="800" dirty="0" err="1"/>
              <a:t>Mestrual</a:t>
            </a:r>
            <a:r>
              <a:rPr lang="en-MY" sz="800" dirty="0"/>
              <a:t> Periods	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الحيض</a:t>
            </a:r>
            <a:endParaRPr lang="en-MY" sz="8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12AFE09-2611-6932-64C6-80A06DE22F8A}"/>
              </a:ext>
            </a:extLst>
          </p:cNvPr>
          <p:cNvSpPr txBox="1"/>
          <p:nvPr/>
        </p:nvSpPr>
        <p:spPr>
          <a:xfrm>
            <a:off x="5490639" y="4394880"/>
            <a:ext cx="2480152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7 Rubbing hands and feet with dust (Tayammum)	  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التيمم</a:t>
            </a:r>
            <a:endParaRPr lang="en-MY" sz="8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53D1433-8E0E-999D-51BD-C6BC5817E8C2}"/>
              </a:ext>
            </a:extLst>
          </p:cNvPr>
          <p:cNvSpPr txBox="1"/>
          <p:nvPr/>
        </p:nvSpPr>
        <p:spPr>
          <a:xfrm>
            <a:off x="5471180" y="4820089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8 Prayers (</a:t>
            </a:r>
            <a:r>
              <a:rPr lang="en-MY" sz="800" dirty="0" err="1"/>
              <a:t>Solat</a:t>
            </a:r>
            <a:r>
              <a:rPr lang="en-MY" sz="800" dirty="0"/>
              <a:t>)	 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الصلاة</a:t>
            </a:r>
            <a:endParaRPr lang="en-MY" sz="8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9373763-A60F-1549-A94D-DDE73F0C6C29}"/>
              </a:ext>
            </a:extLst>
          </p:cNvPr>
          <p:cNvSpPr txBox="1"/>
          <p:nvPr/>
        </p:nvSpPr>
        <p:spPr>
          <a:xfrm>
            <a:off x="5490639" y="5224248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9 Times of the Prayers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مواقيت الصلاة</a:t>
            </a:r>
            <a:endParaRPr lang="en-MY" sz="8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C27971-F641-BD82-4E26-9059A45C5617}"/>
              </a:ext>
            </a:extLst>
          </p:cNvPr>
          <p:cNvSpPr txBox="1"/>
          <p:nvPr/>
        </p:nvSpPr>
        <p:spPr>
          <a:xfrm>
            <a:off x="5471180" y="5649457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10 Call to Prayers (</a:t>
            </a:r>
            <a:r>
              <a:rPr lang="en-MY" sz="800" dirty="0" err="1"/>
              <a:t>Adhaan</a:t>
            </a:r>
            <a:r>
              <a:rPr lang="en-MY" sz="800" dirty="0"/>
              <a:t>)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الأذان</a:t>
            </a:r>
            <a:endParaRPr lang="en-MY" sz="8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F3E729E-2626-5FB2-CCA1-BFFC8C096FB0}"/>
              </a:ext>
            </a:extLst>
          </p:cNvPr>
          <p:cNvSpPr txBox="1"/>
          <p:nvPr/>
        </p:nvSpPr>
        <p:spPr>
          <a:xfrm>
            <a:off x="5490639" y="6062449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11 Friday Prayer	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الجمعة</a:t>
            </a:r>
            <a:endParaRPr lang="en-MY" sz="8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A936BEC-84F5-B231-F6ED-5B0A1AD1465E}"/>
              </a:ext>
            </a:extLst>
          </p:cNvPr>
          <p:cNvSpPr txBox="1"/>
          <p:nvPr/>
        </p:nvSpPr>
        <p:spPr>
          <a:xfrm>
            <a:off x="5471180" y="6487658"/>
            <a:ext cx="2480152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MY" sz="800" dirty="0"/>
              <a:t>12 Fear Prayer                                              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كتاب صلاة الخوف</a:t>
            </a:r>
            <a:endParaRPr lang="en-MY" sz="8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4AF1867-22A1-15D3-3C41-C7BAC082A0B7}"/>
              </a:ext>
            </a:extLst>
          </p:cNvPr>
          <p:cNvSpPr txBox="1"/>
          <p:nvPr/>
        </p:nvSpPr>
        <p:spPr>
          <a:xfrm>
            <a:off x="8786732" y="4709799"/>
            <a:ext cx="2480152" cy="2082046"/>
          </a:xfrm>
          <a:prstGeom prst="roundRect">
            <a:avLst>
              <a:gd name="adj" fmla="val 3225"/>
            </a:avLst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Chapter 2</a:t>
            </a:r>
          </a:p>
          <a:p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ar-AE" sz="800" b="0" i="0" dirty="0">
                <a:solidFill>
                  <a:srgbClr val="808080"/>
                </a:solidFill>
                <a:effectLst/>
                <a:latin typeface="KFGQPC Uthman Taha Naskh"/>
              </a:rPr>
              <a:t>حَدَّثَنَا عَبْدُ اللَّهِ بْنُ يُوسُفَ، قَالَ أَخْبَرَنَا مَالِكٌ، عَنْ هِشَامِ بْنِ عُرْوَةَ، عَنْ أَبِيهِ، عَنْ عَائِشَةَ أُمِّ الْمُؤْمِنِينَ ـ رضى الله عنها ـ أَنَّ الْحَارِثَ بْنَ هِشَامٍ ـ رضى الله عنه ـ سَأَلَ رَسُولَ اللَّهِ صلى الله عليه وسلم فَقَالَ يَا رَسُولَ اللَّهِ كَيْفَ يَأْتِيكَ الْوَحْىُ فَقَالَ رَسُولُ اللَّهِ صلى الله عليه وسلم</a:t>
            </a:r>
            <a:r>
              <a:rPr lang="ar-AE" sz="800" dirty="0"/>
              <a:t> </a:t>
            </a:r>
            <a:r>
              <a:rPr lang="ar-AE" sz="800" b="0" i="0" dirty="0">
                <a:solidFill>
                  <a:srgbClr val="808080"/>
                </a:solidFill>
                <a:effectLst/>
                <a:latin typeface="KFGQPC Uthman Taha Naskh"/>
              </a:rPr>
              <a:t>‏</a:t>
            </a:r>
            <a:r>
              <a:rPr lang="ar-AE" sz="800" b="0" i="0" dirty="0">
                <a:solidFill>
                  <a:srgbClr val="000000"/>
                </a:solidFill>
                <a:effectLst/>
                <a:latin typeface="KFGQPC Uthman Taha Naskh"/>
              </a:rPr>
              <a:t> "‏ أَحْيَانًا يَأْتِينِي مِثْلَ صَلْصَلَةِ الْجَرَسِ ـ وَهُوَ أَشَدُّهُ عَلَىَّ ـ فَيُفْصَمُ عَنِّي وَقَدْ وَعَيْتُ عَنْهُ مَا قَالَ، وَأَحْيَانًا يَتَمَثَّلُ لِيَ الْمَلَكُ رَجُلاً فَيُكَلِّمُنِي فَأَعِي مَا يَقُولُ ‏"</a:t>
            </a:r>
            <a:r>
              <a:rPr lang="ar-AE" sz="800" b="0" i="0" dirty="0">
                <a:solidFill>
                  <a:srgbClr val="808080"/>
                </a:solidFill>
                <a:effectLst/>
                <a:latin typeface="KFGQPC Uthman Taha Naskh"/>
              </a:rPr>
              <a:t>‏‏</a:t>
            </a:r>
            <a:endParaRPr lang="en-MY" sz="800" b="0" i="0" dirty="0">
              <a:solidFill>
                <a:srgbClr val="808080"/>
              </a:solidFill>
              <a:effectLst/>
              <a:latin typeface="KFGQPC Uthman Taha Naskh"/>
            </a:endParaRPr>
          </a:p>
          <a:p>
            <a:pPr algn="r"/>
            <a:r>
              <a:rPr lang="ar-AE" sz="800" b="0" i="0" dirty="0">
                <a:solidFill>
                  <a:srgbClr val="808080"/>
                </a:solidFill>
                <a:effectLst/>
                <a:latin typeface="KFGQPC Uthman Taha Naskh"/>
              </a:rPr>
              <a:t>‏‏.‏ قَالَتْ عَائِشَةُ رضى الله عنها وَلَقَدْ رَأَيْتُهُ يَنْزِلُ عَلَيْهِ الْوَحْىُ فِي الْيَوْمِ الشَّدِيدِ الْبَرْدِ، فَيَفْصِمُ عَنْهُ وَإِنَّ جَبِينَهُ لَيَتَفَصَّدُ عَرَقًا‏.‏</a:t>
            </a:r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MY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MY" sz="800" dirty="0">
                <a:solidFill>
                  <a:schemeClr val="bg1">
                    <a:lumMod val="50000"/>
                  </a:schemeClr>
                </a:solidFill>
              </a:rPr>
              <a:t>Narrated 'Aisha:</a:t>
            </a:r>
          </a:p>
          <a:p>
            <a:pPr algn="just"/>
            <a:r>
              <a:rPr lang="en-MY" sz="800" dirty="0"/>
              <a:t>(the mother of the faithful believers) Al-Harith bin Hisham asked Allah's Messenger (</a:t>
            </a:r>
            <a:r>
              <a:rPr lang="ar-AE" sz="800" dirty="0"/>
              <a:t>ﷺ) "</a:t>
            </a:r>
            <a:r>
              <a:rPr lang="en-MY" sz="800" dirty="0"/>
              <a:t>O Allah's Messenger (</a:t>
            </a:r>
            <a:r>
              <a:rPr lang="ar-AE" sz="800" dirty="0"/>
              <a:t>ﷺ)! </a:t>
            </a:r>
            <a:r>
              <a:rPr lang="en-MY" sz="800" dirty="0"/>
              <a:t>How is the Divine Inspiration revealed to you?" Allah's Messenger (</a:t>
            </a:r>
            <a:r>
              <a:rPr lang="ar-AE" sz="800" dirty="0"/>
              <a:t>ﷺ) </a:t>
            </a:r>
            <a:r>
              <a:rPr lang="en-MY" sz="800" dirty="0"/>
              <a:t>replied, "Sometimes it</a:t>
            </a:r>
            <a:endParaRPr lang="en-MY" sz="6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B027BF4-5FE2-1EF5-BF59-70A530EAF4D1}"/>
              </a:ext>
            </a:extLst>
          </p:cNvPr>
          <p:cNvCxnSpPr>
            <a:cxnSpLocks/>
            <a:stCxn id="27" idx="3"/>
            <a:endCxn id="22" idx="1"/>
          </p:cNvCxnSpPr>
          <p:nvPr/>
        </p:nvCxnSpPr>
        <p:spPr>
          <a:xfrm>
            <a:off x="4621710" y="1985253"/>
            <a:ext cx="757245" cy="1886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C0DD1FC-C823-CCCC-ECBA-207F67E1961A}"/>
              </a:ext>
            </a:extLst>
          </p:cNvPr>
          <p:cNvCxnSpPr>
            <a:cxnSpLocks/>
            <a:stCxn id="19" idx="3"/>
            <a:endCxn id="45" idx="1"/>
          </p:cNvCxnSpPr>
          <p:nvPr/>
        </p:nvCxnSpPr>
        <p:spPr>
          <a:xfrm>
            <a:off x="7995733" y="1985253"/>
            <a:ext cx="688729" cy="1719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10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1027</Words>
  <Application>Microsoft Office PowerPoint</Application>
  <PresentationFormat>Widescreen</PresentationFormat>
  <Paragraphs>154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KFGQPC Uthman Taha Naskh</vt:lpstr>
      <vt:lpstr>Kitab</vt:lpstr>
      <vt:lpstr>Roboto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 Khairun Aqila Binti Jesmen</dc:creator>
  <cp:lastModifiedBy>Nor Khairun Aqila Binti Jesmen</cp:lastModifiedBy>
  <cp:revision>5</cp:revision>
  <dcterms:created xsi:type="dcterms:W3CDTF">2023-05-17T01:59:41Z</dcterms:created>
  <dcterms:modified xsi:type="dcterms:W3CDTF">2023-05-18T00:58:02Z</dcterms:modified>
</cp:coreProperties>
</file>