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17" autoAdjust="0"/>
    <p:restoredTop sz="94660"/>
  </p:normalViewPr>
  <p:slideViewPr>
    <p:cSldViewPr snapToGrid="0">
      <p:cViewPr varScale="1">
        <p:scale>
          <a:sx n="89" d="100"/>
          <a:sy n="89" d="100"/>
        </p:scale>
        <p:origin x="86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C0C08-582C-19B7-52CB-FEA901EF6E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B7453-E99D-14E8-A166-A12CAF7867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9FC1E-0E17-506A-30BA-F20189926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EF87-E2A0-405B-B28F-026E9C61E743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ACA73-2AB0-5F36-43AB-11DA619D2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7AF85-D2F8-3826-B701-C5CBD088A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70A0-B583-4CEF-B978-43B9E85439D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58355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2ECC9-8503-C4D7-DA7C-EA1B16795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81EE5D-C9BD-FD7B-71C1-6144A70ED9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97B8C-F1E9-5BE6-C1E3-5CEA6059C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EF87-E2A0-405B-B28F-026E9C61E743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43A29-48B1-23A9-6F3F-61EA1C8A2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88476C-E0E1-31AD-1C3A-E80D072A6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70A0-B583-4CEF-B978-43B9E85439D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43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E74ED9-AD94-F10F-8EC3-2052F1A94B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A05A0D-AA43-A100-98F4-209FC3F7F0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B4EEF3-621E-D46F-83B5-133DC7A33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EF87-E2A0-405B-B28F-026E9C61E743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2EBD5-45CD-33D3-0708-0BB3D5AE9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855E5-00E2-8A8B-CA93-2070E9E93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70A0-B583-4CEF-B978-43B9E85439D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8097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98276-4B6E-646C-446B-B9FBACEC1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C595A-E128-0BCD-286A-5762C5F46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ECC49F-48DB-2DA9-D697-3551244CA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EF87-E2A0-405B-B28F-026E9C61E743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DCEA2-FD51-53BE-8DA5-AC6C62D96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640E3E-B8DE-3CAB-0753-0D7326BFA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70A0-B583-4CEF-B978-43B9E85439D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2371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C7A6F-F240-34C8-A456-79ED01EED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D6BCA-5341-9453-0B3C-6220BE9CD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B3CE9-3EB2-DAE8-A87F-404C46C43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EF87-E2A0-405B-B28F-026E9C61E743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FE68B-7620-CFC5-544E-B3ECC8EE9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5320E-4772-C52E-619D-BF548CEFF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70A0-B583-4CEF-B978-43B9E85439D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01162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72C6C-08AA-3E4C-4B0A-0ADD151F2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0303B-EC25-351F-C026-5773C09769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F90D6A-D729-AE78-28EE-E2A836C8FA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C8D640-9F20-9E9D-C2D3-EE6F00F51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EF87-E2A0-405B-B28F-026E9C61E743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33EEA4-D208-AEFB-0F54-B8160AD6F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97B3C3-D7C4-F352-4CF9-23E935C28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70A0-B583-4CEF-B978-43B9E85439D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73762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8358E-3D35-E685-3393-50688E27D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53BE02-E66C-5617-493F-9FF9CB6DF7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428494-4052-58DA-75AD-9574F2ABCD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D10FF9-4DF6-B2D9-F295-0D593E0CF2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DC9438-20B5-B432-97AF-137C61EEA9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8BCD69-0D9C-3B79-591E-A31132282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EF87-E2A0-405B-B28F-026E9C61E743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30FB5F-69F6-860E-101F-494B57B74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C785DD-0721-D075-0A95-C3E11EE47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70A0-B583-4CEF-B978-43B9E85439D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0303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5E2CC-B708-FA0C-AC12-FD113362C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1F25C1-7185-FB33-9ED4-6938A01D5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EF87-E2A0-405B-B28F-026E9C61E743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D6ACAE-DFA1-4781-B0C8-5197D65D9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36E41B-7369-A810-A293-D0A830384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70A0-B583-4CEF-B978-43B9E85439D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06182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1F3E20-F6BE-4880-19D8-6BAF55FCA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EF87-E2A0-405B-B28F-026E9C61E743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794A12-74C1-5D99-7EA5-75C9F1BC0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733AEA-C5AB-0D56-4B4D-16CD8194D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70A0-B583-4CEF-B978-43B9E85439D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63378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1E1E4-BED5-275C-ADC7-A19145C20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9B2C5-274C-7035-A3CF-2E8215D41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573EBD-07B2-3684-7C8B-DE2136C8BA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F83A90-9F80-FDDF-05F8-F6CB3DA81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EF87-E2A0-405B-B28F-026E9C61E743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5CA758-2DB0-BB1D-F373-731589AE0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A32462-BE0B-8B38-A0DB-1AEA5BACE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70A0-B583-4CEF-B978-43B9E85439D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48010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01376-3AB9-B2D8-197F-8949297CC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32DA2E-A685-E7D9-8BEE-4BC8C89D97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FD2013-08D3-FE46-DFCB-00C38FEB6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58FBF0-A943-342D-DFA8-7A7E1510C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EF87-E2A0-405B-B28F-026E9C61E743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F444BF-5146-A3A0-8C1C-F24BED53D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D3EB9F-F414-D240-908A-EEE4ED635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70A0-B583-4CEF-B978-43B9E85439D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59167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3EA55E-8099-010B-6E4C-36DA252A7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02CD6B-B5E6-1F48-F999-6520A80CB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F66BD-7FD2-0D1F-AECE-7518ED8592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CEF87-E2A0-405B-B28F-026E9C61E743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ADA67F-E2F7-F294-940D-6311491A6F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14450-5E35-FCD6-6EF4-87A834EF6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270A0-B583-4CEF-B978-43B9E85439D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83351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2">
            <a:extLst>
              <a:ext uri="{FF2B5EF4-FFF2-40B4-BE49-F238E27FC236}">
                <a16:creationId xmlns:a16="http://schemas.microsoft.com/office/drawing/2014/main" id="{32D76C27-7D1D-B2E8-D8EE-369E3D4E63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540" y="1999051"/>
            <a:ext cx="2307837" cy="4491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CDE9809-789B-58DE-E95F-131B3E066E53}"/>
              </a:ext>
            </a:extLst>
          </p:cNvPr>
          <p:cNvSpPr txBox="1"/>
          <p:nvPr/>
        </p:nvSpPr>
        <p:spPr>
          <a:xfrm>
            <a:off x="0" y="0"/>
            <a:ext cx="1184694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ID" sz="1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QC13 – </a:t>
            </a:r>
            <a:r>
              <a:rPr lang="en-ID" sz="1400" b="1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Time Deposit -</a:t>
            </a:r>
            <a:r>
              <a:rPr lang="en-ID" sz="1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</a:t>
            </a:r>
            <a:r>
              <a:rPr lang="en-ID" sz="1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Accrued Interest Info </a:t>
            </a:r>
          </a:p>
          <a:p>
            <a:pPr lvl="0"/>
            <a:endParaRPr lang="en-ID" sz="14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/>
            <a:r>
              <a:rPr lang="en-ID" sz="1400" b="1" dirty="0">
                <a:latin typeface="Arial" panose="020B0604020202020204" pitchFamily="34" charset="0"/>
                <a:ea typeface="Times New Roman" panose="02020603050405020304" pitchFamily="18" charset="0"/>
              </a:rPr>
              <a:t>Entry </a:t>
            </a:r>
            <a:r>
              <a:rPr lang="en-ID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&gt; Sub Menu &gt; My Accounts &gt; Time Deposit</a:t>
            </a:r>
            <a:endParaRPr lang="en-MY" sz="1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457200"/>
            <a:r>
              <a:rPr lang="en-ID" sz="1400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Adding a new information of </a:t>
            </a:r>
            <a:r>
              <a:rPr lang="en-ID" sz="1400" dirty="0">
                <a:effectLst/>
                <a:highlight>
                  <a:srgbClr val="00FF00"/>
                </a:highlight>
                <a:latin typeface="Arial" panose="020B0604020202020204" pitchFamily="34" charset="0"/>
                <a:ea typeface="DengXian" panose="02010600030101010101" pitchFamily="2" charset="-122"/>
              </a:rPr>
              <a:t>Accrued Interest</a:t>
            </a:r>
            <a:endParaRPr lang="en-MY" sz="1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pic>
        <p:nvPicPr>
          <p:cNvPr id="1026" name="Picture 3">
            <a:extLst>
              <a:ext uri="{FF2B5EF4-FFF2-40B4-BE49-F238E27FC236}">
                <a16:creationId xmlns:a16="http://schemas.microsoft.com/office/drawing/2014/main" id="{482D350D-B88F-3506-A556-7516BBDA2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82" y="1999051"/>
            <a:ext cx="2217737" cy="443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AFE2EF6-EB08-3E95-ECA9-0FA050983D86}"/>
              </a:ext>
            </a:extLst>
          </p:cNvPr>
          <p:cNvSpPr txBox="1"/>
          <p:nvPr/>
        </p:nvSpPr>
        <p:spPr>
          <a:xfrm>
            <a:off x="272182" y="1650983"/>
            <a:ext cx="17653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/>
            <a:r>
              <a:rPr lang="en-ID" sz="18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BEFORE</a:t>
            </a:r>
            <a:endParaRPr lang="en-MY" sz="2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7A8822-0ADB-F240-2980-6A1A0E802632}"/>
              </a:ext>
            </a:extLst>
          </p:cNvPr>
          <p:cNvSpPr txBox="1"/>
          <p:nvPr/>
        </p:nvSpPr>
        <p:spPr>
          <a:xfrm>
            <a:off x="3596541" y="1650983"/>
            <a:ext cx="16048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/>
            <a:r>
              <a:rPr lang="en-ID" sz="1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AFTER</a:t>
            </a:r>
            <a:endParaRPr lang="en-MY" sz="2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A1114D-9327-408C-46E2-518A731304D6}"/>
              </a:ext>
            </a:extLst>
          </p:cNvPr>
          <p:cNvSpPr txBox="1"/>
          <p:nvPr/>
        </p:nvSpPr>
        <p:spPr>
          <a:xfrm>
            <a:off x="7919048" y="3658934"/>
            <a:ext cx="411613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ighlight>
                  <a:srgbClr val="00FFFF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FE:</a:t>
            </a:r>
          </a:p>
          <a:p>
            <a:endParaRPr lang="en-US" sz="16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1600" dirty="0">
                <a:latin typeface="Calibri" panose="020F0502020204030204" pitchFamily="34" charset="0"/>
                <a:ea typeface="DengXian" panose="02010600030101010101" pitchFamily="2" charset="-122"/>
              </a:rPr>
              <a:t>Display values from </a:t>
            </a:r>
            <a:r>
              <a:rPr lang="en-US" sz="1600" dirty="0" err="1">
                <a:latin typeface="Calibri" panose="020F0502020204030204" pitchFamily="34" charset="0"/>
                <a:ea typeface="DengXian" panose="02010600030101010101" pitchFamily="2" charset="-122"/>
              </a:rPr>
              <a:t>RetrieveAccountDetails</a:t>
            </a:r>
            <a:r>
              <a:rPr lang="en-US" sz="1600" dirty="0">
                <a:latin typeface="Calibri" panose="020F0502020204030204" pitchFamily="34" charset="0"/>
                <a:ea typeface="DengXian" panose="02010600030101010101" pitchFamily="2" charset="-122"/>
              </a:rPr>
              <a:t> Response.</a:t>
            </a:r>
          </a:p>
          <a:p>
            <a:endParaRPr lang="en-US" sz="16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1600" dirty="0">
                <a:latin typeface="Calibri" panose="020F0502020204030204" pitchFamily="34" charset="0"/>
                <a:ea typeface="DengXian" panose="02010600030101010101" pitchFamily="2" charset="-122"/>
              </a:rPr>
              <a:t>Please add new field on the right </a:t>
            </a:r>
            <a:r>
              <a:rPr lang="en-ID" sz="1600" dirty="0">
                <a:latin typeface="Calibri" panose="020F0502020204030204" pitchFamily="34" charset="0"/>
                <a:ea typeface="DengXian" panose="02010600030101010101" pitchFamily="2" charset="-122"/>
              </a:rPr>
              <a:t>after Interest Amount and before Payment Interest</a:t>
            </a:r>
            <a:endParaRPr lang="en-MY" sz="16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lvl="0"/>
            <a:endParaRPr lang="en-US" sz="16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lvl="0"/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EN: Accrued Interest</a:t>
            </a:r>
          </a:p>
          <a:p>
            <a:pPr lvl="0"/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ID: ???</a:t>
            </a:r>
            <a:endParaRPr lang="en-US" sz="1600" dirty="0"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0066983-0BD2-5E51-F4FC-F9D840F92A6A}"/>
              </a:ext>
            </a:extLst>
          </p:cNvPr>
          <p:cNvCxnSpPr>
            <a:cxnSpLocks/>
            <a:stCxn id="10" idx="1"/>
          </p:cNvCxnSpPr>
          <p:nvPr/>
        </p:nvCxnSpPr>
        <p:spPr>
          <a:xfrm flipH="1">
            <a:off x="5313872" y="4936207"/>
            <a:ext cx="2605176" cy="722721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5092DC8-7906-9CCD-B0C1-BE10FED21496}"/>
              </a:ext>
            </a:extLst>
          </p:cNvPr>
          <p:cNvSpPr txBox="1"/>
          <p:nvPr/>
        </p:nvSpPr>
        <p:spPr>
          <a:xfrm>
            <a:off x="7803688" y="2360381"/>
            <a:ext cx="411613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ighlight>
                  <a:srgbClr val="FF00FF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BE</a:t>
            </a:r>
            <a:r>
              <a:rPr lang="en-US" sz="1600" dirty="0">
                <a:latin typeface="Calibri" panose="020F0502020204030204" pitchFamily="34" charset="0"/>
                <a:ea typeface="DengXian" panose="02010600030101010101" pitchFamily="2" charset="-122"/>
              </a:rPr>
              <a:t>: needs to cater Accrued Interest in the response of </a:t>
            </a:r>
            <a:r>
              <a:rPr lang="en-US" sz="1600" dirty="0" err="1">
                <a:latin typeface="Calibri" panose="020F0502020204030204" pitchFamily="34" charset="0"/>
                <a:ea typeface="DengXian" panose="02010600030101010101" pitchFamily="2" charset="-122"/>
              </a:rPr>
              <a:t>acct_mgmt</a:t>
            </a:r>
            <a:r>
              <a:rPr lang="en-US" sz="1600" dirty="0">
                <a:latin typeface="Calibri" panose="020F0502020204030204" pitchFamily="34" charset="0"/>
                <a:ea typeface="DengXian" panose="02010600030101010101" pitchFamily="2" charset="-122"/>
              </a:rPr>
              <a:t>/inquiry.</a:t>
            </a:r>
          </a:p>
          <a:p>
            <a:endParaRPr lang="en-US" sz="16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1600" dirty="0">
                <a:latin typeface="Calibri" panose="020F0502020204030204" pitchFamily="34" charset="0"/>
                <a:ea typeface="DengXian" panose="02010600030101010101" pitchFamily="2" charset="-122"/>
              </a:rPr>
              <a:t>May refer </a:t>
            </a:r>
            <a:r>
              <a:rPr lang="en-US" sz="1600">
                <a:latin typeface="Calibri" panose="020F0502020204030204" pitchFamily="34" charset="0"/>
                <a:ea typeface="DengXian" panose="02010600030101010101" pitchFamily="2" charset="-122"/>
              </a:rPr>
              <a:t>Omni Spec 6.5</a:t>
            </a:r>
            <a:endParaRPr lang="en-US" sz="1600" dirty="0"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32925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78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3</cp:revision>
  <dcterms:created xsi:type="dcterms:W3CDTF">2023-05-30T01:58:46Z</dcterms:created>
  <dcterms:modified xsi:type="dcterms:W3CDTF">2023-05-30T02:00:41Z</dcterms:modified>
</cp:coreProperties>
</file>