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272DF-80FC-33A0-E462-6B78ABA52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916EE-90F0-04E0-6DDB-DCCF91E28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387E6-3BA9-2D48-8037-11C2F1D13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3C5FB-B6AB-E92E-677E-6E79DAB7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1BB7C-2ABE-E7EB-EF47-823307D3D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616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29480-431B-4F51-E1A0-E07F98E41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F8A0F-B4AB-72FC-20D7-E8ADE4E0C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ACAA6-5D2B-271F-528B-F89778FE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7C595-1AB3-FCA4-E277-112E6D2D3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4F75-37D0-8FEA-C374-8D65BB1E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627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3C1499-82CA-EEFA-D007-C664B4D8D1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A940DF-DF58-F4E2-A39C-ADBC07400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0EE38-C73B-D34D-377A-067388AFF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D11D1-025B-A373-FAE4-7CDF15C80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8F8D9-FB3B-F3FD-D42F-58AD5E751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886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B5FE9-6634-F9B0-FC3C-9478FA64D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3F0B3-0BF6-9510-33B3-10E7F99D2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01519-6650-C96B-741F-EE5B42BE5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1AD29-B095-95E8-8712-352937CF6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46E57-1485-508F-8E41-640039F5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9514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5BF5-D6C8-06D0-26AA-343459B47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F900F-5FE3-F3E2-69E1-BDCBE02B2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B3B08-C44B-0C93-E393-A1672E667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D20CE-AB44-FED6-0175-7C97F0562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E8084-2F98-5CF3-E930-DD2CBBE32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207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05B7B-A73A-DA3A-39EF-A1FE6CC6D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562B7-E1BF-F12A-10D4-573335A2D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DDBD36-190C-5376-C4D4-DF56EEB43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4DDE8-9433-DE69-59D6-DF3CB74F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775F3-57AC-A5F4-7D21-434283FB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447AE-3371-F834-3B0A-6E6B086A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195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71F2F-39C0-A55E-077F-DD7DDD77D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73F7A-A419-B192-CD59-396191A0B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296CE-6A06-323B-48F1-092A1EABF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E15D54-CE3E-7CF0-6DA5-23923285E5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11247A-FE2C-54CA-4668-F83FAC550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FD327C-FF08-5B61-540F-77627D2F7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BFD56A-6C17-4A3B-0AE3-78074B0C8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DF0A9-8398-40E8-E1E1-F4955F6A3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7369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1696-08D8-5FD8-1F3B-60F745139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CC19D5-D1B2-F11B-6120-F7984B50B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9BFD92-B239-F9B3-F6E8-553D87C9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EAA372-2430-82EA-4A40-A707731BE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421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EF6129-8ED6-5C1B-BE5A-87942AAF5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D7374B-ACD6-1482-601B-F4F358B9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B9496-E359-7722-9C01-792ADC92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788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D4E44-6526-44D3-08FB-36222A192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2B9C8-1C54-EE8D-212C-50A34B96C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57EA5C-7F45-4783-7010-4D5E05805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F1727-0258-647C-326B-155AD054F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C8CAB-DFBA-AB1B-6D5E-9FB047BEC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3D144-D2C4-DA44-6392-39B01EC2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200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CE00D-83E2-2399-9045-4A54B690B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1925D-0E25-C111-2236-88E67F7294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3DAB3E-D032-F85E-72CA-E65DC6B8F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53DDE-0EAC-998C-95E5-68163B7B3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85467-842B-CCB1-67F8-3540FABCB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1FF8-03FE-2384-182B-9A6ED87CB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0655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A00473-01C2-FB30-735B-BD63D148C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2DF99-75A5-9FDE-808D-5DCAC7B36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8D456-D9DA-7FEA-705E-3E6D3521B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5A8D-6101-4F95-B37B-D2338AB8473D}" type="datetimeFigureOut">
              <a:rPr lang="en-MY" smtClean="0"/>
              <a:t>9/6/2023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E3BDE-CD8E-C300-31C5-C755A8206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1EBE9-F66E-3D0A-4500-D5B38A056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698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B1D6DB-50BF-4340-DA90-96DAA80A18C9}"/>
              </a:ext>
            </a:extLst>
          </p:cNvPr>
          <p:cNvSpPr txBox="1"/>
          <p:nvPr/>
        </p:nvSpPr>
        <p:spPr>
          <a:xfrm>
            <a:off x="144709" y="217680"/>
            <a:ext cx="7374695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3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QC1345- TT – Account Number Field for IBAN</a:t>
            </a:r>
          </a:p>
          <a:p>
            <a:endParaRPr lang="en-ID" sz="1300" b="1" dirty="0"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r>
              <a:rPr lang="en-ID" sz="13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Transactions - Fund Transfer – Telegraphic Transfer – Field Account Number</a:t>
            </a:r>
            <a:r>
              <a:rPr lang="en-ID" sz="13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. </a:t>
            </a:r>
          </a:p>
          <a:p>
            <a:endParaRPr lang="en-ID" sz="1300" dirty="0"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r>
              <a:rPr lang="en-ID" sz="1300" dirty="0">
                <a:latin typeface="Arial" panose="020B0604020202020204" pitchFamily="34" charset="0"/>
                <a:ea typeface="DengXian" panose="02010600030101010101" pitchFamily="2" charset="-122"/>
              </a:rPr>
              <a:t>The A</a:t>
            </a:r>
            <a:r>
              <a:rPr lang="en-ID" sz="13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ccount Number Field need to be inputted with alphanumeric in order to</a:t>
            </a:r>
          </a:p>
          <a:p>
            <a:r>
              <a:rPr lang="en-ID" sz="13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to accommodate the transaction to Europe or Middle East (using IBAN Number):</a:t>
            </a:r>
            <a:endParaRPr lang="en-MY" sz="13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7197C1-5B28-525B-511D-9BF678519E86}"/>
              </a:ext>
            </a:extLst>
          </p:cNvPr>
          <p:cNvSpPr txBox="1"/>
          <p:nvPr/>
        </p:nvSpPr>
        <p:spPr>
          <a:xfrm>
            <a:off x="144709" y="1943244"/>
            <a:ext cx="8380274" cy="1466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Entry point 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/>
              <a:t>Transaction – Fund Transfer - Telegraphic – Select Transfer From &amp; Transfer to - </a:t>
            </a:r>
            <a:r>
              <a:rPr lang="en-US" sz="1200" dirty="0">
                <a:highlight>
                  <a:srgbClr val="FFFF00"/>
                </a:highlight>
              </a:rPr>
              <a:t>Transfer to a new bene </a:t>
            </a:r>
            <a:r>
              <a:rPr lang="en-US" sz="1200" dirty="0"/>
              <a:t> - </a:t>
            </a:r>
            <a:r>
              <a:rPr lang="en-US" sz="1200" dirty="0">
                <a:highlight>
                  <a:srgbClr val="00FF00"/>
                </a:highlight>
              </a:rPr>
              <a:t>Create New Beneficiary</a:t>
            </a:r>
            <a:r>
              <a:rPr lang="en-US" sz="1200" dirty="0"/>
              <a:t>   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/>
              <a:t>Transaction – Fund Transfer – Manage Saved Beneficiary – Telegraphic – </a:t>
            </a:r>
            <a:r>
              <a:rPr lang="en-US" sz="1200" dirty="0">
                <a:highlight>
                  <a:srgbClr val="FFFF00"/>
                </a:highlight>
              </a:rPr>
              <a:t>New Beneficiary</a:t>
            </a:r>
            <a:r>
              <a:rPr lang="en-US" sz="1200" dirty="0"/>
              <a:t> – </a:t>
            </a:r>
            <a:r>
              <a:rPr lang="en-US" sz="1200" dirty="0">
                <a:solidFill>
                  <a:srgbClr val="FF0000"/>
                </a:solidFill>
              </a:rPr>
              <a:t>Missing changes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/>
              <a:t>Administration – Beneficiary Management – Telegraphic – </a:t>
            </a:r>
            <a:r>
              <a:rPr lang="en-US" sz="1200" dirty="0">
                <a:highlight>
                  <a:srgbClr val="FFFF00"/>
                </a:highlight>
              </a:rPr>
              <a:t>New Beneficiary</a:t>
            </a:r>
            <a:r>
              <a:rPr lang="en-US" sz="1200" dirty="0"/>
              <a:t> - </a:t>
            </a:r>
            <a:r>
              <a:rPr lang="en-US" sz="1200" dirty="0">
                <a:highlight>
                  <a:srgbClr val="00FF00"/>
                </a:highlight>
              </a:rPr>
              <a:t>Create New Beneficiary </a:t>
            </a:r>
            <a:r>
              <a:rPr lang="en-US" sz="1200" dirty="0">
                <a:solidFill>
                  <a:srgbClr val="FF0000"/>
                </a:solidFill>
              </a:rPr>
              <a:t>Missing changes</a:t>
            </a:r>
            <a:endParaRPr lang="en-US" sz="1200" dirty="0">
              <a:highlight>
                <a:srgbClr val="00FF00"/>
              </a:highlight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/>
              <a:t>Dashboard – tap on favorite acct – Fund Transfer – Telegraphic Transfer – </a:t>
            </a:r>
            <a:r>
              <a:rPr lang="en-US" sz="1200" dirty="0">
                <a:highlight>
                  <a:srgbClr val="00FF00"/>
                </a:highlight>
              </a:rPr>
              <a:t>Same as point #1</a:t>
            </a:r>
          </a:p>
          <a:p>
            <a:pPr marL="342900" indent="-342900">
              <a:lnSpc>
                <a:spcPct val="107000"/>
              </a:lnSpc>
              <a:buFontTx/>
              <a:buAutoNum type="arabicPeriod"/>
            </a:pPr>
            <a:r>
              <a:rPr lang="en-US" sz="1200" dirty="0"/>
              <a:t>Dashboard – tap on favorite acct – Fund Transfer – Telegraphic Transfer – </a:t>
            </a:r>
            <a:r>
              <a:rPr lang="en-US" sz="1200" dirty="0">
                <a:highlight>
                  <a:srgbClr val="00FF00"/>
                </a:highlight>
              </a:rPr>
              <a:t>Same as point #2 </a:t>
            </a:r>
            <a:r>
              <a:rPr lang="en-US" sz="1200" dirty="0">
                <a:solidFill>
                  <a:srgbClr val="FF0000"/>
                </a:solidFill>
              </a:rPr>
              <a:t>Missing changes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93F7A2D-1D1A-8C2F-2AFA-07A902078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226" y="118884"/>
            <a:ext cx="2984342" cy="5816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6A9E6B1-35A4-0655-BCA6-4DE0FDBDD431}"/>
              </a:ext>
            </a:extLst>
          </p:cNvPr>
          <p:cNvSpPr txBox="1"/>
          <p:nvPr/>
        </p:nvSpPr>
        <p:spPr>
          <a:xfrm>
            <a:off x="6483404" y="217680"/>
            <a:ext cx="2497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Android – 1 day – Tested Good</a:t>
            </a:r>
          </a:p>
          <a:p>
            <a:r>
              <a:rPr lang="en-MY" sz="1200" dirty="0">
                <a:latin typeface="Arial" panose="020B0604020202020204" pitchFamily="34" charset="0"/>
                <a:ea typeface="DengXian" panose="02010600030101010101" pitchFamily="2" charset="-122"/>
              </a:rPr>
              <a:t>iOS – 1 day</a:t>
            </a:r>
            <a:endParaRPr lang="en-MY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2D565F-C6BE-8398-0DEE-94758784ADD4}"/>
              </a:ext>
            </a:extLst>
          </p:cNvPr>
          <p:cNvSpPr txBox="1"/>
          <p:nvPr/>
        </p:nvSpPr>
        <p:spPr>
          <a:xfrm>
            <a:off x="357620" y="3840140"/>
            <a:ext cx="7374695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3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BE – cater new error code for </a:t>
            </a:r>
            <a:r>
              <a:rPr lang="en-ID" sz="1300" b="1" dirty="0" err="1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FundTransferTransactionSubmit</a:t>
            </a:r>
            <a:r>
              <a:rPr lang="en-ID" sz="13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and description</a:t>
            </a:r>
          </a:p>
          <a:p>
            <a:endParaRPr lang="en-ID" sz="1300" b="1" dirty="0">
              <a:solidFill>
                <a:srgbClr val="FF0000"/>
              </a:solidFill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pPr algn="l"/>
            <a:r>
              <a:rPr lang="en-ID" sz="13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</a:rPr>
              <a:t>BE – Cater New error code for </a:t>
            </a:r>
            <a:r>
              <a:rPr lang="en-MY" sz="1300" b="1" dirty="0" err="1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</a:rPr>
              <a:t>mgmt</a:t>
            </a:r>
            <a:r>
              <a:rPr lang="en-MY" sz="13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</a:rPr>
              <a:t>/</a:t>
            </a:r>
            <a:r>
              <a:rPr lang="en-MY" sz="1300" b="1" dirty="0" err="1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</a:rPr>
              <a:t>add_bene</a:t>
            </a:r>
            <a:r>
              <a:rPr lang="en-MY" sz="13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</a:rPr>
              <a:t> – Pending fix -</a:t>
            </a:r>
            <a:r>
              <a:rPr lang="en-MY" sz="1300" b="1" dirty="0">
                <a:solidFill>
                  <a:srgbClr val="FF0000"/>
                </a:solidFill>
                <a:highlight>
                  <a:srgbClr val="00FF00"/>
                </a:highlight>
                <a:latin typeface="Arial" panose="020B0604020202020204" pitchFamily="34" charset="0"/>
                <a:ea typeface="DengXian" panose="02010600030101010101" pitchFamily="2" charset="-122"/>
              </a:rPr>
              <a:t> Done</a:t>
            </a:r>
          </a:p>
        </p:txBody>
      </p:sp>
    </p:spTree>
    <p:extLst>
      <p:ext uri="{BB962C8B-B14F-4D97-AF65-F5344CB8AC3E}">
        <p14:creationId xmlns:p14="http://schemas.microsoft.com/office/powerpoint/2010/main" val="400992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2E6052D-D861-170C-356F-67CD4FF8E27C}"/>
              </a:ext>
            </a:extLst>
          </p:cNvPr>
          <p:cNvSpPr txBox="1"/>
          <p:nvPr/>
        </p:nvSpPr>
        <p:spPr>
          <a:xfrm>
            <a:off x="262156" y="289069"/>
            <a:ext cx="507324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3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Therefore, please kindly help to:</a:t>
            </a:r>
            <a:endParaRPr lang="en-MY" sz="13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0"/>
            <a:endParaRPr lang="en-ID" sz="13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Change &amp; update the </a:t>
            </a:r>
            <a:r>
              <a:rPr lang="en-ID" sz="13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</a:t>
            </a:r>
            <a:r>
              <a:rPr lang="en-ID" sz="13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alidation</a:t>
            </a:r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on Account Number</a:t>
            </a:r>
          </a:p>
          <a:p>
            <a:pPr lvl="0"/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field from numeric to </a:t>
            </a:r>
            <a:r>
              <a:rPr lang="en-ID" sz="13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alphanumeric</a:t>
            </a:r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MY" sz="13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ID" sz="13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Add the </a:t>
            </a:r>
            <a:r>
              <a:rPr lang="en-ID" sz="13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r>
              <a:rPr lang="en-ID" sz="1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icon on Account Number field</a:t>
            </a:r>
            <a:endParaRPr lang="en-MY" sz="13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005495-AC95-D2D4-28BD-060590093C66}"/>
              </a:ext>
            </a:extLst>
          </p:cNvPr>
          <p:cNvSpPr/>
          <p:nvPr/>
        </p:nvSpPr>
        <p:spPr>
          <a:xfrm>
            <a:off x="1113276" y="1329852"/>
            <a:ext cx="164312" cy="1635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69BD827-587A-7F26-8B34-55476A69EF8B}"/>
              </a:ext>
            </a:extLst>
          </p:cNvPr>
          <p:cNvGrpSpPr/>
          <p:nvPr/>
        </p:nvGrpSpPr>
        <p:grpSpPr>
          <a:xfrm>
            <a:off x="2644690" y="1605967"/>
            <a:ext cx="3041968" cy="5188109"/>
            <a:chOff x="2782962" y="1925680"/>
            <a:chExt cx="2765425" cy="4716463"/>
          </a:xfrm>
        </p:grpSpPr>
        <p:pic>
          <p:nvPicPr>
            <p:cNvPr id="2051" name="Picture 3">
              <a:extLst>
                <a:ext uri="{FF2B5EF4-FFF2-40B4-BE49-F238E27FC236}">
                  <a16:creationId xmlns:a16="http://schemas.microsoft.com/office/drawing/2014/main" id="{FBE56150-6F51-49D0-478D-582CA9E766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2962" y="1925680"/>
              <a:ext cx="2765425" cy="4716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F1A0F35-2E40-A33A-EB56-F32F165643A1}"/>
                </a:ext>
              </a:extLst>
            </p:cNvPr>
            <p:cNvSpPr/>
            <p:nvPr/>
          </p:nvSpPr>
          <p:spPr>
            <a:xfrm>
              <a:off x="4403171" y="3021633"/>
              <a:ext cx="240569" cy="2177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291A4E9-A053-F5CA-D108-5321B2EF2405}"/>
              </a:ext>
            </a:extLst>
          </p:cNvPr>
          <p:cNvCxnSpPr>
            <a:cxnSpLocks/>
            <a:stCxn id="13" idx="0"/>
            <a:endCxn id="2052" idx="0"/>
          </p:cNvCxnSpPr>
          <p:nvPr/>
        </p:nvCxnSpPr>
        <p:spPr>
          <a:xfrm rot="5400000" flipH="1" flipV="1">
            <a:off x="5420847" y="-324647"/>
            <a:ext cx="2274548" cy="3997776"/>
          </a:xfrm>
          <a:prstGeom prst="bentConnector3">
            <a:avLst>
              <a:gd name="adj1" fmla="val 11005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23783D0-7978-BD67-2550-0673B49FE285}"/>
              </a:ext>
            </a:extLst>
          </p:cNvPr>
          <p:cNvGrpSpPr/>
          <p:nvPr/>
        </p:nvGrpSpPr>
        <p:grpSpPr>
          <a:xfrm>
            <a:off x="7067140" y="536967"/>
            <a:ext cx="2979737" cy="1912937"/>
            <a:chOff x="8098987" y="536967"/>
            <a:chExt cx="2979737" cy="1912937"/>
          </a:xfrm>
        </p:grpSpPr>
        <p:pic>
          <p:nvPicPr>
            <p:cNvPr id="2052" name="Picture 6">
              <a:extLst>
                <a:ext uri="{FF2B5EF4-FFF2-40B4-BE49-F238E27FC236}">
                  <a16:creationId xmlns:a16="http://schemas.microsoft.com/office/drawing/2014/main" id="{134DF476-9A7C-E52C-7FEA-972E09AA24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8987" y="536967"/>
              <a:ext cx="2979737" cy="1912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3CBA87B-AB47-3EEA-8757-A7C0CDF30A32}"/>
                </a:ext>
              </a:extLst>
            </p:cNvPr>
            <p:cNvSpPr/>
            <p:nvPr/>
          </p:nvSpPr>
          <p:spPr>
            <a:xfrm>
              <a:off x="8363359" y="1194201"/>
              <a:ext cx="2450991" cy="4348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8D85600A-B003-4EB3-B825-33608E360887}"/>
              </a:ext>
            </a:extLst>
          </p:cNvPr>
          <p:cNvCxnSpPr>
            <a:cxnSpLocks/>
            <a:stCxn id="35" idx="1"/>
            <a:endCxn id="34" idx="1"/>
          </p:cNvCxnSpPr>
          <p:nvPr/>
        </p:nvCxnSpPr>
        <p:spPr>
          <a:xfrm rot="10800000" flipV="1">
            <a:off x="5878824" y="1411643"/>
            <a:ext cx="1452688" cy="2204147"/>
          </a:xfrm>
          <a:prstGeom prst="bentConnector3">
            <a:avLst>
              <a:gd name="adj1" fmla="val 115736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2EA94C3B-57B9-3703-7C49-F9D6EB479931}"/>
              </a:ext>
            </a:extLst>
          </p:cNvPr>
          <p:cNvCxnSpPr>
            <a:cxnSpLocks/>
            <a:stCxn id="35" idx="3"/>
            <a:endCxn id="46" idx="3"/>
          </p:cNvCxnSpPr>
          <p:nvPr/>
        </p:nvCxnSpPr>
        <p:spPr>
          <a:xfrm>
            <a:off x="9782503" y="1411644"/>
            <a:ext cx="1920139" cy="2608126"/>
          </a:xfrm>
          <a:prstGeom prst="bentConnector3">
            <a:avLst>
              <a:gd name="adj1" fmla="val 111905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09E66A1-D9EA-EA65-D2A3-52772AC095CA}"/>
              </a:ext>
            </a:extLst>
          </p:cNvPr>
          <p:cNvGrpSpPr/>
          <p:nvPr/>
        </p:nvGrpSpPr>
        <p:grpSpPr>
          <a:xfrm>
            <a:off x="5878823" y="3069487"/>
            <a:ext cx="6094603" cy="1092607"/>
            <a:chOff x="5878823" y="3069487"/>
            <a:chExt cx="6094603" cy="1092607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EAFF19A-C47A-7CC6-250B-1D283AD20DFF}"/>
                </a:ext>
              </a:extLst>
            </p:cNvPr>
            <p:cNvSpPr txBox="1"/>
            <p:nvPr/>
          </p:nvSpPr>
          <p:spPr>
            <a:xfrm>
              <a:off x="5878824" y="3069487"/>
              <a:ext cx="6094602" cy="10926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1300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Copywriting:</a:t>
              </a:r>
            </a:p>
            <a:p>
              <a:endParaRPr lang="en-ID" sz="1300" dirty="0">
                <a:latin typeface="Arial" panose="020B0604020202020204" pitchFamily="34" charset="0"/>
                <a:ea typeface="DengXian" panose="02010600030101010101" pitchFamily="2" charset="-122"/>
              </a:endParaRPr>
            </a:p>
            <a:p>
              <a:r>
                <a:rPr lang="en-ID" sz="1300" dirty="0">
                  <a:latin typeface="Arial" panose="020B0604020202020204" pitchFamily="34" charset="0"/>
                  <a:ea typeface="DengXian" panose="02010600030101010101" pitchFamily="2" charset="-122"/>
                </a:rPr>
                <a:t>EN: Please provide IBAN Number for fund transfer to Europe and Middle East</a:t>
              </a:r>
            </a:p>
            <a:p>
              <a:endParaRPr lang="en-ID" sz="1300" dirty="0">
                <a:latin typeface="Arial" panose="020B0604020202020204" pitchFamily="34" charset="0"/>
                <a:ea typeface="DengXian" panose="02010600030101010101" pitchFamily="2" charset="-122"/>
              </a:endParaRPr>
            </a:p>
            <a:p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ID: </a:t>
              </a:r>
              <a:r>
                <a:rPr lang="en-ID" sz="1300" dirty="0" err="1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Cantumkan</a:t>
              </a:r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 </a:t>
              </a:r>
              <a:r>
                <a:rPr lang="en-ID" sz="1300" dirty="0" err="1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Nomor</a:t>
              </a:r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 IBAN </a:t>
              </a:r>
              <a:r>
                <a:rPr lang="en-ID" sz="1300" dirty="0" err="1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untuk</a:t>
              </a:r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 transfer dana </a:t>
              </a:r>
              <a:r>
                <a:rPr lang="en-ID" sz="1300" dirty="0" err="1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ke</a:t>
              </a:r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 </a:t>
              </a:r>
              <a:r>
                <a:rPr lang="en-ID" sz="1300" dirty="0" err="1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Eropa</a:t>
              </a:r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 dan Timur Tengah</a:t>
              </a:r>
              <a:endParaRPr lang="en-MY" sz="1300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2B23784-2AB5-5E33-7C38-296888E60C51}"/>
                </a:ext>
              </a:extLst>
            </p:cNvPr>
            <p:cNvSpPr/>
            <p:nvPr/>
          </p:nvSpPr>
          <p:spPr>
            <a:xfrm>
              <a:off x="5878823" y="3446805"/>
              <a:ext cx="5823819" cy="2700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847D743-DF12-B73E-9063-2257D0EAF8CF}"/>
                </a:ext>
              </a:extLst>
            </p:cNvPr>
            <p:cNvSpPr/>
            <p:nvPr/>
          </p:nvSpPr>
          <p:spPr>
            <a:xfrm>
              <a:off x="5878823" y="3884755"/>
              <a:ext cx="5823819" cy="2700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0A2134C3-4330-44F3-4B2B-2BC8115AD55F}"/>
              </a:ext>
            </a:extLst>
          </p:cNvPr>
          <p:cNvSpPr txBox="1"/>
          <p:nvPr/>
        </p:nvSpPr>
        <p:spPr>
          <a:xfrm>
            <a:off x="5850041" y="1143632"/>
            <a:ext cx="10961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Copywriting: EN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71FCE37-C189-68BB-E060-BE1EB042E0F8}"/>
              </a:ext>
            </a:extLst>
          </p:cNvPr>
          <p:cNvSpPr txBox="1"/>
          <p:nvPr/>
        </p:nvSpPr>
        <p:spPr>
          <a:xfrm>
            <a:off x="10404459" y="1120612"/>
            <a:ext cx="10961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Copywriting: ID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5C015BF0-636F-6CDB-664D-A3783366CE87}"/>
              </a:ext>
            </a:extLst>
          </p:cNvPr>
          <p:cNvCxnSpPr>
            <a:cxnSpLocks/>
            <a:stCxn id="7" idx="2"/>
            <a:endCxn id="13" idx="1"/>
          </p:cNvCxnSpPr>
          <p:nvPr/>
        </p:nvCxnSpPr>
        <p:spPr>
          <a:xfrm rot="16200000" flipH="1">
            <a:off x="2092261" y="596608"/>
            <a:ext cx="1437831" cy="3231488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E4D5E86-504D-6C99-1F3E-82B9540C88AF}"/>
              </a:ext>
            </a:extLst>
          </p:cNvPr>
          <p:cNvSpPr txBox="1"/>
          <p:nvPr/>
        </p:nvSpPr>
        <p:spPr>
          <a:xfrm>
            <a:off x="180251" y="3393668"/>
            <a:ext cx="24978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Need to check with BE if such </a:t>
            </a:r>
          </a:p>
          <a:p>
            <a:r>
              <a:rPr lang="en-MY" sz="1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special characters validation is from BE  </a:t>
            </a:r>
            <a:endParaRPr lang="en-MY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996D28-0473-8D7A-D720-44B77533CD98}"/>
              </a:ext>
            </a:extLst>
          </p:cNvPr>
          <p:cNvSpPr txBox="1"/>
          <p:nvPr/>
        </p:nvSpPr>
        <p:spPr>
          <a:xfrm>
            <a:off x="6946209" y="5068037"/>
            <a:ext cx="2497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Android – 1day</a:t>
            </a:r>
          </a:p>
          <a:p>
            <a:r>
              <a:rPr lang="en-US" sz="1200" dirty="0"/>
              <a:t>iOS – 1 day</a:t>
            </a:r>
            <a:endParaRPr lang="en-MY" sz="1200" dirty="0"/>
          </a:p>
        </p:txBody>
      </p:sp>
    </p:spTree>
    <p:extLst>
      <p:ext uri="{BB962C8B-B14F-4D97-AF65-F5344CB8AC3E}">
        <p14:creationId xmlns:p14="http://schemas.microsoft.com/office/powerpoint/2010/main" val="380172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869BD827-587A-7F26-8B34-55476A69EF8B}"/>
              </a:ext>
            </a:extLst>
          </p:cNvPr>
          <p:cNvGrpSpPr/>
          <p:nvPr/>
        </p:nvGrpSpPr>
        <p:grpSpPr>
          <a:xfrm>
            <a:off x="548471" y="579423"/>
            <a:ext cx="3041968" cy="5188109"/>
            <a:chOff x="2782962" y="1925680"/>
            <a:chExt cx="2765425" cy="4716463"/>
          </a:xfrm>
        </p:grpSpPr>
        <p:pic>
          <p:nvPicPr>
            <p:cNvPr id="2051" name="Picture 3">
              <a:extLst>
                <a:ext uri="{FF2B5EF4-FFF2-40B4-BE49-F238E27FC236}">
                  <a16:creationId xmlns:a16="http://schemas.microsoft.com/office/drawing/2014/main" id="{FBE56150-6F51-49D0-478D-582CA9E766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2962" y="1925680"/>
              <a:ext cx="2765425" cy="4716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F1A0F35-2E40-A33A-EB56-F32F165643A1}"/>
                </a:ext>
              </a:extLst>
            </p:cNvPr>
            <p:cNvSpPr/>
            <p:nvPr/>
          </p:nvSpPr>
          <p:spPr>
            <a:xfrm>
              <a:off x="4403171" y="3021633"/>
              <a:ext cx="240569" cy="2177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E996D28-0473-8D7A-D720-44B77533CD98}"/>
              </a:ext>
            </a:extLst>
          </p:cNvPr>
          <p:cNvSpPr txBox="1"/>
          <p:nvPr/>
        </p:nvSpPr>
        <p:spPr>
          <a:xfrm>
            <a:off x="4882551" y="1138640"/>
            <a:ext cx="5458627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Account Number Field:- </a:t>
            </a:r>
          </a:p>
          <a:p>
            <a:endParaRPr lang="en-US" sz="1200" dirty="0"/>
          </a:p>
          <a:p>
            <a:r>
              <a:rPr lang="en-ID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Telegraphic Transfer</a:t>
            </a:r>
            <a:r>
              <a:rPr lang="en-ID" sz="18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in Velocity Mobile is 18 characters only. Please kindly extend the length to </a:t>
            </a:r>
            <a:r>
              <a:rPr lang="en-ID" sz="18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35 characters</a:t>
            </a:r>
            <a:r>
              <a:rPr lang="en-ID" sz="18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(follow Velocity Web):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200" dirty="0"/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3D172A59-0AE5-C38A-9C2A-A7CFC5D61844}"/>
              </a:ext>
            </a:extLst>
          </p:cNvPr>
          <p:cNvCxnSpPr>
            <a:cxnSpLocks/>
            <a:stCxn id="6" idx="0"/>
            <a:endCxn id="3" idx="1"/>
          </p:cNvCxnSpPr>
          <p:nvPr/>
        </p:nvCxnSpPr>
        <p:spPr>
          <a:xfrm rot="16200000" flipH="1">
            <a:off x="3059048" y="53801"/>
            <a:ext cx="204041" cy="3442964"/>
          </a:xfrm>
          <a:prstGeom prst="bentConnector4">
            <a:avLst>
              <a:gd name="adj1" fmla="val -260008"/>
              <a:gd name="adj2" fmla="val 7449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D3E0B1EB-1863-C484-BF41-3CFD66B57619}"/>
              </a:ext>
            </a:extLst>
          </p:cNvPr>
          <p:cNvSpPr/>
          <p:nvPr/>
        </p:nvSpPr>
        <p:spPr>
          <a:xfrm>
            <a:off x="771039" y="1673263"/>
            <a:ext cx="1337095" cy="2314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42F8B2-86B8-DE0C-6702-798A992308AE}"/>
              </a:ext>
            </a:extLst>
          </p:cNvPr>
          <p:cNvSpPr txBox="1"/>
          <p:nvPr/>
        </p:nvSpPr>
        <p:spPr>
          <a:xfrm>
            <a:off x="144709" y="217680"/>
            <a:ext cx="7374695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3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QC1345- TT – Account Number Field for IBAN</a:t>
            </a:r>
          </a:p>
        </p:txBody>
      </p:sp>
    </p:spTree>
    <p:extLst>
      <p:ext uri="{BB962C8B-B14F-4D97-AF65-F5344CB8AC3E}">
        <p14:creationId xmlns:p14="http://schemas.microsoft.com/office/powerpoint/2010/main" val="2316649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11904</TotalTime>
  <Words>303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24</cp:revision>
  <dcterms:created xsi:type="dcterms:W3CDTF">2023-04-11T15:18:16Z</dcterms:created>
  <dcterms:modified xsi:type="dcterms:W3CDTF">2023-06-09T07:41:31Z</dcterms:modified>
</cp:coreProperties>
</file>