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8305800" cy="20104100"/>
  <p:notesSz cx="8305800" cy="2010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074" autoAdjust="0"/>
    <p:restoredTop sz="94660"/>
  </p:normalViewPr>
  <p:slideViewPr>
    <p:cSldViewPr>
      <p:cViewPr>
        <p:scale>
          <a:sx n="150" d="100"/>
          <a:sy n="150" d="100"/>
        </p:scale>
        <p:origin x="418" y="-218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05350" y="0"/>
            <a:ext cx="3598863" cy="1008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C7015A-723D-4E27-B56F-A2A64EF37060}" type="datetimeFigureOut">
              <a:rPr lang="en-MY" smtClean="0"/>
              <a:t>16/6/2023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1138" y="2513013"/>
            <a:ext cx="2803525" cy="6784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830263" y="9675813"/>
            <a:ext cx="6645275" cy="79152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05350" y="19096038"/>
            <a:ext cx="3598863" cy="10080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610F63-9C86-4ED6-B853-F60BBCC0986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30680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5348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610F63-9C86-4ED6-B853-F60BBCC09861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151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22935" y="6232271"/>
            <a:ext cx="705993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245870" y="11258296"/>
            <a:ext cx="581406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15290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277487" y="4623943"/>
            <a:ext cx="3613023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970077" y="17127263"/>
            <a:ext cx="3261360" cy="2148205"/>
          </a:xfrm>
          <a:custGeom>
            <a:avLst/>
            <a:gdLst/>
            <a:ahLst/>
            <a:cxnLst/>
            <a:rect l="l" t="t" r="r" b="b"/>
            <a:pathLst>
              <a:path w="3261359" h="2148205">
                <a:moveTo>
                  <a:pt x="0" y="0"/>
                </a:moveTo>
                <a:lnTo>
                  <a:pt x="3260825" y="0"/>
                </a:lnTo>
                <a:lnTo>
                  <a:pt x="3260825" y="2147935"/>
                </a:lnTo>
                <a:lnTo>
                  <a:pt x="0" y="21479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953876" y="5365514"/>
            <a:ext cx="3997960" cy="2276475"/>
          </a:xfrm>
          <a:custGeom>
            <a:avLst/>
            <a:gdLst/>
            <a:ahLst/>
            <a:cxnLst/>
            <a:rect l="l" t="t" r="r" b="b"/>
            <a:pathLst>
              <a:path w="3997959" h="2276475">
                <a:moveTo>
                  <a:pt x="0" y="0"/>
                </a:moveTo>
                <a:lnTo>
                  <a:pt x="3997466" y="0"/>
                </a:lnTo>
                <a:lnTo>
                  <a:pt x="3997466" y="2276235"/>
                </a:lnTo>
                <a:lnTo>
                  <a:pt x="0" y="2276235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04674" y="727991"/>
            <a:ext cx="519430" cy="2138045"/>
          </a:xfrm>
          <a:custGeom>
            <a:avLst/>
            <a:gdLst/>
            <a:ahLst/>
            <a:cxnLst/>
            <a:rect l="l" t="t" r="r" b="b"/>
            <a:pathLst>
              <a:path w="519429" h="2138045">
                <a:moveTo>
                  <a:pt x="0" y="0"/>
                </a:moveTo>
                <a:lnTo>
                  <a:pt x="518964" y="0"/>
                </a:lnTo>
                <a:lnTo>
                  <a:pt x="518964" y="2137844"/>
                </a:lnTo>
                <a:lnTo>
                  <a:pt x="0" y="213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04674" y="942784"/>
            <a:ext cx="519430" cy="198120"/>
          </a:xfrm>
          <a:custGeom>
            <a:avLst/>
            <a:gdLst/>
            <a:ahLst/>
            <a:cxnLst/>
            <a:rect l="l" t="t" r="r" b="b"/>
            <a:pathLst>
              <a:path w="519429" h="198119">
                <a:moveTo>
                  <a:pt x="518964" y="0"/>
                </a:moveTo>
                <a:lnTo>
                  <a:pt x="0" y="0"/>
                </a:lnTo>
                <a:lnTo>
                  <a:pt x="0" y="197494"/>
                </a:lnTo>
                <a:lnTo>
                  <a:pt x="518964" y="197494"/>
                </a:lnTo>
                <a:lnTo>
                  <a:pt x="518964" y="0"/>
                </a:lnTo>
                <a:close/>
              </a:path>
            </a:pathLst>
          </a:custGeom>
          <a:solidFill>
            <a:srgbClr val="FFD479">
              <a:alpha val="4392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4004674" y="618432"/>
            <a:ext cx="519430" cy="78105"/>
          </a:xfrm>
          <a:custGeom>
            <a:avLst/>
            <a:gdLst/>
            <a:ahLst/>
            <a:cxnLst/>
            <a:rect l="l" t="t" r="r" b="b"/>
            <a:pathLst>
              <a:path w="519429" h="78104">
                <a:moveTo>
                  <a:pt x="0" y="0"/>
                </a:moveTo>
                <a:lnTo>
                  <a:pt x="518964" y="0"/>
                </a:lnTo>
                <a:lnTo>
                  <a:pt x="518964" y="77844"/>
                </a:lnTo>
                <a:lnTo>
                  <a:pt x="0" y="778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4036388" y="645821"/>
            <a:ext cx="23495" cy="23495"/>
          </a:xfrm>
          <a:custGeom>
            <a:avLst/>
            <a:gdLst/>
            <a:ahLst/>
            <a:cxnLst/>
            <a:rect l="l" t="t" r="r" b="b"/>
            <a:pathLst>
              <a:path w="23495" h="23495">
                <a:moveTo>
                  <a:pt x="11651" y="0"/>
                </a:moveTo>
                <a:lnTo>
                  <a:pt x="11146" y="0"/>
                </a:lnTo>
                <a:lnTo>
                  <a:pt x="0" y="11269"/>
                </a:lnTo>
                <a:lnTo>
                  <a:pt x="0" y="11795"/>
                </a:lnTo>
                <a:lnTo>
                  <a:pt x="11146" y="23065"/>
                </a:lnTo>
                <a:lnTo>
                  <a:pt x="11651" y="23065"/>
                </a:lnTo>
                <a:lnTo>
                  <a:pt x="13096" y="21609"/>
                </a:lnTo>
                <a:lnTo>
                  <a:pt x="13096" y="21205"/>
                </a:lnTo>
                <a:lnTo>
                  <a:pt x="4868" y="12887"/>
                </a:lnTo>
                <a:lnTo>
                  <a:pt x="22788" y="12887"/>
                </a:lnTo>
                <a:lnTo>
                  <a:pt x="23065" y="12613"/>
                </a:lnTo>
                <a:lnTo>
                  <a:pt x="23065" y="10451"/>
                </a:lnTo>
                <a:lnTo>
                  <a:pt x="22788" y="10177"/>
                </a:lnTo>
                <a:lnTo>
                  <a:pt x="4868" y="10177"/>
                </a:lnTo>
                <a:lnTo>
                  <a:pt x="13096" y="1859"/>
                </a:lnTo>
                <a:lnTo>
                  <a:pt x="13096" y="1455"/>
                </a:lnTo>
                <a:lnTo>
                  <a:pt x="116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5290" y="804164"/>
            <a:ext cx="747522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5290" y="4623943"/>
            <a:ext cx="747522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23972" y="18696814"/>
            <a:ext cx="2657856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15290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980176" y="18696814"/>
            <a:ext cx="191033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18" Type="http://schemas.openxmlformats.org/officeDocument/2006/relationships/image" Target="../media/image16.jpeg"/><Relationship Id="rId26" Type="http://schemas.openxmlformats.org/officeDocument/2006/relationships/image" Target="../media/image24.jpeg"/><Relationship Id="rId3" Type="http://schemas.openxmlformats.org/officeDocument/2006/relationships/image" Target="../media/image1.png"/><Relationship Id="rId21" Type="http://schemas.openxmlformats.org/officeDocument/2006/relationships/image" Target="../media/image19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jpeg"/><Relationship Id="rId29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24" Type="http://schemas.openxmlformats.org/officeDocument/2006/relationships/image" Target="../media/image22.jpeg"/><Relationship Id="rId32" Type="http://schemas.openxmlformats.org/officeDocument/2006/relationships/image" Target="../media/image30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jpeg"/><Relationship Id="rId28" Type="http://schemas.openxmlformats.org/officeDocument/2006/relationships/image" Target="../media/image26.pn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png"/><Relationship Id="rId30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png"/><Relationship Id="rId4" Type="http://schemas.openxmlformats.org/officeDocument/2006/relationships/image" Target="../media/image3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A2E9772E-2786-3D35-C778-2B62B7298109}"/>
              </a:ext>
            </a:extLst>
          </p:cNvPr>
          <p:cNvSpPr txBox="1"/>
          <p:nvPr/>
        </p:nvSpPr>
        <p:spPr>
          <a:xfrm>
            <a:off x="0" y="-4234"/>
            <a:ext cx="3485030" cy="2769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ID" sz="700" b="1" dirty="0">
                <a:solidFill>
                  <a:srgbClr val="FF0000"/>
                </a:solidFill>
                <a:effectLst/>
                <a:latin typeface="+mj-lt"/>
                <a:ea typeface="DengXian" panose="02010600030101010101" pitchFamily="2" charset="-122"/>
              </a:rPr>
              <a:t>QC1356 – </a:t>
            </a:r>
            <a:r>
              <a:rPr lang="en-ID" sz="700" b="1" dirty="0">
                <a:solidFill>
                  <a:srgbClr val="0070C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Administration – Beneficiary Management – Domestic Transfer</a:t>
            </a:r>
          </a:p>
          <a:p>
            <a:r>
              <a:rPr lang="en-US" sz="5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This is to </a:t>
            </a:r>
            <a:r>
              <a:rPr lang="en-US" sz="5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6E6CCEA-0123-89AC-BD02-6EB9E4D4B1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76" y="408664"/>
            <a:ext cx="762805" cy="1293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1ED9CA9-9A77-B498-F3D7-EA0543B8BC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2155" y="430094"/>
            <a:ext cx="790425" cy="12918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Arrow: Right 21">
            <a:extLst>
              <a:ext uri="{FF2B5EF4-FFF2-40B4-BE49-F238E27FC236}">
                <a16:creationId xmlns:a16="http://schemas.microsoft.com/office/drawing/2014/main" id="{42456E64-628C-E1B6-C9AA-9C6D71189B0C}"/>
              </a:ext>
            </a:extLst>
          </p:cNvPr>
          <p:cNvSpPr/>
          <p:nvPr/>
        </p:nvSpPr>
        <p:spPr>
          <a:xfrm>
            <a:off x="3167516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5F772B-53BD-CE37-0A73-20F4C93FC1C3}"/>
              </a:ext>
            </a:extLst>
          </p:cNvPr>
          <p:cNvSpPr/>
          <p:nvPr/>
        </p:nvSpPr>
        <p:spPr>
          <a:xfrm>
            <a:off x="1541719" y="8946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BD4432-C92C-0B91-D45D-6C90B1280E4B}"/>
              </a:ext>
            </a:extLst>
          </p:cNvPr>
          <p:cNvSpPr txBox="1"/>
          <p:nvPr/>
        </p:nvSpPr>
        <p:spPr>
          <a:xfrm>
            <a:off x="15629" y="634213"/>
            <a:ext cx="455918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Current Flow</a:t>
            </a:r>
            <a:endParaRPr lang="en-MY" sz="3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362B9F3-FC02-29B9-D4CB-465B4CA4420F}"/>
              </a:ext>
            </a:extLst>
          </p:cNvPr>
          <p:cNvGrpSpPr/>
          <p:nvPr/>
        </p:nvGrpSpPr>
        <p:grpSpPr>
          <a:xfrm>
            <a:off x="2048406" y="272765"/>
            <a:ext cx="777442" cy="1444159"/>
            <a:chOff x="4296584" y="888735"/>
            <a:chExt cx="2683934" cy="4532385"/>
          </a:xfrm>
        </p:grpSpPr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72817BF3-3A2F-7CE6-48A6-FBDF6781B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69866" y="1341261"/>
              <a:ext cx="2379197" cy="393095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9F2515-E1D6-F5DD-C43C-B8F52AB2AAF3}"/>
                </a:ext>
              </a:extLst>
            </p:cNvPr>
            <p:cNvSpPr txBox="1"/>
            <p:nvPr/>
          </p:nvSpPr>
          <p:spPr>
            <a:xfrm>
              <a:off x="4727578" y="888735"/>
              <a:ext cx="1863773" cy="4346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00" b="1" dirty="0">
                  <a:highlight>
                    <a:srgbClr val="00FF00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</a:t>
              </a:r>
              <a:r>
                <a:rPr lang="en-US" sz="3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 – Remove Screen</a:t>
              </a:r>
              <a:endParaRPr lang="en-MY" sz="3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13D0B03E-B720-04B3-F5EE-DE1E5CED2FC0}"/>
                </a:ext>
              </a:extLst>
            </p:cNvPr>
            <p:cNvSpPr/>
            <p:nvPr/>
          </p:nvSpPr>
          <p:spPr>
            <a:xfrm>
              <a:off x="4296584" y="1198267"/>
              <a:ext cx="2683934" cy="4222853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117DADE2-FB47-C8BF-3244-4EF9C977945A}"/>
              </a:ext>
            </a:extLst>
          </p:cNvPr>
          <p:cNvSpPr txBox="1"/>
          <p:nvPr/>
        </p:nvSpPr>
        <p:spPr>
          <a:xfrm>
            <a:off x="3612327" y="1838919"/>
            <a:ext cx="136461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RetrieveBankList</a:t>
            </a:r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r>
              <a:rPr lang="en-MY" sz="500" i="0" u="none" strike="noStrike" baseline="0" dirty="0">
                <a:solidFill>
                  <a:srgbClr val="000000"/>
                </a:solidFill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 - 13.6 others/banks [Get list of banks] </a:t>
            </a:r>
          </a:p>
        </p:txBody>
      </p:sp>
      <p:cxnSp>
        <p:nvCxnSpPr>
          <p:cNvPr id="239" name="Connector: Elbow 238">
            <a:extLst>
              <a:ext uri="{FF2B5EF4-FFF2-40B4-BE49-F238E27FC236}">
                <a16:creationId xmlns:a16="http://schemas.microsoft.com/office/drawing/2014/main" id="{CD8DD634-D262-91AF-5368-E5201350D84A}"/>
              </a:ext>
            </a:extLst>
          </p:cNvPr>
          <p:cNvCxnSpPr>
            <a:cxnSpLocks/>
            <a:stCxn id="187" idx="2"/>
            <a:endCxn id="3" idx="3"/>
          </p:cNvCxnSpPr>
          <p:nvPr/>
        </p:nvCxnSpPr>
        <p:spPr>
          <a:xfrm rot="5400000" flipH="1" flipV="1">
            <a:off x="3854591" y="3897397"/>
            <a:ext cx="4196489" cy="2831188"/>
          </a:xfrm>
          <a:prstGeom prst="bentConnector4">
            <a:avLst>
              <a:gd name="adj1" fmla="val -5447"/>
              <a:gd name="adj2" fmla="val 108074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ctor: Elbow 242">
            <a:extLst>
              <a:ext uri="{FF2B5EF4-FFF2-40B4-BE49-F238E27FC236}">
                <a16:creationId xmlns:a16="http://schemas.microsoft.com/office/drawing/2014/main" id="{E764E155-A4E2-2629-6B7F-41B883006EEA}"/>
              </a:ext>
            </a:extLst>
          </p:cNvPr>
          <p:cNvCxnSpPr>
            <a:cxnSpLocks/>
            <a:stCxn id="204" idx="0"/>
            <a:endCxn id="3" idx="3"/>
          </p:cNvCxnSpPr>
          <p:nvPr/>
        </p:nvCxnSpPr>
        <p:spPr>
          <a:xfrm rot="5400000" flipH="1" flipV="1">
            <a:off x="3892259" y="5520041"/>
            <a:ext cx="5781466" cy="1170876"/>
          </a:xfrm>
          <a:prstGeom prst="bentConnector4">
            <a:avLst>
              <a:gd name="adj1" fmla="val 7477"/>
              <a:gd name="adj2" fmla="val 119524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: Elbow 248">
            <a:extLst>
              <a:ext uri="{FF2B5EF4-FFF2-40B4-BE49-F238E27FC236}">
                <a16:creationId xmlns:a16="http://schemas.microsoft.com/office/drawing/2014/main" id="{9634E035-D317-B5D5-3A0A-D6C23BABEA46}"/>
              </a:ext>
            </a:extLst>
          </p:cNvPr>
          <p:cNvCxnSpPr>
            <a:cxnSpLocks/>
            <a:stCxn id="238" idx="0"/>
            <a:endCxn id="3" idx="3"/>
          </p:cNvCxnSpPr>
          <p:nvPr/>
        </p:nvCxnSpPr>
        <p:spPr>
          <a:xfrm rot="5400000" flipH="1" flipV="1">
            <a:off x="2626357" y="6868164"/>
            <a:ext cx="8395490" cy="1088655"/>
          </a:xfrm>
          <a:prstGeom prst="bentConnector4">
            <a:avLst>
              <a:gd name="adj1" fmla="val 9220"/>
              <a:gd name="adj2" fmla="val 120998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5" name="Picture 254">
            <a:extLst>
              <a:ext uri="{FF2B5EF4-FFF2-40B4-BE49-F238E27FC236}">
                <a16:creationId xmlns:a16="http://schemas.microsoft.com/office/drawing/2014/main" id="{7D46E15A-6E6C-B658-05AF-298F3B0EBBA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232" y="14992870"/>
            <a:ext cx="593340" cy="1268958"/>
          </a:xfrm>
          <a:prstGeom prst="rect">
            <a:avLst/>
          </a:prstGeom>
        </p:spPr>
      </p:pic>
      <p:sp>
        <p:nvSpPr>
          <p:cNvPr id="256" name="TextBox 255">
            <a:extLst>
              <a:ext uri="{FF2B5EF4-FFF2-40B4-BE49-F238E27FC236}">
                <a16:creationId xmlns:a16="http://schemas.microsoft.com/office/drawing/2014/main" id="{FF353771-F3A4-2784-CD85-627C50DCC9A6}"/>
              </a:ext>
            </a:extLst>
          </p:cNvPr>
          <p:cNvSpPr txBox="1"/>
          <p:nvPr/>
        </p:nvSpPr>
        <p:spPr>
          <a:xfrm>
            <a:off x="15629" y="14710792"/>
            <a:ext cx="4446951" cy="18466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OLD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Flow - Entry #4:-  Administration – Beneficiary Management – </a:t>
            </a:r>
            <a:r>
              <a:rPr lang="en-US" sz="600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Domestic Transfer – BI-FAST</a:t>
            </a:r>
            <a:r>
              <a:rPr lang="en-US" sz="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Saved Beneficiary – New Beneficiary </a:t>
            </a:r>
            <a:endParaRPr lang="en-MY" sz="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57C42CCA-BA16-FE88-EE1C-4E9C47733E83}"/>
              </a:ext>
            </a:extLst>
          </p:cNvPr>
          <p:cNvGrpSpPr/>
          <p:nvPr/>
        </p:nvGrpSpPr>
        <p:grpSpPr>
          <a:xfrm>
            <a:off x="140570" y="14991327"/>
            <a:ext cx="1597756" cy="1270501"/>
            <a:chOff x="171769" y="4022859"/>
            <a:chExt cx="1597756" cy="1270501"/>
          </a:xfrm>
        </p:grpSpPr>
        <p:pic>
          <p:nvPicPr>
            <p:cNvPr id="260" name="Picture 259">
              <a:extLst>
                <a:ext uri="{FF2B5EF4-FFF2-40B4-BE49-F238E27FC236}">
                  <a16:creationId xmlns:a16="http://schemas.microsoft.com/office/drawing/2014/main" id="{8C82BAB9-7D48-5D80-3E12-EDE92BDBE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761" y="4041310"/>
              <a:ext cx="569757" cy="1252050"/>
            </a:xfrm>
            <a:prstGeom prst="rect">
              <a:avLst/>
            </a:prstGeom>
          </p:spPr>
        </p:pic>
        <p:pic>
          <p:nvPicPr>
            <p:cNvPr id="261" name="Picture 260">
              <a:extLst>
                <a:ext uri="{FF2B5EF4-FFF2-40B4-BE49-F238E27FC236}">
                  <a16:creationId xmlns:a16="http://schemas.microsoft.com/office/drawing/2014/main" id="{502DA33A-FDCD-52B7-3C75-9B2E0F925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1507" y="4041310"/>
              <a:ext cx="569757" cy="1252050"/>
            </a:xfrm>
            <a:prstGeom prst="rect">
              <a:avLst/>
            </a:prstGeom>
          </p:spPr>
        </p:pic>
        <p:sp>
          <p:nvSpPr>
            <p:cNvPr id="262" name="Rectangle 261">
              <a:extLst>
                <a:ext uri="{FF2B5EF4-FFF2-40B4-BE49-F238E27FC236}">
                  <a16:creationId xmlns:a16="http://schemas.microsoft.com/office/drawing/2014/main" id="{49028D5F-B9E7-2021-395C-4459ECF24083}"/>
                </a:ext>
              </a:extLst>
            </p:cNvPr>
            <p:cNvSpPr/>
            <p:nvPr/>
          </p:nvSpPr>
          <p:spPr>
            <a:xfrm>
              <a:off x="171769" y="4022859"/>
              <a:ext cx="1597756" cy="1270501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sp>
        <p:nvSpPr>
          <p:cNvPr id="263" name="Rectangle 262">
            <a:extLst>
              <a:ext uri="{FF2B5EF4-FFF2-40B4-BE49-F238E27FC236}">
                <a16:creationId xmlns:a16="http://schemas.microsoft.com/office/drawing/2014/main" id="{13CC89A0-3DAC-DA51-DF39-D9D013112D9E}"/>
              </a:ext>
            </a:extLst>
          </p:cNvPr>
          <p:cNvSpPr/>
          <p:nvPr/>
        </p:nvSpPr>
        <p:spPr>
          <a:xfrm>
            <a:off x="1821771" y="14986748"/>
            <a:ext cx="601801" cy="12750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00" dirty="0">
              <a:latin typeface="+mj-lt"/>
            </a:endParaRPr>
          </a:p>
        </p:txBody>
      </p:sp>
      <p:pic>
        <p:nvPicPr>
          <p:cNvPr id="264" name="Picture 263">
            <a:extLst>
              <a:ext uri="{FF2B5EF4-FFF2-40B4-BE49-F238E27FC236}">
                <a16:creationId xmlns:a16="http://schemas.microsoft.com/office/drawing/2014/main" id="{24D0265D-B2DC-7730-FC6D-509EA6799B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798" y="14974302"/>
            <a:ext cx="569757" cy="1286080"/>
          </a:xfrm>
          <a:prstGeom prst="rect">
            <a:avLst/>
          </a:prstGeom>
        </p:spPr>
      </p:pic>
      <p:sp>
        <p:nvSpPr>
          <p:cNvPr id="267" name="Arrow: Right 266">
            <a:extLst>
              <a:ext uri="{FF2B5EF4-FFF2-40B4-BE49-F238E27FC236}">
                <a16:creationId xmlns:a16="http://schemas.microsoft.com/office/drawing/2014/main" id="{67090588-C019-AEA6-7575-444186D98EE0}"/>
              </a:ext>
            </a:extLst>
          </p:cNvPr>
          <p:cNvSpPr/>
          <p:nvPr/>
        </p:nvSpPr>
        <p:spPr>
          <a:xfrm>
            <a:off x="2504658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8" name="Arrow: Right 267">
            <a:extLst>
              <a:ext uri="{FF2B5EF4-FFF2-40B4-BE49-F238E27FC236}">
                <a16:creationId xmlns:a16="http://schemas.microsoft.com/office/drawing/2014/main" id="{B0EB15D5-2CE2-1D10-9B32-1A2C268DF367}"/>
              </a:ext>
            </a:extLst>
          </p:cNvPr>
          <p:cNvSpPr/>
          <p:nvPr/>
        </p:nvSpPr>
        <p:spPr>
          <a:xfrm>
            <a:off x="860580" y="15533793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69" name="Arrow: Right 268">
            <a:extLst>
              <a:ext uri="{FF2B5EF4-FFF2-40B4-BE49-F238E27FC236}">
                <a16:creationId xmlns:a16="http://schemas.microsoft.com/office/drawing/2014/main" id="{3DBBBB6B-466F-8B28-11F0-7A8E5694E5C4}"/>
              </a:ext>
            </a:extLst>
          </p:cNvPr>
          <p:cNvSpPr/>
          <p:nvPr/>
        </p:nvSpPr>
        <p:spPr>
          <a:xfrm>
            <a:off x="1696523" y="1554530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pic>
        <p:nvPicPr>
          <p:cNvPr id="274" name="Picture 273">
            <a:extLst>
              <a:ext uri="{FF2B5EF4-FFF2-40B4-BE49-F238E27FC236}">
                <a16:creationId xmlns:a16="http://schemas.microsoft.com/office/drawing/2014/main" id="{78017EAA-6DAC-A689-5503-B6321DF0BA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428" y="14995807"/>
            <a:ext cx="569757" cy="1298999"/>
          </a:xfrm>
          <a:prstGeom prst="rect">
            <a:avLst/>
          </a:prstGeom>
        </p:spPr>
      </p:pic>
      <p:grpSp>
        <p:nvGrpSpPr>
          <p:cNvPr id="284" name="Group 283">
            <a:extLst>
              <a:ext uri="{FF2B5EF4-FFF2-40B4-BE49-F238E27FC236}">
                <a16:creationId xmlns:a16="http://schemas.microsoft.com/office/drawing/2014/main" id="{BC861B5F-5F82-9BA0-BA87-5EB009BE9BC5}"/>
              </a:ext>
            </a:extLst>
          </p:cNvPr>
          <p:cNvGrpSpPr/>
          <p:nvPr/>
        </p:nvGrpSpPr>
        <p:grpSpPr>
          <a:xfrm>
            <a:off x="2476500" y="16575240"/>
            <a:ext cx="2222661" cy="1290012"/>
            <a:chOff x="2667412" y="10804845"/>
            <a:chExt cx="2222661" cy="1290012"/>
          </a:xfrm>
        </p:grpSpPr>
        <p:pic>
          <p:nvPicPr>
            <p:cNvPr id="275" name="Picture 274">
              <a:extLst>
                <a:ext uri="{FF2B5EF4-FFF2-40B4-BE49-F238E27FC236}">
                  <a16:creationId xmlns:a16="http://schemas.microsoft.com/office/drawing/2014/main" id="{535D6A1B-2637-A0EC-34AB-A260E812895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7412" y="10804845"/>
              <a:ext cx="569757" cy="1290012"/>
            </a:xfrm>
            <a:prstGeom prst="rect">
              <a:avLst/>
            </a:prstGeom>
          </p:spPr>
        </p:pic>
        <p:pic>
          <p:nvPicPr>
            <p:cNvPr id="276" name="Picture 275">
              <a:extLst>
                <a:ext uri="{FF2B5EF4-FFF2-40B4-BE49-F238E27FC236}">
                  <a16:creationId xmlns:a16="http://schemas.microsoft.com/office/drawing/2014/main" id="{DCF65923-E02D-84B1-14BF-7B5B51A95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9174" y="10840127"/>
              <a:ext cx="553461" cy="1250798"/>
            </a:xfrm>
            <a:prstGeom prst="rect">
              <a:avLst/>
            </a:prstGeom>
          </p:spPr>
        </p:pic>
        <p:pic>
          <p:nvPicPr>
            <p:cNvPr id="277" name="Picture 276">
              <a:extLst>
                <a:ext uri="{FF2B5EF4-FFF2-40B4-BE49-F238E27FC236}">
                  <a16:creationId xmlns:a16="http://schemas.microsoft.com/office/drawing/2014/main" id="{553134CA-A986-0BDA-835A-57A2E7FE7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6612" y="10840127"/>
              <a:ext cx="553461" cy="1198188"/>
            </a:xfrm>
            <a:prstGeom prst="rect">
              <a:avLst/>
            </a:prstGeom>
          </p:spPr>
        </p:pic>
        <p:sp>
          <p:nvSpPr>
            <p:cNvPr id="278" name="Arrow: Right 277">
              <a:extLst>
                <a:ext uri="{FF2B5EF4-FFF2-40B4-BE49-F238E27FC236}">
                  <a16:creationId xmlns:a16="http://schemas.microsoft.com/office/drawing/2014/main" id="{6225C012-BDFD-CDD4-89D2-99FAEF6F3FE4}"/>
                </a:ext>
              </a:extLst>
            </p:cNvPr>
            <p:cNvSpPr/>
            <p:nvPr/>
          </p:nvSpPr>
          <p:spPr>
            <a:xfrm>
              <a:off x="4120526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79" name="Arrow: Right 278">
              <a:extLst>
                <a:ext uri="{FF2B5EF4-FFF2-40B4-BE49-F238E27FC236}">
                  <a16:creationId xmlns:a16="http://schemas.microsoft.com/office/drawing/2014/main" id="{984DD334-8C65-D56B-DE50-7DD59F113E37}"/>
                </a:ext>
              </a:extLst>
            </p:cNvPr>
            <p:cNvSpPr/>
            <p:nvPr/>
          </p:nvSpPr>
          <p:spPr>
            <a:xfrm>
              <a:off x="3305705" y="113750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</p:grpSp>
      <p:sp>
        <p:nvSpPr>
          <p:cNvPr id="280" name="TextBox 279">
            <a:extLst>
              <a:ext uri="{FF2B5EF4-FFF2-40B4-BE49-F238E27FC236}">
                <a16:creationId xmlns:a16="http://schemas.microsoft.com/office/drawing/2014/main" id="{0C79FDA8-26D6-176E-4348-18C556F4B3BC}"/>
              </a:ext>
            </a:extLst>
          </p:cNvPr>
          <p:cNvSpPr txBox="1"/>
          <p:nvPr/>
        </p:nvSpPr>
        <p:spPr>
          <a:xfrm>
            <a:off x="3391910" y="16084201"/>
            <a:ext cx="297447" cy="138499"/>
          </a:xfrm>
          <a:prstGeom prst="rect">
            <a:avLst/>
          </a:prstGeom>
          <a:solidFill>
            <a:srgbClr val="7030A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</a:t>
            </a:r>
          </a:p>
        </p:txBody>
      </p:sp>
      <p:sp>
        <p:nvSpPr>
          <p:cNvPr id="281" name="Arrow: Right 280">
            <a:extLst>
              <a:ext uri="{FF2B5EF4-FFF2-40B4-BE49-F238E27FC236}">
                <a16:creationId xmlns:a16="http://schemas.microsoft.com/office/drawing/2014/main" id="{951C973B-B3AE-9553-705B-4ACD7A145FFE}"/>
              </a:ext>
            </a:extLst>
          </p:cNvPr>
          <p:cNvSpPr/>
          <p:nvPr/>
        </p:nvSpPr>
        <p:spPr>
          <a:xfrm>
            <a:off x="3485030" y="15547195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2" name="Arrow: Right 281">
            <a:extLst>
              <a:ext uri="{FF2B5EF4-FFF2-40B4-BE49-F238E27FC236}">
                <a16:creationId xmlns:a16="http://schemas.microsoft.com/office/drawing/2014/main" id="{1774F390-A885-2A2E-BA43-C105EA800B0D}"/>
              </a:ext>
            </a:extLst>
          </p:cNvPr>
          <p:cNvSpPr/>
          <p:nvPr/>
        </p:nvSpPr>
        <p:spPr>
          <a:xfrm>
            <a:off x="4583223" y="15539078"/>
            <a:ext cx="99545" cy="90495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MY" sz="300">
              <a:latin typeface="+mj-lt"/>
            </a:endParaRPr>
          </a:p>
        </p:txBody>
      </p:sp>
      <p:sp>
        <p:nvSpPr>
          <p:cNvPr id="283" name="Left Brace 282">
            <a:extLst>
              <a:ext uri="{FF2B5EF4-FFF2-40B4-BE49-F238E27FC236}">
                <a16:creationId xmlns:a16="http://schemas.microsoft.com/office/drawing/2014/main" id="{8C1E9D89-D567-886B-15E3-F4DC3EF93FCC}"/>
              </a:ext>
            </a:extLst>
          </p:cNvPr>
          <p:cNvSpPr/>
          <p:nvPr/>
        </p:nvSpPr>
        <p:spPr>
          <a:xfrm rot="5400000">
            <a:off x="3445873" y="15438443"/>
            <a:ext cx="189523" cy="1927860"/>
          </a:xfrm>
          <a:prstGeom prst="leftBrace">
            <a:avLst/>
          </a:prstGeom>
          <a:ln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AFB8570B-21F4-2CA4-1765-FB8FDE0B59A3}"/>
              </a:ext>
            </a:extLst>
          </p:cNvPr>
          <p:cNvGrpSpPr/>
          <p:nvPr/>
        </p:nvGrpSpPr>
        <p:grpSpPr>
          <a:xfrm>
            <a:off x="3806061" y="14976798"/>
            <a:ext cx="705662" cy="1318009"/>
            <a:chOff x="3806061" y="9206403"/>
            <a:chExt cx="705662" cy="1318009"/>
          </a:xfrm>
        </p:grpSpPr>
        <p:pic>
          <p:nvPicPr>
            <p:cNvPr id="271" name="Picture 270">
              <a:extLst>
                <a:ext uri="{FF2B5EF4-FFF2-40B4-BE49-F238E27FC236}">
                  <a16:creationId xmlns:a16="http://schemas.microsoft.com/office/drawing/2014/main" id="{C3B0DDAB-87AA-62E0-A894-487FC84381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7712" y="9206403"/>
              <a:ext cx="608807" cy="1318009"/>
            </a:xfrm>
            <a:prstGeom prst="rect">
              <a:avLst/>
            </a:prstGeom>
          </p:spPr>
        </p:pic>
        <p:sp>
          <p:nvSpPr>
            <p:cNvPr id="285" name="Rectangle 284">
              <a:extLst>
                <a:ext uri="{FF2B5EF4-FFF2-40B4-BE49-F238E27FC236}">
                  <a16:creationId xmlns:a16="http://schemas.microsoft.com/office/drawing/2014/main" id="{185D0B43-85C7-F84F-5A31-FF9542F0009C}"/>
                </a:ext>
              </a:extLst>
            </p:cNvPr>
            <p:cNvSpPr/>
            <p:nvPr/>
          </p:nvSpPr>
          <p:spPr>
            <a:xfrm>
              <a:off x="3806061" y="9217152"/>
              <a:ext cx="705662" cy="1303169"/>
            </a:xfrm>
            <a:prstGeom prst="rect">
              <a:avLst/>
            </a:prstGeom>
            <a:noFill/>
            <a:ln w="12700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305" name="TextBox 304">
            <a:extLst>
              <a:ext uri="{FF2B5EF4-FFF2-40B4-BE49-F238E27FC236}">
                <a16:creationId xmlns:a16="http://schemas.microsoft.com/office/drawing/2014/main" id="{CCFBB38A-0C93-28BB-1079-6A80272F77D4}"/>
              </a:ext>
            </a:extLst>
          </p:cNvPr>
          <p:cNvSpPr txBox="1"/>
          <p:nvPr/>
        </p:nvSpPr>
        <p:spPr>
          <a:xfrm>
            <a:off x="1945225" y="1738310"/>
            <a:ext cx="12634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- </a:t>
            </a:r>
            <a:r>
              <a:rPr lang="en-MY" sz="500" dirty="0" err="1">
                <a:latin typeface="+mj-lt"/>
              </a:rPr>
              <a:t>AdministrationBeneficiaryList</a:t>
            </a:r>
            <a:endParaRPr lang="en-MY" sz="500" dirty="0">
              <a:latin typeface="+mj-lt"/>
            </a:endParaRPr>
          </a:p>
          <a:p>
            <a:pPr algn="l"/>
            <a:endParaRPr lang="en-MY" sz="500" dirty="0">
              <a:latin typeface="+mj-lt"/>
            </a:endParaRPr>
          </a:p>
          <a:p>
            <a:pPr algn="l"/>
            <a:r>
              <a:rPr lang="en-MY" sz="500" dirty="0">
                <a:highlight>
                  <a:srgbClr val="00FFFF"/>
                </a:highlight>
                <a:latin typeface="+mj-lt"/>
              </a:rPr>
              <a:t>BE</a:t>
            </a:r>
            <a:r>
              <a:rPr lang="en-MY" sz="500" dirty="0">
                <a:latin typeface="+mj-lt"/>
              </a:rPr>
              <a:t> - 16.8  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administration/</a:t>
            </a:r>
            <a:r>
              <a:rPr lang="en-MY" sz="500" i="0" u="none" strike="noStrike" baseline="0" dirty="0" err="1">
                <a:solidFill>
                  <a:srgbClr val="000000"/>
                </a:solidFill>
                <a:latin typeface="+mj-lt"/>
              </a:rPr>
              <a:t>beneficiary_ft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/list </a:t>
            </a:r>
          </a:p>
        </p:txBody>
      </p:sp>
      <p:grpSp>
        <p:nvGrpSpPr>
          <p:cNvPr id="306" name="Group 305">
            <a:extLst>
              <a:ext uri="{FF2B5EF4-FFF2-40B4-BE49-F238E27FC236}">
                <a16:creationId xmlns:a16="http://schemas.microsoft.com/office/drawing/2014/main" id="{8E2F0CDB-5C09-4CE6-E8BD-AC1043A3E727}"/>
              </a:ext>
            </a:extLst>
          </p:cNvPr>
          <p:cNvGrpSpPr/>
          <p:nvPr/>
        </p:nvGrpSpPr>
        <p:grpSpPr>
          <a:xfrm>
            <a:off x="154755" y="1693149"/>
            <a:ext cx="1479735" cy="477054"/>
            <a:chOff x="154755" y="1757919"/>
            <a:chExt cx="1829649" cy="47705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ED357D3-B283-A9CC-9180-65B12837F75A}"/>
                </a:ext>
              </a:extLst>
            </p:cNvPr>
            <p:cNvSpPr txBox="1"/>
            <p:nvPr/>
          </p:nvSpPr>
          <p:spPr>
            <a:xfrm>
              <a:off x="154755" y="1757919"/>
              <a:ext cx="1829649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500" b="1" dirty="0" err="1">
                  <a:effectLst/>
                  <a:latin typeface="+mj-lt"/>
                  <a:ea typeface="DengXian" panose="02010600030101010101" pitchFamily="2" charset="-122"/>
                </a:rPr>
                <a:t>TransactionFundTransferMenu</a:t>
              </a:r>
              <a:endParaRPr lang="en-ID" sz="500" b="1" dirty="0">
                <a:effectLst/>
                <a:latin typeface="+mj-lt"/>
                <a:ea typeface="DengXian" panose="02010600030101010101" pitchFamily="2" charset="-122"/>
              </a:endParaRPr>
            </a:p>
            <a:p>
              <a:endParaRPr lang="en-ID" sz="500" dirty="0">
                <a:latin typeface="+mj-lt"/>
                <a:ea typeface="DengXian" panose="02010600030101010101" pitchFamily="2" charset="-122"/>
              </a:endParaRPr>
            </a:p>
            <a:p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Remark: </a:t>
              </a:r>
            </a:p>
            <a:p>
              <a:r>
                <a:rPr lang="en-ID" sz="500" dirty="0">
                  <a:effectLst/>
                  <a:highlight>
                    <a:srgbClr val="00FF00"/>
                  </a:highlight>
                  <a:latin typeface="+mj-lt"/>
                  <a:ea typeface="DengXian" panose="02010600030101010101" pitchFamily="2" charset="-122"/>
                </a:rPr>
                <a:t>FE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call TransactonFUndTransferMenu, </a:t>
              </a:r>
            </a:p>
            <a:p>
              <a:r>
                <a:rPr lang="en-ID" sz="500" dirty="0">
                  <a:effectLst/>
                  <a:highlight>
                    <a:srgbClr val="00FFFF"/>
                  </a:highlight>
                  <a:latin typeface="+mj-lt"/>
                  <a:ea typeface="DengXian" panose="02010600030101010101" pitchFamily="2" charset="-122"/>
                </a:rPr>
                <a:t>BE</a:t>
              </a:r>
              <a:r>
                <a:rPr lang="en-ID" sz="500" dirty="0">
                  <a:effectLst/>
                  <a:latin typeface="+mj-lt"/>
                  <a:ea typeface="DengXian" panose="02010600030101010101" pitchFamily="2" charset="-122"/>
                </a:rPr>
                <a:t> response success – FE continue to call 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932EEAD1-126E-5654-E006-BC98222238ED}"/>
                </a:ext>
              </a:extLst>
            </p:cNvPr>
            <p:cNvSpPr/>
            <p:nvPr/>
          </p:nvSpPr>
          <p:spPr>
            <a:xfrm>
              <a:off x="974449" y="2119630"/>
              <a:ext cx="501172" cy="58605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9A1DDA71-88F9-5590-39AA-5253FFBEF934}"/>
              </a:ext>
            </a:extLst>
          </p:cNvPr>
          <p:cNvCxnSpPr>
            <a:cxnSpLocks/>
            <a:stCxn id="84" idx="2"/>
            <a:endCxn id="305" idx="1"/>
          </p:cNvCxnSpPr>
          <p:nvPr/>
        </p:nvCxnSpPr>
        <p:spPr>
          <a:xfrm rot="5400000" flipH="1" flipV="1">
            <a:off x="1395236" y="1563476"/>
            <a:ext cx="175100" cy="924877"/>
          </a:xfrm>
          <a:prstGeom prst="bentConnector4">
            <a:avLst>
              <a:gd name="adj1" fmla="val -28287"/>
              <a:gd name="adj2" fmla="val 6095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94FA7737-3844-9B68-831B-8A3624D509B6}"/>
              </a:ext>
            </a:extLst>
          </p:cNvPr>
          <p:cNvSpPr txBox="1"/>
          <p:nvPr/>
        </p:nvSpPr>
        <p:spPr>
          <a:xfrm>
            <a:off x="35177" y="4791150"/>
            <a:ext cx="6384657" cy="829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buClr>
                <a:srgbClr val="000000"/>
              </a:buClr>
            </a:pPr>
            <a:r>
              <a:rPr lang="en-US" sz="5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Centralize Beneficiary for all Domestic Transfer (LLG/SKN, RTGS, Online Transfer, BI-FAST)</a:t>
            </a:r>
            <a:endParaRPr lang="en-MY" sz="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Clr>
                <a:srgbClr val="000000"/>
              </a:buClr>
            </a:pPr>
            <a:endParaRPr lang="en-US" sz="5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Choose Domestic Transfer 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‘New Beneficiary’.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Beneficiary Bank.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Branch Name.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Beneficiary Bank confirmation screen will be displayed which consists 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Beneficiary Bank Name, Bank Branch, Bank Address, Network Code,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RTGS Member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500" b="1" dirty="0">
                <a:solidFill>
                  <a:srgbClr val="C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BI-FAST BIC Code</a:t>
            </a:r>
            <a:r>
              <a:rPr lang="en-US" sz="5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Bank ID</a:t>
            </a: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all details of Beneficiary, then click ‘Continue’.</a:t>
            </a:r>
            <a:endParaRPr lang="en-MY" sz="5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0" indent="-228600" algn="just">
              <a:lnSpc>
                <a:spcPct val="107000"/>
              </a:lnSpc>
              <a:buClr>
                <a:srgbClr val="000000"/>
              </a:buClr>
              <a:buAutoNum type="arabicPeriod"/>
            </a:pPr>
            <a:r>
              <a:rPr lang="en-US" sz="5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Confirmation screen will be displayed and waiting for authorization.</a:t>
            </a:r>
            <a:endParaRPr lang="en-MY" sz="500" b="1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13708B4C-B506-A51E-8ABD-9E86EBD43E2A}"/>
              </a:ext>
            </a:extLst>
          </p:cNvPr>
          <p:cNvSpPr txBox="1"/>
          <p:nvPr/>
        </p:nvSpPr>
        <p:spPr>
          <a:xfrm>
            <a:off x="4010364" y="17847591"/>
            <a:ext cx="831629" cy="104239"/>
          </a:xfrm>
          <a:prstGeom prst="rect">
            <a:avLst/>
          </a:prstGeom>
          <a:solidFill>
            <a:srgbClr val="FFC000"/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 to Slide #2 Additional Information for display.</a:t>
            </a:r>
          </a:p>
        </p:txBody>
      </p:sp>
      <p:cxnSp>
        <p:nvCxnSpPr>
          <p:cNvPr id="287" name="Connector: Elbow 286">
            <a:extLst>
              <a:ext uri="{FF2B5EF4-FFF2-40B4-BE49-F238E27FC236}">
                <a16:creationId xmlns:a16="http://schemas.microsoft.com/office/drawing/2014/main" id="{0536EAA3-E01D-ECFE-9EA9-96381F6222A0}"/>
              </a:ext>
            </a:extLst>
          </p:cNvPr>
          <p:cNvCxnSpPr>
            <a:cxnSpLocks/>
            <a:stCxn id="285" idx="0"/>
            <a:endCxn id="3" idx="3"/>
          </p:cNvCxnSpPr>
          <p:nvPr/>
        </p:nvCxnSpPr>
        <p:spPr>
          <a:xfrm rot="5400000" flipH="1" flipV="1">
            <a:off x="-122739" y="7496378"/>
            <a:ext cx="11772801" cy="3209538"/>
          </a:xfrm>
          <a:prstGeom prst="bentConnector4">
            <a:avLst>
              <a:gd name="adj1" fmla="val 620"/>
              <a:gd name="adj2" fmla="val 107123"/>
            </a:avLst>
          </a:prstGeom>
          <a:ln w="63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0A479C4-49A0-B5BA-1511-8381F7B7A365}"/>
              </a:ext>
            </a:extLst>
          </p:cNvPr>
          <p:cNvSpPr/>
          <p:nvPr/>
        </p:nvSpPr>
        <p:spPr>
          <a:xfrm>
            <a:off x="5027934" y="298450"/>
            <a:ext cx="3163565" cy="1688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Spec 14.1 Add Beneficiary &amp; Spec 13.6 – we are using the same WS for below: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</a:rPr>
              <a:t>BE</a:t>
            </a:r>
            <a:r>
              <a:rPr lang="en-US" sz="500" dirty="0">
                <a:solidFill>
                  <a:schemeClr val="tx1"/>
                </a:solidFill>
              </a:rPr>
              <a:t>/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</a:rPr>
              <a:t>FE</a:t>
            </a: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US" sz="500" dirty="0">
                <a:solidFill>
                  <a:schemeClr val="tx1"/>
                </a:solidFill>
              </a:rPr>
              <a:t>1. Administration – Manage Saved Bene</a:t>
            </a: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no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LL – </a:t>
            </a:r>
            <a:r>
              <a:rPr lang="en-US" sz="500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no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 LLG – </a:t>
            </a:r>
            <a:r>
              <a:rPr lang="en-US" sz="500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Will pass LLG</a:t>
            </a:r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endParaRPr lang="en-MY" sz="500" dirty="0">
              <a:solidFill>
                <a:srgbClr val="00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rtgs_member_code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Applicable for WS above </a:t>
            </a:r>
            <a:endParaRPr lang="en-MY" sz="500" dirty="0">
              <a:solidFill>
                <a:srgbClr val="FF0000"/>
              </a:solidFill>
              <a:effectLst/>
              <a:latin typeface="Arial" panose="020B0604020202020204" pitchFamily="34" charset="0"/>
              <a:ea typeface="DengXian" panose="02010600030101010101" pitchFamily="2" charset="-122"/>
            </a:endParaRPr>
          </a:p>
          <a:p>
            <a:r>
              <a:rPr lang="en-US" sz="500" dirty="0" err="1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</a:t>
            </a:r>
            <a:r>
              <a:rPr lang="en-US" sz="5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aricipant_bic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  <a:r>
              <a:rPr lang="en-US" sz="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– Applicable for WS above</a:t>
            </a:r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Remark: </a:t>
            </a:r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Pending BE Spec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RetrieveBankList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13.6)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 to Omni</a:t>
            </a:r>
          </a:p>
          <a:p>
            <a:pPr marL="171450" indent="-171450">
              <a:buFontTx/>
              <a:buChar char="-"/>
            </a:pP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TransferServiceType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: </a:t>
            </a:r>
            <a:r>
              <a:rPr lang="en-US" sz="500" dirty="0">
                <a:solidFill>
                  <a:schemeClr val="tx1"/>
                </a:solidFill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 LLG when calling </a:t>
            </a:r>
            <a:r>
              <a:rPr lang="en-US" sz="500" dirty="0" err="1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TransactionManageBeneficiaryAdd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(Related to 14.1)</a:t>
            </a:r>
          </a:p>
          <a:p>
            <a:pPr marL="171450" indent="-171450">
              <a:buFontTx/>
              <a:buChar char="-"/>
            </a:pPr>
            <a:r>
              <a:rPr lang="en-US" sz="500" dirty="0">
                <a:solidFill>
                  <a:schemeClr val="tx1"/>
                </a:solidFill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passes LLG to Omni</a:t>
            </a:r>
            <a:endParaRPr lang="en-US" sz="500" dirty="0">
              <a:solidFill>
                <a:schemeClr val="tx1"/>
              </a:solidFill>
            </a:endParaRPr>
          </a:p>
          <a:p>
            <a:endParaRPr lang="en-US" sz="500" dirty="0">
              <a:solidFill>
                <a:schemeClr val="tx1"/>
              </a:solidFill>
            </a:endParaRPr>
          </a:p>
          <a:p>
            <a:r>
              <a:rPr lang="en-MY" sz="500" strike="sngStrike" dirty="0">
                <a:solidFill>
                  <a:schemeClr val="tx1"/>
                </a:solidFill>
              </a:rPr>
              <a:t>2. </a:t>
            </a:r>
            <a:r>
              <a:rPr lang="en-US" sz="500" strike="sngStrike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Transaction - Fund Transfer – Manage Saved Beneficiary</a:t>
            </a:r>
          </a:p>
          <a:p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Spec 13.6 [</a:t>
            </a:r>
            <a:r>
              <a:rPr lang="en-MY" sz="500" i="0" u="none" strike="sngStrike" baseline="0" dirty="0">
                <a:solidFill>
                  <a:srgbClr val="000000"/>
                </a:solidFill>
                <a:latin typeface="+mj-lt"/>
              </a:rPr>
              <a:t>Get list of Banks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TransferType</a:t>
            </a:r>
            <a:r>
              <a:rPr lang="en-US" sz="500" strike="sngStrike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RT, LL, OLT, TT, FAST – </a:t>
            </a:r>
            <a:r>
              <a:rPr lang="en-US" sz="500" b="1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Remain the same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 as BAU.</a:t>
            </a:r>
            <a:endParaRPr lang="en-US" sz="500" strike="sngStrike" dirty="0">
              <a:solidFill>
                <a:srgbClr val="2F5496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Spec 14.1 [</a:t>
            </a:r>
            <a:r>
              <a:rPr lang="en-MY" sz="500" b="0" i="0" u="none" strike="sngStrike" baseline="0" dirty="0">
                <a:solidFill>
                  <a:srgbClr val="000000"/>
                </a:solidFill>
              </a:rPr>
              <a:t>Add Beneficiary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] – pass </a:t>
            </a:r>
            <a:r>
              <a:rPr lang="en-US" sz="500" strike="sngStrike" dirty="0" err="1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ProductCode</a:t>
            </a:r>
            <a:r>
              <a:rPr lang="en-US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= </a:t>
            </a:r>
            <a:r>
              <a:rPr lang="en-MY" sz="500" b="0" i="0" u="none" strike="sngStrike" baseline="0" dirty="0">
                <a:solidFill>
                  <a:srgbClr val="000000"/>
                </a:solidFill>
                <a:latin typeface="+mj-lt"/>
              </a:rPr>
              <a:t>I</a:t>
            </a:r>
            <a:r>
              <a:rPr lang="en-MY" sz="500" strike="sngStrike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FT, OAT, RTGS, LLG, TT, OLT, FAST </a:t>
            </a:r>
            <a:r>
              <a:rPr lang="en-US" sz="500" b="1" strike="sngStrike" dirty="0">
                <a:solidFill>
                  <a:srgbClr val="2F5496"/>
                </a:solidFill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This would have impact if below parameters have become Mandatory which is only applicable for item #1</a:t>
            </a:r>
            <a:r>
              <a:rPr lang="en-US" sz="500" strike="sngStrike" dirty="0">
                <a:solidFill>
                  <a:srgbClr val="2F5496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. </a:t>
            </a:r>
            <a:r>
              <a:rPr lang="en-US" sz="500" strike="sngStrike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(need to check spec)</a:t>
            </a:r>
            <a:endParaRPr lang="en-MY" sz="500" b="0" i="0" u="none" strike="sng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A838363-0E06-3286-2647-60ABB0B8B17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547310" y="1737345"/>
            <a:ext cx="530807" cy="2031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9447F6-7D5B-4BF2-418D-8ED507DAA9CE}"/>
              </a:ext>
            </a:extLst>
          </p:cNvPr>
          <p:cNvSpPr txBox="1"/>
          <p:nvPr/>
        </p:nvSpPr>
        <p:spPr>
          <a:xfrm>
            <a:off x="1867754" y="16243119"/>
            <a:ext cx="504729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" b="1" dirty="0">
                <a:highlight>
                  <a:srgbClr val="00FF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FE</a:t>
            </a:r>
            <a:r>
              <a:rPr lang="en-US" sz="300" b="1" dirty="0"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Remove Screen</a:t>
            </a:r>
            <a:endParaRPr lang="en-MY" sz="300" b="1" dirty="0">
              <a:effectLst/>
              <a:highlight>
                <a:srgbClr val="FF00FF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051191CE-9C7D-D0D2-0D50-82E0D50B7914}"/>
              </a:ext>
            </a:extLst>
          </p:cNvPr>
          <p:cNvCxnSpPr>
            <a:cxnSpLocks/>
            <a:stCxn id="206" idx="3"/>
            <a:endCxn id="16" idx="2"/>
          </p:cNvCxnSpPr>
          <p:nvPr/>
        </p:nvCxnSpPr>
        <p:spPr>
          <a:xfrm flipH="1" flipV="1">
            <a:off x="4215804" y="3862169"/>
            <a:ext cx="3018489" cy="2909203"/>
          </a:xfrm>
          <a:prstGeom prst="bentConnector4">
            <a:avLst>
              <a:gd name="adj1" fmla="val -7573"/>
              <a:gd name="adj2" fmla="val 60297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602F489-D97F-689E-F244-4915AE9ECFB8}"/>
              </a:ext>
            </a:extLst>
          </p:cNvPr>
          <p:cNvSpPr txBox="1"/>
          <p:nvPr/>
        </p:nvSpPr>
        <p:spPr>
          <a:xfrm>
            <a:off x="7238993" y="5510862"/>
            <a:ext cx="495307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" b="1" dirty="0">
                <a:solidFill>
                  <a:schemeClr val="bg1"/>
                </a:solidFill>
                <a:highlight>
                  <a:srgbClr val="FF0000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Equivalent </a:t>
            </a:r>
            <a:endParaRPr lang="en-MY" sz="400" b="1" dirty="0">
              <a:solidFill>
                <a:schemeClr val="bg1"/>
              </a:solidFill>
              <a:effectLst/>
              <a:highlight>
                <a:srgbClr val="FF0000"/>
              </a:highlight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175CCD-C144-2244-F9CB-8C36E5882121}"/>
              </a:ext>
            </a:extLst>
          </p:cNvPr>
          <p:cNvSpPr/>
          <p:nvPr/>
        </p:nvSpPr>
        <p:spPr>
          <a:xfrm>
            <a:off x="5197596" y="16885241"/>
            <a:ext cx="2867776" cy="2234609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May refer to Slide #2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For Administration -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Screen, we don't have to send Proxy Data right?</a:t>
            </a:r>
          </a:p>
          <a:p>
            <a:endParaRPr lang="en-US" sz="500" dirty="0">
              <a:solidFill>
                <a:srgbClr val="2F5496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Cos the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Create new Bene Screen will only need to pass 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OLD Fields Sequence – Remove/ Replace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Beneficiary Type: [Drop Down]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Proxy Data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Bank: [Drop Down]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Beneficiary Email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Phone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8. Share Beneficiary?: [Drop Down]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Save this beneficiary [Toggle]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Nickname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376FBA7F-6A6F-F75A-1026-C2AFBF537012}"/>
              </a:ext>
            </a:extLst>
          </p:cNvPr>
          <p:cNvCxnSpPr>
            <a:cxnSpLocks/>
            <a:stCxn id="285" idx="2"/>
            <a:endCxn id="18" idx="0"/>
          </p:cNvCxnSpPr>
          <p:nvPr/>
        </p:nvCxnSpPr>
        <p:spPr>
          <a:xfrm rot="16200000" flipH="1">
            <a:off x="5097926" y="15351682"/>
            <a:ext cx="594525" cy="2472592"/>
          </a:xfrm>
          <a:prstGeom prst="bentConnector3">
            <a:avLst>
              <a:gd name="adj1" fmla="val 8986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9428C3D-AB1F-B6C4-47EC-55FFAC169747}"/>
              </a:ext>
            </a:extLst>
          </p:cNvPr>
          <p:cNvGrpSpPr/>
          <p:nvPr/>
        </p:nvGrpSpPr>
        <p:grpSpPr>
          <a:xfrm>
            <a:off x="70874" y="11392159"/>
            <a:ext cx="7286754" cy="1716130"/>
            <a:chOff x="70874" y="11392159"/>
            <a:chExt cx="7286754" cy="1716130"/>
          </a:xfrm>
        </p:grpSpPr>
        <p:sp>
          <p:nvSpPr>
            <p:cNvPr id="216" name="TextBox 215">
              <a:extLst>
                <a:ext uri="{FF2B5EF4-FFF2-40B4-BE49-F238E27FC236}">
                  <a16:creationId xmlns:a16="http://schemas.microsoft.com/office/drawing/2014/main" id="{A4433B90-C346-3A0F-746A-CF4891F6C623}"/>
                </a:ext>
              </a:extLst>
            </p:cNvPr>
            <p:cNvSpPr txBox="1"/>
            <p:nvPr/>
          </p:nvSpPr>
          <p:spPr>
            <a:xfrm>
              <a:off x="70874" y="11392159"/>
              <a:ext cx="4310626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#3:-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LLG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18" name="Picture 217">
              <a:extLst>
                <a:ext uri="{FF2B5EF4-FFF2-40B4-BE49-F238E27FC236}">
                  <a16:creationId xmlns:a16="http://schemas.microsoft.com/office/drawing/2014/main" id="{3CFBAE83-9892-0EB9-5BF0-3F395F54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9878" y="11608693"/>
              <a:ext cx="608807" cy="1279895"/>
            </a:xfrm>
            <a:prstGeom prst="rect">
              <a:avLst/>
            </a:prstGeom>
          </p:spPr>
        </p:pic>
        <p:sp>
          <p:nvSpPr>
            <p:cNvPr id="221" name="Rectangle 220">
              <a:extLst>
                <a:ext uri="{FF2B5EF4-FFF2-40B4-BE49-F238E27FC236}">
                  <a16:creationId xmlns:a16="http://schemas.microsoft.com/office/drawing/2014/main" id="{912C784E-CDDB-A230-6E8A-691C9D31EA4E}"/>
                </a:ext>
              </a:extLst>
            </p:cNvPr>
            <p:cNvSpPr/>
            <p:nvPr/>
          </p:nvSpPr>
          <p:spPr>
            <a:xfrm>
              <a:off x="1880884" y="11618588"/>
              <a:ext cx="601801" cy="12750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sz="300" dirty="0">
                <a:latin typeface="+mj-lt"/>
              </a:endParaRPr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D366069B-7701-412F-9E91-F10856A75AC6}"/>
                </a:ext>
              </a:extLst>
            </p:cNvPr>
            <p:cNvGrpSpPr/>
            <p:nvPr/>
          </p:nvGrpSpPr>
          <p:grpSpPr>
            <a:xfrm>
              <a:off x="202228" y="11608693"/>
              <a:ext cx="1597756" cy="1270501"/>
              <a:chOff x="171769" y="4022859"/>
              <a:chExt cx="1597756" cy="1270501"/>
            </a:xfrm>
          </p:grpSpPr>
          <p:pic>
            <p:nvPicPr>
              <p:cNvPr id="223" name="Picture 222">
                <a:extLst>
                  <a:ext uri="{FF2B5EF4-FFF2-40B4-BE49-F238E27FC236}">
                    <a16:creationId xmlns:a16="http://schemas.microsoft.com/office/drawing/2014/main" id="{1B57CA6A-8BA9-57CB-AC43-7CAA1ACA59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224" name="Picture 223">
                <a:extLst>
                  <a:ext uri="{FF2B5EF4-FFF2-40B4-BE49-F238E27FC236}">
                    <a16:creationId xmlns:a16="http://schemas.microsoft.com/office/drawing/2014/main" id="{6751C773-8958-5C1E-52F4-73C7262522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225" name="Rectangle 224">
                <a:extLst>
                  <a:ext uri="{FF2B5EF4-FFF2-40B4-BE49-F238E27FC236}">
                    <a16:creationId xmlns:a16="http://schemas.microsoft.com/office/drawing/2014/main" id="{B35D2D3F-FADC-DED5-00D2-C0884D492261}"/>
                  </a:ext>
                </a:extLst>
              </p:cNvPr>
              <p:cNvSpPr/>
              <p:nvPr/>
            </p:nvSpPr>
            <p:spPr>
              <a:xfrm>
                <a:off x="171769" y="4022859"/>
                <a:ext cx="1597756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226" name="TextBox 225">
              <a:extLst>
                <a:ext uri="{FF2B5EF4-FFF2-40B4-BE49-F238E27FC236}">
                  <a16:creationId xmlns:a16="http://schemas.microsoft.com/office/drawing/2014/main" id="{96874660-3B00-3B6D-4197-C2AE560191F6}"/>
                </a:ext>
              </a:extLst>
            </p:cNvPr>
            <p:cNvSpPr txBox="1"/>
            <p:nvPr/>
          </p:nvSpPr>
          <p:spPr>
            <a:xfrm>
              <a:off x="1828530" y="12939012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27" name="Picture 226">
              <a:extLst>
                <a:ext uri="{FF2B5EF4-FFF2-40B4-BE49-F238E27FC236}">
                  <a16:creationId xmlns:a16="http://schemas.microsoft.com/office/drawing/2014/main" id="{4A392F5D-0D28-94AB-1661-555E163E8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3803" y="11603613"/>
              <a:ext cx="569757" cy="1286080"/>
            </a:xfrm>
            <a:prstGeom prst="rect">
              <a:avLst/>
            </a:prstGeom>
          </p:spPr>
        </p:pic>
        <p:pic>
          <p:nvPicPr>
            <p:cNvPr id="228" name="Picture 227">
              <a:extLst>
                <a:ext uri="{FF2B5EF4-FFF2-40B4-BE49-F238E27FC236}">
                  <a16:creationId xmlns:a16="http://schemas.microsoft.com/office/drawing/2014/main" id="{3FD7E598-44A6-241A-5AF9-7597ABAC637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7739" y="11605323"/>
              <a:ext cx="569757" cy="1290012"/>
            </a:xfrm>
            <a:prstGeom prst="rect">
              <a:avLst/>
            </a:prstGeom>
          </p:spPr>
        </p:pic>
        <p:pic>
          <p:nvPicPr>
            <p:cNvPr id="229" name="Picture 228">
              <a:extLst>
                <a:ext uri="{FF2B5EF4-FFF2-40B4-BE49-F238E27FC236}">
                  <a16:creationId xmlns:a16="http://schemas.microsoft.com/office/drawing/2014/main" id="{EFCC1280-3336-6F0B-5249-76E206C33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39501" y="11640605"/>
              <a:ext cx="553461" cy="1250798"/>
            </a:xfrm>
            <a:prstGeom prst="rect">
              <a:avLst/>
            </a:prstGeom>
          </p:spPr>
        </p:pic>
        <p:pic>
          <p:nvPicPr>
            <p:cNvPr id="230" name="Picture 229">
              <a:extLst>
                <a:ext uri="{FF2B5EF4-FFF2-40B4-BE49-F238E27FC236}">
                  <a16:creationId xmlns:a16="http://schemas.microsoft.com/office/drawing/2014/main" id="{62BF63FE-C0A5-0B91-6B28-526DDA1517B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96939" y="11640605"/>
              <a:ext cx="553461" cy="1198188"/>
            </a:xfrm>
            <a:prstGeom prst="rect">
              <a:avLst/>
            </a:prstGeom>
          </p:spPr>
        </p:pic>
        <p:pic>
          <p:nvPicPr>
            <p:cNvPr id="231" name="Picture 230">
              <a:extLst>
                <a:ext uri="{FF2B5EF4-FFF2-40B4-BE49-F238E27FC236}">
                  <a16:creationId xmlns:a16="http://schemas.microsoft.com/office/drawing/2014/main" id="{AB51DD0F-D0F7-3AFA-87F7-E55B32C677F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7871" y="11620255"/>
              <a:ext cx="569757" cy="1271148"/>
            </a:xfrm>
            <a:prstGeom prst="rect">
              <a:avLst/>
            </a:prstGeom>
          </p:spPr>
        </p:pic>
        <p:sp>
          <p:nvSpPr>
            <p:cNvPr id="232" name="Arrow: Right 231">
              <a:extLst>
                <a:ext uri="{FF2B5EF4-FFF2-40B4-BE49-F238E27FC236}">
                  <a16:creationId xmlns:a16="http://schemas.microsoft.com/office/drawing/2014/main" id="{B6BF44C0-CF0B-332F-464C-A7E4AE8DF51D}"/>
                </a:ext>
              </a:extLst>
            </p:cNvPr>
            <p:cNvSpPr/>
            <p:nvPr/>
          </p:nvSpPr>
          <p:spPr>
            <a:xfrm>
              <a:off x="4980853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3" name="Arrow: Right 232">
              <a:extLst>
                <a:ext uri="{FF2B5EF4-FFF2-40B4-BE49-F238E27FC236}">
                  <a16:creationId xmlns:a16="http://schemas.microsoft.com/office/drawing/2014/main" id="{C7BDAA49-6D7B-32B7-F53C-AC2827CFA5D5}"/>
                </a:ext>
              </a:extLst>
            </p:cNvPr>
            <p:cNvSpPr/>
            <p:nvPr/>
          </p:nvSpPr>
          <p:spPr>
            <a:xfrm>
              <a:off x="4166032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4" name="Arrow: Right 233">
              <a:extLst>
                <a:ext uri="{FF2B5EF4-FFF2-40B4-BE49-F238E27FC236}">
                  <a16:creationId xmlns:a16="http://schemas.microsoft.com/office/drawing/2014/main" id="{013CDAB3-781E-8012-B442-69900C460120}"/>
                </a:ext>
              </a:extLst>
            </p:cNvPr>
            <p:cNvSpPr/>
            <p:nvPr/>
          </p:nvSpPr>
          <p:spPr>
            <a:xfrm>
              <a:off x="5824566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35" name="Arrow: Right 234">
              <a:extLst>
                <a:ext uri="{FF2B5EF4-FFF2-40B4-BE49-F238E27FC236}">
                  <a16:creationId xmlns:a16="http://schemas.microsoft.com/office/drawing/2014/main" id="{561BA46F-93C3-1490-B32B-8B64DBB369DC}"/>
                </a:ext>
              </a:extLst>
            </p:cNvPr>
            <p:cNvSpPr/>
            <p:nvPr/>
          </p:nvSpPr>
          <p:spPr>
            <a:xfrm>
              <a:off x="6614160" y="12175508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36" name="Group 235">
              <a:extLst>
                <a:ext uri="{FF2B5EF4-FFF2-40B4-BE49-F238E27FC236}">
                  <a16:creationId xmlns:a16="http://schemas.microsoft.com/office/drawing/2014/main" id="{615F6CF3-49A5-456F-53B5-3ECF43B9EDA9}"/>
                </a:ext>
              </a:extLst>
            </p:cNvPr>
            <p:cNvGrpSpPr/>
            <p:nvPr/>
          </p:nvGrpSpPr>
          <p:grpSpPr>
            <a:xfrm>
              <a:off x="5926944" y="11610236"/>
              <a:ext cx="705662" cy="1281167"/>
              <a:chOff x="5852066" y="5694821"/>
              <a:chExt cx="705662" cy="1281167"/>
            </a:xfrm>
          </p:grpSpPr>
          <p:pic>
            <p:nvPicPr>
              <p:cNvPr id="237" name="Picture 236">
                <a:extLst>
                  <a:ext uri="{FF2B5EF4-FFF2-40B4-BE49-F238E27FC236}">
                    <a16:creationId xmlns:a16="http://schemas.microsoft.com/office/drawing/2014/main" id="{4EC3DFDD-E2F9-A9EC-0A6C-9C78BBEAA0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38" name="Rectangle 237">
                <a:extLst>
                  <a:ext uri="{FF2B5EF4-FFF2-40B4-BE49-F238E27FC236}">
                    <a16:creationId xmlns:a16="http://schemas.microsoft.com/office/drawing/2014/main" id="{52DD892D-A4FC-B071-A9A5-07068D9DE7B2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57" name="Arrow: Right 256">
              <a:extLst>
                <a:ext uri="{FF2B5EF4-FFF2-40B4-BE49-F238E27FC236}">
                  <a16:creationId xmlns:a16="http://schemas.microsoft.com/office/drawing/2014/main" id="{808E4E68-571F-AFB7-D49F-D8353EE6F978}"/>
                </a:ext>
              </a:extLst>
            </p:cNvPr>
            <p:cNvSpPr/>
            <p:nvPr/>
          </p:nvSpPr>
          <p:spPr>
            <a:xfrm>
              <a:off x="944150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5" name="Arrow: Right 264">
              <a:extLst>
                <a:ext uri="{FF2B5EF4-FFF2-40B4-BE49-F238E27FC236}">
                  <a16:creationId xmlns:a16="http://schemas.microsoft.com/office/drawing/2014/main" id="{D454AD19-2D48-9644-162D-EBC168D70AE3}"/>
                </a:ext>
              </a:extLst>
            </p:cNvPr>
            <p:cNvSpPr/>
            <p:nvPr/>
          </p:nvSpPr>
          <p:spPr>
            <a:xfrm>
              <a:off x="2549453" y="12171143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66" name="Arrow: Right 265">
              <a:extLst>
                <a:ext uri="{FF2B5EF4-FFF2-40B4-BE49-F238E27FC236}">
                  <a16:creationId xmlns:a16="http://schemas.microsoft.com/office/drawing/2014/main" id="{A12A9405-DBA6-03D2-9FE6-01BBD226B734}"/>
                </a:ext>
              </a:extLst>
            </p:cNvPr>
            <p:cNvSpPr/>
            <p:nvPr/>
          </p:nvSpPr>
          <p:spPr>
            <a:xfrm>
              <a:off x="3374739" y="121794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58" name="Arrow: Right 257">
              <a:extLst>
                <a:ext uri="{FF2B5EF4-FFF2-40B4-BE49-F238E27FC236}">
                  <a16:creationId xmlns:a16="http://schemas.microsoft.com/office/drawing/2014/main" id="{BC73254D-8152-CFC2-BEC8-1385BFC99199}"/>
                </a:ext>
              </a:extLst>
            </p:cNvPr>
            <p:cNvSpPr/>
            <p:nvPr/>
          </p:nvSpPr>
          <p:spPr>
            <a:xfrm>
              <a:off x="1743023" y="1217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EAC12D49-7F6F-FC39-7DDD-0D0B8A7054BD}"/>
                </a:ext>
              </a:extLst>
            </p:cNvPr>
            <p:cNvSpPr txBox="1"/>
            <p:nvPr/>
          </p:nvSpPr>
          <p:spPr>
            <a:xfrm>
              <a:off x="5032360" y="12884051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3687C89-D31F-C124-7B63-978CE8500152}"/>
                </a:ext>
              </a:extLst>
            </p:cNvPr>
            <p:cNvSpPr txBox="1"/>
            <p:nvPr/>
          </p:nvSpPr>
          <p:spPr>
            <a:xfrm>
              <a:off x="502413" y="12963898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B4E382D-2652-3384-9119-21B9CE6629DE}"/>
              </a:ext>
            </a:extLst>
          </p:cNvPr>
          <p:cNvGrpSpPr/>
          <p:nvPr/>
        </p:nvGrpSpPr>
        <p:grpSpPr>
          <a:xfrm>
            <a:off x="8286" y="8802148"/>
            <a:ext cx="7267121" cy="1727507"/>
            <a:chOff x="8286" y="8802148"/>
            <a:chExt cx="7267121" cy="1727507"/>
          </a:xfrm>
        </p:grpSpPr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881A5625-DB31-8647-3342-F1D11F8DDC81}"/>
                </a:ext>
              </a:extLst>
            </p:cNvPr>
            <p:cNvSpPr txBox="1"/>
            <p:nvPr/>
          </p:nvSpPr>
          <p:spPr>
            <a:xfrm>
              <a:off x="8286" y="8802148"/>
              <a:ext cx="4373214" cy="18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#2:-  Administration – Beneficiary Management – </a:t>
              </a:r>
              <a:r>
                <a:rPr lang="en-US" sz="6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RTGS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66" name="Picture 165">
              <a:extLst>
                <a:ext uri="{FF2B5EF4-FFF2-40B4-BE49-F238E27FC236}">
                  <a16:creationId xmlns:a16="http://schemas.microsoft.com/office/drawing/2014/main" id="{EBE6C33E-65F0-4202-47BC-8DD912875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749" y="8991300"/>
              <a:ext cx="569757" cy="1286080"/>
            </a:xfrm>
            <a:prstGeom prst="rect">
              <a:avLst/>
            </a:prstGeom>
          </p:spPr>
        </p:pic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24A6140E-85E8-6880-EF36-02256D34D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45518" y="8991299"/>
              <a:ext cx="569757" cy="1290012"/>
            </a:xfrm>
            <a:prstGeom prst="rect">
              <a:avLst/>
            </a:prstGeom>
          </p:spPr>
        </p:pic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F3F5E404-473C-6710-F607-09A1D550BF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280" y="9026581"/>
              <a:ext cx="553461" cy="1250798"/>
            </a:xfrm>
            <a:prstGeom prst="rect">
              <a:avLst/>
            </a:prstGeom>
          </p:spPr>
        </p:pic>
        <p:pic>
          <p:nvPicPr>
            <p:cNvPr id="172" name="Picture 171">
              <a:extLst>
                <a:ext uri="{FF2B5EF4-FFF2-40B4-BE49-F238E27FC236}">
                  <a16:creationId xmlns:a16="http://schemas.microsoft.com/office/drawing/2014/main" id="{B2C3C5F1-59C3-81B4-42D9-1B3D05E36D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14718" y="9026581"/>
              <a:ext cx="553461" cy="1198188"/>
            </a:xfrm>
            <a:prstGeom prst="rect">
              <a:avLst/>
            </a:prstGeom>
          </p:spPr>
        </p:pic>
        <p:pic>
          <p:nvPicPr>
            <p:cNvPr id="175" name="Picture 174">
              <a:extLst>
                <a:ext uri="{FF2B5EF4-FFF2-40B4-BE49-F238E27FC236}">
                  <a16:creationId xmlns:a16="http://schemas.microsoft.com/office/drawing/2014/main" id="{030F4A80-A88A-0D81-FB20-009B15CB969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650" y="9006231"/>
              <a:ext cx="569757" cy="1271148"/>
            </a:xfrm>
            <a:prstGeom prst="rect">
              <a:avLst/>
            </a:prstGeom>
          </p:spPr>
        </p:pic>
        <p:grpSp>
          <p:nvGrpSpPr>
            <p:cNvPr id="191" name="Group 190">
              <a:extLst>
                <a:ext uri="{FF2B5EF4-FFF2-40B4-BE49-F238E27FC236}">
                  <a16:creationId xmlns:a16="http://schemas.microsoft.com/office/drawing/2014/main" id="{067EBE16-949D-6ECB-444F-52021EB96675}"/>
                </a:ext>
              </a:extLst>
            </p:cNvPr>
            <p:cNvGrpSpPr/>
            <p:nvPr/>
          </p:nvGrpSpPr>
          <p:grpSpPr>
            <a:xfrm>
              <a:off x="141197" y="9006879"/>
              <a:ext cx="1609762" cy="1270501"/>
              <a:chOff x="159763" y="4022859"/>
              <a:chExt cx="1609762" cy="1270501"/>
            </a:xfrm>
          </p:grpSpPr>
          <p:pic>
            <p:nvPicPr>
              <p:cNvPr id="192" name="Picture 191">
                <a:extLst>
                  <a:ext uri="{FF2B5EF4-FFF2-40B4-BE49-F238E27FC236}">
                    <a16:creationId xmlns:a16="http://schemas.microsoft.com/office/drawing/2014/main" id="{739EAA15-BFB6-AA6D-A870-D9FB79406B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193" name="Picture 192">
                <a:extLst>
                  <a:ext uri="{FF2B5EF4-FFF2-40B4-BE49-F238E27FC236}">
                    <a16:creationId xmlns:a16="http://schemas.microsoft.com/office/drawing/2014/main" id="{D8C8EF3A-69EB-2250-4786-A14D32F50F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C19F09CD-1F01-0809-241B-0A37A9EC0F78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78" name="Arrow: Right 177">
              <a:extLst>
                <a:ext uri="{FF2B5EF4-FFF2-40B4-BE49-F238E27FC236}">
                  <a16:creationId xmlns:a16="http://schemas.microsoft.com/office/drawing/2014/main" id="{422701A8-B282-74AE-4FD3-66F197CE6B04}"/>
                </a:ext>
              </a:extLst>
            </p:cNvPr>
            <p:cNvSpPr/>
            <p:nvPr/>
          </p:nvSpPr>
          <p:spPr>
            <a:xfrm>
              <a:off x="896720" y="955156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96" name="Group 195">
              <a:extLst>
                <a:ext uri="{FF2B5EF4-FFF2-40B4-BE49-F238E27FC236}">
                  <a16:creationId xmlns:a16="http://schemas.microsoft.com/office/drawing/2014/main" id="{0F0091E5-B12E-7CF1-3A31-2DEFB890FA7F}"/>
                </a:ext>
              </a:extLst>
            </p:cNvPr>
            <p:cNvGrpSpPr/>
            <p:nvPr/>
          </p:nvGrpSpPr>
          <p:grpSpPr>
            <a:xfrm>
              <a:off x="1819853" y="9006231"/>
              <a:ext cx="601801" cy="1275080"/>
              <a:chOff x="1827196" y="5704840"/>
              <a:chExt cx="601801" cy="1275080"/>
            </a:xfrm>
          </p:grpSpPr>
          <p:pic>
            <p:nvPicPr>
              <p:cNvPr id="165" name="Picture 164">
                <a:extLst>
                  <a:ext uri="{FF2B5EF4-FFF2-40B4-BE49-F238E27FC236}">
                    <a16:creationId xmlns:a16="http://schemas.microsoft.com/office/drawing/2014/main" id="{1E763F2F-14E4-F28A-0BB5-57602D7DBC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70111" y="5725189"/>
                <a:ext cx="553461" cy="1250799"/>
              </a:xfrm>
              <a:prstGeom prst="rect">
                <a:avLst/>
              </a:prstGeom>
            </p:spPr>
          </p:pic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8F65ECE4-6CC4-2F57-639A-CC0A4546A64A}"/>
                  </a:ext>
                </a:extLst>
              </p:cNvPr>
              <p:cNvSpPr/>
              <p:nvPr/>
            </p:nvSpPr>
            <p:spPr>
              <a:xfrm>
                <a:off x="1827196" y="5704840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sp>
          <p:nvSpPr>
            <p:cNvPr id="197" name="Arrow: Right 196">
              <a:extLst>
                <a:ext uri="{FF2B5EF4-FFF2-40B4-BE49-F238E27FC236}">
                  <a16:creationId xmlns:a16="http://schemas.microsoft.com/office/drawing/2014/main" id="{0DB1F805-6FE0-AE05-803B-80C87D2CB8CF}"/>
                </a:ext>
              </a:extLst>
            </p:cNvPr>
            <p:cNvSpPr/>
            <p:nvPr/>
          </p:nvSpPr>
          <p:spPr>
            <a:xfrm>
              <a:off x="489863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8" name="Arrow: Right 197">
              <a:extLst>
                <a:ext uri="{FF2B5EF4-FFF2-40B4-BE49-F238E27FC236}">
                  <a16:creationId xmlns:a16="http://schemas.microsoft.com/office/drawing/2014/main" id="{AAE7CEE8-E43F-78D7-0B75-31F491B606ED}"/>
                </a:ext>
              </a:extLst>
            </p:cNvPr>
            <p:cNvSpPr/>
            <p:nvPr/>
          </p:nvSpPr>
          <p:spPr>
            <a:xfrm>
              <a:off x="4083811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99" name="Arrow: Right 198">
              <a:extLst>
                <a:ext uri="{FF2B5EF4-FFF2-40B4-BE49-F238E27FC236}">
                  <a16:creationId xmlns:a16="http://schemas.microsoft.com/office/drawing/2014/main" id="{54CDE236-121F-7372-5764-C21724111A7D}"/>
                </a:ext>
              </a:extLst>
            </p:cNvPr>
            <p:cNvSpPr/>
            <p:nvPr/>
          </p:nvSpPr>
          <p:spPr>
            <a:xfrm>
              <a:off x="3309011" y="956554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0" name="Arrow: Right 199">
              <a:extLst>
                <a:ext uri="{FF2B5EF4-FFF2-40B4-BE49-F238E27FC236}">
                  <a16:creationId xmlns:a16="http://schemas.microsoft.com/office/drawing/2014/main" id="{EF760DF7-1EA2-EBDA-ED35-6DA6341EE747}"/>
                </a:ext>
              </a:extLst>
            </p:cNvPr>
            <p:cNvSpPr/>
            <p:nvPr/>
          </p:nvSpPr>
          <p:spPr>
            <a:xfrm>
              <a:off x="2488422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2" name="Arrow: Right 201">
              <a:extLst>
                <a:ext uri="{FF2B5EF4-FFF2-40B4-BE49-F238E27FC236}">
                  <a16:creationId xmlns:a16="http://schemas.microsoft.com/office/drawing/2014/main" id="{9A189D6B-6D28-C86A-C6A8-5F629F90F712}"/>
                </a:ext>
              </a:extLst>
            </p:cNvPr>
            <p:cNvSpPr/>
            <p:nvPr/>
          </p:nvSpPr>
          <p:spPr>
            <a:xfrm>
              <a:off x="5742345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203" name="Arrow: Right 202">
              <a:extLst>
                <a:ext uri="{FF2B5EF4-FFF2-40B4-BE49-F238E27FC236}">
                  <a16:creationId xmlns:a16="http://schemas.microsoft.com/office/drawing/2014/main" id="{C024ED3D-FA2F-12C0-A37A-5E846A0F1C1C}"/>
                </a:ext>
              </a:extLst>
            </p:cNvPr>
            <p:cNvSpPr/>
            <p:nvPr/>
          </p:nvSpPr>
          <p:spPr>
            <a:xfrm>
              <a:off x="6531939" y="956148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205" name="Group 204">
              <a:extLst>
                <a:ext uri="{FF2B5EF4-FFF2-40B4-BE49-F238E27FC236}">
                  <a16:creationId xmlns:a16="http://schemas.microsoft.com/office/drawing/2014/main" id="{E752419D-FC68-EF8A-090D-0E9E5920BCAF}"/>
                </a:ext>
              </a:extLst>
            </p:cNvPr>
            <p:cNvGrpSpPr/>
            <p:nvPr/>
          </p:nvGrpSpPr>
          <p:grpSpPr>
            <a:xfrm>
              <a:off x="5844723" y="8996212"/>
              <a:ext cx="705662" cy="1281167"/>
              <a:chOff x="5852066" y="5694821"/>
              <a:chExt cx="705662" cy="1281167"/>
            </a:xfrm>
          </p:grpSpPr>
          <p:pic>
            <p:nvPicPr>
              <p:cNvPr id="174" name="Picture 173">
                <a:extLst>
                  <a:ext uri="{FF2B5EF4-FFF2-40B4-BE49-F238E27FC236}">
                    <a16:creationId xmlns:a16="http://schemas.microsoft.com/office/drawing/2014/main" id="{BD5795BB-D4F1-DDA7-765F-4732F4CB88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17527" y="5725190"/>
                <a:ext cx="553461" cy="1198190"/>
              </a:xfrm>
              <a:prstGeom prst="rect">
                <a:avLst/>
              </a:prstGeom>
            </p:spPr>
          </p:pic>
          <p:sp>
            <p:nvSpPr>
              <p:cNvPr id="204" name="Rectangle 203">
                <a:extLst>
                  <a:ext uri="{FF2B5EF4-FFF2-40B4-BE49-F238E27FC236}">
                    <a16:creationId xmlns:a16="http://schemas.microsoft.com/office/drawing/2014/main" id="{96B819C9-196A-6D79-2C2C-D99C99B85E6C}"/>
                  </a:ext>
                </a:extLst>
              </p:cNvPr>
              <p:cNvSpPr/>
              <p:nvPr/>
            </p:nvSpPr>
            <p:spPr>
              <a:xfrm>
                <a:off x="5852066" y="5694821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sp>
          <p:nvSpPr>
            <p:cNvPr id="201" name="Arrow: Right 200">
              <a:extLst>
                <a:ext uri="{FF2B5EF4-FFF2-40B4-BE49-F238E27FC236}">
                  <a16:creationId xmlns:a16="http://schemas.microsoft.com/office/drawing/2014/main" id="{4D6ED05B-95E7-CEAC-1EC2-5DA4286DEEBC}"/>
                </a:ext>
              </a:extLst>
            </p:cNvPr>
            <p:cNvSpPr/>
            <p:nvPr/>
          </p:nvSpPr>
          <p:spPr>
            <a:xfrm>
              <a:off x="1684554" y="955157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324FB6B1-04B7-A10C-59E7-37573148360C}"/>
                </a:ext>
              </a:extLst>
            </p:cNvPr>
            <p:cNvSpPr txBox="1"/>
            <p:nvPr/>
          </p:nvSpPr>
          <p:spPr>
            <a:xfrm>
              <a:off x="4961240" y="10251798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1384547-F5FF-DC8F-C6C0-DED692552B28}"/>
                </a:ext>
              </a:extLst>
            </p:cNvPr>
            <p:cNvSpPr txBox="1"/>
            <p:nvPr/>
          </p:nvSpPr>
          <p:spPr>
            <a:xfrm>
              <a:off x="495300" y="10394587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5AD9496-12F7-C88A-E2F5-E9B86B3CAE3C}"/>
                </a:ext>
              </a:extLst>
            </p:cNvPr>
            <p:cNvSpPr txBox="1"/>
            <p:nvPr/>
          </p:nvSpPr>
          <p:spPr>
            <a:xfrm>
              <a:off x="1773052" y="10360378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BF56A760-ADFA-014B-6F29-3344F8B73250}"/>
              </a:ext>
            </a:extLst>
          </p:cNvPr>
          <p:cNvGrpSpPr/>
          <p:nvPr/>
        </p:nvGrpSpPr>
        <p:grpSpPr>
          <a:xfrm>
            <a:off x="15629" y="5937250"/>
            <a:ext cx="7375562" cy="1817391"/>
            <a:chOff x="15629" y="5937250"/>
            <a:chExt cx="7375562" cy="1817391"/>
          </a:xfrm>
        </p:grpSpPr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45721FD2-6ECE-A29D-09ED-05C62BDAAD5A}"/>
                </a:ext>
              </a:extLst>
            </p:cNvPr>
            <p:cNvSpPr txBox="1"/>
            <p:nvPr/>
          </p:nvSpPr>
          <p:spPr>
            <a:xfrm>
              <a:off x="15629" y="5937250"/>
              <a:ext cx="40773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OLD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Flow - Entry #1:-  Administration – Beneficiary Management – </a:t>
              </a:r>
              <a:r>
                <a:rPr lang="en-US" sz="500" b="1" dirty="0"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 – ONLINE</a:t>
              </a:r>
              <a:r>
                <a:rPr lang="en-US" sz="5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- Saved Beneficiary – New Beneficiary </a:t>
              </a:r>
              <a:endParaRPr lang="en-MY" sz="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58" name="Picture 157">
              <a:extLst>
                <a:ext uri="{FF2B5EF4-FFF2-40B4-BE49-F238E27FC236}">
                  <a16:creationId xmlns:a16="http://schemas.microsoft.com/office/drawing/2014/main" id="{D888E6C3-7215-63C3-4A7F-AC221590F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0116" y="6137940"/>
              <a:ext cx="569757" cy="1233471"/>
            </a:xfrm>
            <a:prstGeom prst="rect">
              <a:avLst/>
            </a:prstGeom>
          </p:spPr>
        </p:pic>
        <p:pic>
          <p:nvPicPr>
            <p:cNvPr id="159" name="Picture 158">
              <a:extLst>
                <a:ext uri="{FF2B5EF4-FFF2-40B4-BE49-F238E27FC236}">
                  <a16:creationId xmlns:a16="http://schemas.microsoft.com/office/drawing/2014/main" id="{3CC4273A-5AE9-A5D7-5CA0-BE65469047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862" y="6136995"/>
              <a:ext cx="569757" cy="1233471"/>
            </a:xfrm>
            <a:prstGeom prst="rect">
              <a:avLst/>
            </a:prstGeom>
          </p:spPr>
        </p:pic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386C00ED-3056-1FE6-430A-CC61F63BF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33294" y="6130067"/>
              <a:ext cx="569757" cy="1233471"/>
            </a:xfrm>
            <a:prstGeom prst="rect">
              <a:avLst/>
            </a:prstGeom>
          </p:spPr>
        </p:pic>
        <p:sp>
          <p:nvSpPr>
            <p:cNvPr id="181" name="Arrow: Right 180">
              <a:extLst>
                <a:ext uri="{FF2B5EF4-FFF2-40B4-BE49-F238E27FC236}">
                  <a16:creationId xmlns:a16="http://schemas.microsoft.com/office/drawing/2014/main" id="{BC09C091-42E8-EF77-13FC-62480ED5C931}"/>
                </a:ext>
              </a:extLst>
            </p:cNvPr>
            <p:cNvSpPr/>
            <p:nvPr/>
          </p:nvSpPr>
          <p:spPr>
            <a:xfrm>
              <a:off x="250106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2" name="Arrow: Right 181">
              <a:extLst>
                <a:ext uri="{FF2B5EF4-FFF2-40B4-BE49-F238E27FC236}">
                  <a16:creationId xmlns:a16="http://schemas.microsoft.com/office/drawing/2014/main" id="{8F1640D7-964A-3A9A-DA3A-9C4710345E84}"/>
                </a:ext>
              </a:extLst>
            </p:cNvPr>
            <p:cNvSpPr/>
            <p:nvPr/>
          </p:nvSpPr>
          <p:spPr>
            <a:xfrm>
              <a:off x="3294039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3" name="Arrow: Right 182">
              <a:extLst>
                <a:ext uri="{FF2B5EF4-FFF2-40B4-BE49-F238E27FC236}">
                  <a16:creationId xmlns:a16="http://schemas.microsoft.com/office/drawing/2014/main" id="{C4CDE757-E203-08D3-0A10-035756C969B4}"/>
                </a:ext>
              </a:extLst>
            </p:cNvPr>
            <p:cNvSpPr/>
            <p:nvPr/>
          </p:nvSpPr>
          <p:spPr>
            <a:xfrm>
              <a:off x="4080213" y="6598282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84" name="Arrow: Right 183">
              <a:extLst>
                <a:ext uri="{FF2B5EF4-FFF2-40B4-BE49-F238E27FC236}">
                  <a16:creationId xmlns:a16="http://schemas.microsoft.com/office/drawing/2014/main" id="{1B7AF144-5D61-4D05-F209-2B6CBAEF46B8}"/>
                </a:ext>
              </a:extLst>
            </p:cNvPr>
            <p:cNvSpPr/>
            <p:nvPr/>
          </p:nvSpPr>
          <p:spPr>
            <a:xfrm>
              <a:off x="4869908" y="6592717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2A5F2854-A2EA-A69C-8E54-CCEB41E3465B}"/>
                </a:ext>
              </a:extLst>
            </p:cNvPr>
            <p:cNvGrpSpPr/>
            <p:nvPr/>
          </p:nvGrpSpPr>
          <p:grpSpPr>
            <a:xfrm>
              <a:off x="4184411" y="6130068"/>
              <a:ext cx="705662" cy="1281167"/>
              <a:chOff x="4184411" y="4017273"/>
              <a:chExt cx="705662" cy="1281167"/>
            </a:xfrm>
          </p:grpSpPr>
          <p:pic>
            <p:nvPicPr>
              <p:cNvPr id="160" name="Picture 159">
                <a:extLst>
                  <a:ext uri="{FF2B5EF4-FFF2-40B4-BE49-F238E27FC236}">
                    <a16:creationId xmlns:a16="http://schemas.microsoft.com/office/drawing/2014/main" id="{376C8EE9-E60C-64BD-DD82-27FE555A34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41169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9BC72974-3384-FBB7-A32E-E161C519E0BC}"/>
                  </a:ext>
                </a:extLst>
              </p:cNvPr>
              <p:cNvSpPr/>
              <p:nvPr/>
            </p:nvSpPr>
            <p:spPr>
              <a:xfrm>
                <a:off x="4184411" y="4017273"/>
                <a:ext cx="705662" cy="1281167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206" name="Picture 205">
              <a:extLst>
                <a:ext uri="{FF2B5EF4-FFF2-40B4-BE49-F238E27FC236}">
                  <a16:creationId xmlns:a16="http://schemas.microsoft.com/office/drawing/2014/main" id="{AE544936-5BF2-F842-5276-DEFBCE1D1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0832" y="6172278"/>
              <a:ext cx="553461" cy="1198188"/>
            </a:xfrm>
            <a:prstGeom prst="rect">
              <a:avLst/>
            </a:prstGeom>
          </p:spPr>
        </p:pic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F0823B6D-6B10-51F8-BE42-201429062E46}"/>
                </a:ext>
              </a:extLst>
            </p:cNvPr>
            <p:cNvSpPr txBox="1"/>
            <p:nvPr/>
          </p:nvSpPr>
          <p:spPr>
            <a:xfrm>
              <a:off x="4069208" y="6130067"/>
              <a:ext cx="86159" cy="230832"/>
            </a:xfrm>
            <a:prstGeom prst="rect">
              <a:avLst/>
            </a:prstGeom>
            <a:solidFill>
              <a:srgbClr val="7030A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solidFill>
                    <a:schemeClr val="bg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</a:t>
              </a:r>
            </a:p>
          </p:txBody>
        </p:sp>
        <p:cxnSp>
          <p:nvCxnSpPr>
            <p:cNvPr id="208" name="Connector: Elbow 207">
              <a:extLst>
                <a:ext uri="{FF2B5EF4-FFF2-40B4-BE49-F238E27FC236}">
                  <a16:creationId xmlns:a16="http://schemas.microsoft.com/office/drawing/2014/main" id="{4B1B97D0-DC9F-C942-B6AA-354866BD946F}"/>
                </a:ext>
              </a:extLst>
            </p:cNvPr>
            <p:cNvCxnSpPr>
              <a:cxnSpLocks/>
              <a:stCxn id="207" idx="0"/>
              <a:endCxn id="206" idx="0"/>
            </p:cNvCxnSpPr>
            <p:nvPr/>
          </p:nvCxnSpPr>
          <p:spPr>
            <a:xfrm rot="16200000" flipH="1">
              <a:off x="5513819" y="4728535"/>
              <a:ext cx="42211" cy="2845275"/>
            </a:xfrm>
            <a:prstGeom prst="bentConnector3">
              <a:avLst>
                <a:gd name="adj1" fmla="val -281614"/>
              </a:avLst>
            </a:prstGeom>
            <a:ln w="6350">
              <a:solidFill>
                <a:schemeClr val="tx2">
                  <a:lumMod val="75000"/>
                </a:schemeClr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A32FC468-560C-08F0-1FBD-37154739D0AE}"/>
                </a:ext>
              </a:extLst>
            </p:cNvPr>
            <p:cNvGrpSpPr/>
            <p:nvPr/>
          </p:nvGrpSpPr>
          <p:grpSpPr>
            <a:xfrm>
              <a:off x="1853744" y="6142075"/>
              <a:ext cx="610293" cy="1303789"/>
              <a:chOff x="1853744" y="5796473"/>
              <a:chExt cx="610293" cy="1303789"/>
            </a:xfrm>
          </p:grpSpPr>
          <p:pic>
            <p:nvPicPr>
              <p:cNvPr id="49" name="Picture 48">
                <a:extLst>
                  <a:ext uri="{FF2B5EF4-FFF2-40B4-BE49-F238E27FC236}">
                    <a16:creationId xmlns:a16="http://schemas.microsoft.com/office/drawing/2014/main" id="{8475EBE7-EEC2-7AFE-BD4B-C5C5F1B625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855230" y="5825182"/>
                <a:ext cx="608807" cy="1275080"/>
              </a:xfrm>
              <a:prstGeom prst="rect">
                <a:avLst/>
              </a:prstGeom>
            </p:spPr>
          </p:pic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F5101860-2A4E-FF58-3F0E-F8A2B087D49E}"/>
                  </a:ext>
                </a:extLst>
              </p:cNvPr>
              <p:cNvSpPr/>
              <p:nvPr/>
            </p:nvSpPr>
            <p:spPr>
              <a:xfrm>
                <a:off x="1853744" y="5796473"/>
                <a:ext cx="601801" cy="1275080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sz="300" dirty="0">
                  <a:latin typeface="+mj-lt"/>
                </a:endParaRPr>
              </a:p>
            </p:txBody>
          </p: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F64984DA-6C0F-872C-B3CA-AE629D569E3F}"/>
                </a:ext>
              </a:extLst>
            </p:cNvPr>
            <p:cNvGrpSpPr/>
            <p:nvPr/>
          </p:nvGrpSpPr>
          <p:grpSpPr>
            <a:xfrm>
              <a:off x="148540" y="6160247"/>
              <a:ext cx="1609762" cy="1270501"/>
              <a:chOff x="159763" y="4022859"/>
              <a:chExt cx="1609762" cy="1270501"/>
            </a:xfrm>
          </p:grpSpPr>
          <p:pic>
            <p:nvPicPr>
              <p:cNvPr id="52" name="Picture 51">
                <a:extLst>
                  <a:ext uri="{FF2B5EF4-FFF2-40B4-BE49-F238E27FC236}">
                    <a16:creationId xmlns:a16="http://schemas.microsoft.com/office/drawing/2014/main" id="{32E900AB-D483-AA54-4AC3-7AC94C144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8761" y="4041310"/>
                <a:ext cx="569757" cy="1233471"/>
              </a:xfrm>
              <a:prstGeom prst="rect">
                <a:avLst/>
              </a:prstGeom>
            </p:spPr>
          </p:pic>
          <p:pic>
            <p:nvPicPr>
              <p:cNvPr id="53" name="Picture 52">
                <a:extLst>
                  <a:ext uri="{FF2B5EF4-FFF2-40B4-BE49-F238E27FC236}">
                    <a16:creationId xmlns:a16="http://schemas.microsoft.com/office/drawing/2014/main" id="{C979AB9A-B8ED-90EF-E9E0-237C78AD9C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71507" y="4041310"/>
                <a:ext cx="569757" cy="1233471"/>
              </a:xfrm>
              <a:prstGeom prst="rect">
                <a:avLst/>
              </a:prstGeom>
            </p:spPr>
          </p:pic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52FE8B23-DF33-21C1-CA27-738C61586225}"/>
                  </a:ext>
                </a:extLst>
              </p:cNvPr>
              <p:cNvSpPr/>
              <p:nvPr/>
            </p:nvSpPr>
            <p:spPr>
              <a:xfrm>
                <a:off x="159763" y="4022859"/>
                <a:ext cx="1609762" cy="1270501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/>
              </a:p>
            </p:txBody>
          </p:sp>
        </p:grpSp>
        <p:sp>
          <p:nvSpPr>
            <p:cNvPr id="180" name="Arrow: Right 179">
              <a:extLst>
                <a:ext uri="{FF2B5EF4-FFF2-40B4-BE49-F238E27FC236}">
                  <a16:creationId xmlns:a16="http://schemas.microsoft.com/office/drawing/2014/main" id="{BFA25DB5-E3D1-908D-F65E-391A787500C0}"/>
                </a:ext>
              </a:extLst>
            </p:cNvPr>
            <p:cNvSpPr/>
            <p:nvPr/>
          </p:nvSpPr>
          <p:spPr>
            <a:xfrm>
              <a:off x="1695163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CEFF6521-33EE-2786-9983-A03023C19E07}"/>
                </a:ext>
              </a:extLst>
            </p:cNvPr>
            <p:cNvSpPr/>
            <p:nvPr/>
          </p:nvSpPr>
          <p:spPr>
            <a:xfrm>
              <a:off x="895658" y="6602245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A94838C-26C3-63E1-E83C-6404C736838E}"/>
                </a:ext>
              </a:extLst>
            </p:cNvPr>
            <p:cNvSpPr txBox="1"/>
            <p:nvPr/>
          </p:nvSpPr>
          <p:spPr>
            <a:xfrm>
              <a:off x="6559562" y="740804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8AF95F-E538-D3DC-F5CB-027129057E93}"/>
                </a:ext>
              </a:extLst>
            </p:cNvPr>
            <p:cNvSpPr txBox="1"/>
            <p:nvPr/>
          </p:nvSpPr>
          <p:spPr>
            <a:xfrm>
              <a:off x="495586" y="7606791"/>
              <a:ext cx="827285" cy="114663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REMAIN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0D2B5E-19EF-5961-9A14-3D3970152FF4}"/>
                </a:ext>
              </a:extLst>
            </p:cNvPr>
            <p:cNvSpPr txBox="1"/>
            <p:nvPr/>
          </p:nvSpPr>
          <p:spPr>
            <a:xfrm>
              <a:off x="1834662" y="7585364"/>
              <a:ext cx="763184" cy="1692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b="1" dirty="0">
                  <a:highlight>
                    <a:srgbClr val="FF00FF"/>
                  </a:highlight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FE – Remove Screen</a:t>
              </a:r>
              <a:endParaRPr lang="en-MY" sz="500" b="1" dirty="0">
                <a:effectLst/>
                <a:highlight>
                  <a:srgbClr val="FF00FF"/>
                </a:highlight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696617F-2775-BC56-E018-F0A2437FB29A}"/>
              </a:ext>
            </a:extLst>
          </p:cNvPr>
          <p:cNvGrpSpPr/>
          <p:nvPr/>
        </p:nvGrpSpPr>
        <p:grpSpPr>
          <a:xfrm>
            <a:off x="60967" y="2318517"/>
            <a:ext cx="7447199" cy="2222803"/>
            <a:chOff x="60967" y="2318517"/>
            <a:chExt cx="7447199" cy="2222803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7480F1D8-FB07-E12B-4942-EB73B844654A}"/>
                </a:ext>
              </a:extLst>
            </p:cNvPr>
            <p:cNvSpPr txBox="1"/>
            <p:nvPr/>
          </p:nvSpPr>
          <p:spPr>
            <a:xfrm>
              <a:off x="114559" y="2367342"/>
              <a:ext cx="4232614" cy="16787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New Flow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Final Entry:- 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Administration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Beneficiary Management – </a:t>
              </a:r>
              <a:r>
                <a:rPr lang="en-US" sz="600" b="1" dirty="0">
                  <a:highlight>
                    <a:srgbClr val="00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Domestic Transfer</a:t>
              </a:r>
              <a:r>
                <a:rPr lang="en-US" sz="6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– Saved Beneficiary – New Beneficiary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61" name="Picture 60">
              <a:extLst>
                <a:ext uri="{FF2B5EF4-FFF2-40B4-BE49-F238E27FC236}">
                  <a16:creationId xmlns:a16="http://schemas.microsoft.com/office/drawing/2014/main" id="{C2ED3181-D2A5-A75D-B8C6-0E6A3D51212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7352" y="2592320"/>
              <a:ext cx="790455" cy="12949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34ED7453-2398-2B2F-CAD7-4A173545DAB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46118" y="2590500"/>
              <a:ext cx="770205" cy="129498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C339888B-8311-7B94-D93F-ACBD2CF2D2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>
              <a:off x="2321662" y="2579054"/>
              <a:ext cx="607397" cy="130027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6011050B-7746-5C5E-A452-ACB461104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/>
            <a:stretch>
              <a:fillRect/>
            </a:stretch>
          </p:blipFill>
          <p:spPr>
            <a:xfrm>
              <a:off x="3116411" y="2572574"/>
              <a:ext cx="518230" cy="131923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65" name="Picture 64">
              <a:extLst>
                <a:ext uri="{FF2B5EF4-FFF2-40B4-BE49-F238E27FC236}">
                  <a16:creationId xmlns:a16="http://schemas.microsoft.com/office/drawing/2014/main" id="{23B6859E-D945-8822-59FB-BF63D015AD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/>
            <a:stretch>
              <a:fillRect/>
            </a:stretch>
          </p:blipFill>
          <p:spPr>
            <a:xfrm>
              <a:off x="3835710" y="2680769"/>
              <a:ext cx="709977" cy="992633"/>
            </a:xfrm>
            <a:prstGeom prst="rect">
              <a:avLst/>
            </a:prstGeom>
          </p:spPr>
        </p:pic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B800F227-B5AA-6105-C216-52331798A957}"/>
                </a:ext>
              </a:extLst>
            </p:cNvPr>
            <p:cNvGrpSpPr/>
            <p:nvPr/>
          </p:nvGrpSpPr>
          <p:grpSpPr>
            <a:xfrm>
              <a:off x="4830903" y="2572574"/>
              <a:ext cx="638827" cy="1383476"/>
              <a:chOff x="4400945" y="1925843"/>
              <a:chExt cx="527956" cy="1071151"/>
            </a:xfrm>
          </p:grpSpPr>
          <p:pic>
            <p:nvPicPr>
              <p:cNvPr id="69" name="Picture 68">
                <a:extLst>
                  <a:ext uri="{FF2B5EF4-FFF2-40B4-BE49-F238E27FC236}">
                    <a16:creationId xmlns:a16="http://schemas.microsoft.com/office/drawing/2014/main" id="{F8B85AE4-CDBC-6645-C044-05900E1F93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45279" y="1956642"/>
                <a:ext cx="443104" cy="100689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</p:pic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C2A2E8BB-F6FE-8768-7707-2D3F2F26AC96}"/>
                  </a:ext>
                </a:extLst>
              </p:cNvPr>
              <p:cNvSpPr/>
              <p:nvPr/>
            </p:nvSpPr>
            <p:spPr>
              <a:xfrm>
                <a:off x="4400945" y="1925843"/>
                <a:ext cx="527956" cy="1071151"/>
              </a:xfrm>
              <a:prstGeom prst="rect">
                <a:avLst/>
              </a:prstGeom>
              <a:noFill/>
              <a:ln w="12700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</p:grpSp>
        <p:pic>
          <p:nvPicPr>
            <p:cNvPr id="71" name="Picture 70">
              <a:extLst>
                <a:ext uri="{FF2B5EF4-FFF2-40B4-BE49-F238E27FC236}">
                  <a16:creationId xmlns:a16="http://schemas.microsoft.com/office/drawing/2014/main" id="{7960C3F5-EE2B-DA68-43AF-F4DD05EA8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/>
            <a:stretch>
              <a:fillRect/>
            </a:stretch>
          </p:blipFill>
          <p:spPr>
            <a:xfrm>
              <a:off x="5731170" y="2579054"/>
              <a:ext cx="630662" cy="1333779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2" name="Arrow: Right 71">
              <a:extLst>
                <a:ext uri="{FF2B5EF4-FFF2-40B4-BE49-F238E27FC236}">
                  <a16:creationId xmlns:a16="http://schemas.microsoft.com/office/drawing/2014/main" id="{7163C4AE-3FF9-9AEF-6B85-2EA1A1371B14}"/>
                </a:ext>
              </a:extLst>
            </p:cNvPr>
            <p:cNvSpPr/>
            <p:nvPr/>
          </p:nvSpPr>
          <p:spPr>
            <a:xfrm>
              <a:off x="120781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3" name="Arrow: Right 72">
              <a:extLst>
                <a:ext uri="{FF2B5EF4-FFF2-40B4-BE49-F238E27FC236}">
                  <a16:creationId xmlns:a16="http://schemas.microsoft.com/office/drawing/2014/main" id="{23216C95-DEBA-E589-47A0-1E24AFED1859}"/>
                </a:ext>
              </a:extLst>
            </p:cNvPr>
            <p:cNvSpPr/>
            <p:nvPr/>
          </p:nvSpPr>
          <p:spPr>
            <a:xfrm>
              <a:off x="2170836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4" name="Arrow: Right 73">
              <a:extLst>
                <a:ext uri="{FF2B5EF4-FFF2-40B4-BE49-F238E27FC236}">
                  <a16:creationId xmlns:a16="http://schemas.microsoft.com/office/drawing/2014/main" id="{9672340B-ACCC-AC80-1EDA-3BBA128AA557}"/>
                </a:ext>
              </a:extLst>
            </p:cNvPr>
            <p:cNvSpPr/>
            <p:nvPr/>
          </p:nvSpPr>
          <p:spPr>
            <a:xfrm>
              <a:off x="2973232" y="3027791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5" name="Arrow: Right 74">
              <a:extLst>
                <a:ext uri="{FF2B5EF4-FFF2-40B4-BE49-F238E27FC236}">
                  <a16:creationId xmlns:a16="http://schemas.microsoft.com/office/drawing/2014/main" id="{97345EB7-F4D7-E7BF-3943-D99AF989AECD}"/>
                </a:ext>
              </a:extLst>
            </p:cNvPr>
            <p:cNvSpPr/>
            <p:nvPr/>
          </p:nvSpPr>
          <p:spPr>
            <a:xfrm>
              <a:off x="3681189" y="3031144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6" name="Arrow: Right 75">
              <a:extLst>
                <a:ext uri="{FF2B5EF4-FFF2-40B4-BE49-F238E27FC236}">
                  <a16:creationId xmlns:a16="http://schemas.microsoft.com/office/drawing/2014/main" id="{7BF11DC4-7653-D22B-A860-870B86DCCA09}"/>
                </a:ext>
              </a:extLst>
            </p:cNvPr>
            <p:cNvSpPr/>
            <p:nvPr/>
          </p:nvSpPr>
          <p:spPr>
            <a:xfrm>
              <a:off x="4590018" y="3033630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77" name="Arrow: Right 76">
              <a:extLst>
                <a:ext uri="{FF2B5EF4-FFF2-40B4-BE49-F238E27FC236}">
                  <a16:creationId xmlns:a16="http://schemas.microsoft.com/office/drawing/2014/main" id="{068CA17D-A88D-03C9-A77D-0F3BE27BFF15}"/>
                </a:ext>
              </a:extLst>
            </p:cNvPr>
            <p:cNvSpPr/>
            <p:nvPr/>
          </p:nvSpPr>
          <p:spPr>
            <a:xfrm>
              <a:off x="5529086" y="3033629"/>
              <a:ext cx="99545" cy="90495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MY" sz="300">
                <a:latin typeface="+mj-lt"/>
              </a:endParaRP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E8B1913A-A27B-8965-245B-7057C4EF7A19}"/>
                </a:ext>
              </a:extLst>
            </p:cNvPr>
            <p:cNvSpPr txBox="1"/>
            <p:nvPr/>
          </p:nvSpPr>
          <p:spPr>
            <a:xfrm>
              <a:off x="286217" y="4017837"/>
              <a:ext cx="961387" cy="5078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ID" sz="450" b="1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TransactionFundTransferMenu</a:t>
              </a:r>
              <a:endParaRPr lang="en-ID" sz="450" b="1" dirty="0">
                <a:effectLst/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endParaRPr lang="en-ID" sz="450" dirty="0">
                <a:latin typeface="Calibri Light" panose="020F0302020204030204" pitchFamily="34" charset="0"/>
                <a:ea typeface="DengXian" panose="02010600030101010101" pitchFamily="2" charset="-122"/>
                <a:cs typeface="Calibri Light" panose="020F0302020204030204" pitchFamily="34" charset="0"/>
              </a:endParaRPr>
            </a:p>
            <a:p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Remark: After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call </a:t>
              </a:r>
              <a:r>
                <a:rPr lang="en-ID" sz="450" dirty="0" err="1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TransactonFUndTransfermenu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and, </a:t>
              </a:r>
              <a:r>
                <a:rPr lang="en-ID" sz="450" dirty="0">
                  <a:effectLst/>
                  <a:highlight>
                    <a:srgbClr val="00FFFF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BE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response success – </a:t>
              </a:r>
              <a:r>
                <a:rPr lang="en-ID" sz="450" dirty="0">
                  <a:effectLst/>
                  <a:highlight>
                    <a:srgbClr val="00FF00"/>
                  </a:highlight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FE</a:t>
              </a:r>
              <a:r>
                <a:rPr lang="en-ID" sz="450" dirty="0"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 </a:t>
              </a:r>
              <a:r>
                <a:rPr lang="en-ID" sz="450" b="1" dirty="0">
                  <a:solidFill>
                    <a:srgbClr val="FF0000"/>
                  </a:solidFill>
                  <a:effectLst/>
                  <a:latin typeface="Calibri Light" panose="020F0302020204030204" pitchFamily="34" charset="0"/>
                  <a:ea typeface="DengXian" panose="02010600030101010101" pitchFamily="2" charset="-122"/>
                  <a:cs typeface="Calibri Light" panose="020F0302020204030204" pitchFamily="34" charset="0"/>
                </a:rPr>
                <a:t>continue to call 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ED1C612A-8587-F564-6419-E1E640F2DCFC}"/>
                </a:ext>
              </a:extLst>
            </p:cNvPr>
            <p:cNvSpPr txBox="1"/>
            <p:nvPr/>
          </p:nvSpPr>
          <p:spPr>
            <a:xfrm>
              <a:off x="1333159" y="4079655"/>
              <a:ext cx="79536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400" dirty="0"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400" b="1" dirty="0" err="1">
                  <a:solidFill>
                    <a:srgbClr val="FF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AdministrationBeneficiaryList</a:t>
              </a:r>
              <a:endParaRPr lang="en-MY" sz="4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l"/>
              <a:r>
                <a:rPr lang="en-MY" sz="400" dirty="0"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4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- 16.8  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administration/</a:t>
              </a:r>
              <a:r>
                <a:rPr lang="en-MY" sz="4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beneficiary_ft</a:t>
              </a:r>
              <a:r>
                <a:rPr lang="en-MY" sz="4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/list </a:t>
              </a:r>
            </a:p>
            <a:p>
              <a:pPr algn="l"/>
              <a:r>
                <a:rPr lang="en-MY" sz="400" b="1" dirty="0">
                  <a:solidFill>
                    <a:srgbClr val="000000"/>
                  </a:solidFill>
                  <a:highlight>
                    <a:srgbClr val="FF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to display bene list</a:t>
              </a:r>
            </a:p>
          </p:txBody>
        </p:sp>
        <p:cxnSp>
          <p:nvCxnSpPr>
            <p:cNvPr id="108" name="Connector: Elbow 107">
              <a:extLst>
                <a:ext uri="{FF2B5EF4-FFF2-40B4-BE49-F238E27FC236}">
                  <a16:creationId xmlns:a16="http://schemas.microsoft.com/office/drawing/2014/main" id="{60579152-49D0-BC72-115C-C64C32EE0A8B}"/>
                </a:ext>
              </a:extLst>
            </p:cNvPr>
            <p:cNvCxnSpPr>
              <a:cxnSpLocks/>
              <a:stCxn id="109" idx="3"/>
              <a:endCxn id="106" idx="1"/>
            </p:cNvCxnSpPr>
            <p:nvPr/>
          </p:nvCxnSpPr>
          <p:spPr>
            <a:xfrm flipV="1">
              <a:off x="807720" y="4310488"/>
              <a:ext cx="525439" cy="131934"/>
            </a:xfrm>
            <a:prstGeom prst="bentConnector3">
              <a:avLst>
                <a:gd name="adj1" fmla="val 72237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14F2EE46-FF15-62BF-B3A2-5925EAEE75A3}"/>
                </a:ext>
              </a:extLst>
            </p:cNvPr>
            <p:cNvSpPr/>
            <p:nvPr/>
          </p:nvSpPr>
          <p:spPr>
            <a:xfrm>
              <a:off x="352108" y="4415783"/>
              <a:ext cx="455612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FEC2EEA2-B68B-5F5E-D459-43A82DF37055}"/>
                </a:ext>
              </a:extLst>
            </p:cNvPr>
            <p:cNvSpPr/>
            <p:nvPr/>
          </p:nvSpPr>
          <p:spPr>
            <a:xfrm>
              <a:off x="1357430" y="3084181"/>
              <a:ext cx="527956" cy="98864"/>
            </a:xfrm>
            <a:prstGeom prst="rect">
              <a:avLst/>
            </a:prstGeom>
            <a:noFill/>
            <a:ln w="95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cxnSp>
          <p:nvCxnSpPr>
            <p:cNvPr id="114" name="Connector: Elbow 113">
              <a:extLst>
                <a:ext uri="{FF2B5EF4-FFF2-40B4-BE49-F238E27FC236}">
                  <a16:creationId xmlns:a16="http://schemas.microsoft.com/office/drawing/2014/main" id="{7C894159-CC33-D15F-BE0C-858DFD874A29}"/>
                </a:ext>
              </a:extLst>
            </p:cNvPr>
            <p:cNvCxnSpPr>
              <a:cxnSpLocks/>
              <a:stCxn id="106" idx="0"/>
              <a:endCxn id="62" idx="2"/>
            </p:cNvCxnSpPr>
            <p:nvPr/>
          </p:nvCxnSpPr>
          <p:spPr>
            <a:xfrm rot="5400000" flipH="1" flipV="1">
              <a:off x="1633944" y="3982379"/>
              <a:ext cx="194172" cy="38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1EADAD9E-3FC2-2C3D-F9A8-A92CD9A52093}"/>
                </a:ext>
              </a:extLst>
            </p:cNvPr>
            <p:cNvSpPr txBox="1"/>
            <p:nvPr/>
          </p:nvSpPr>
          <p:spPr>
            <a:xfrm>
              <a:off x="2990153" y="4111963"/>
              <a:ext cx="7715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 to display </a:t>
              </a:r>
            </a:p>
          </p:txBody>
        </p:sp>
        <p:cxnSp>
          <p:nvCxnSpPr>
            <p:cNvPr id="126" name="Connector: Elbow 125">
              <a:extLst>
                <a:ext uri="{FF2B5EF4-FFF2-40B4-BE49-F238E27FC236}">
                  <a16:creationId xmlns:a16="http://schemas.microsoft.com/office/drawing/2014/main" id="{7D803FD7-D7CF-C2AD-E45E-5518911BA78B}"/>
                </a:ext>
              </a:extLst>
            </p:cNvPr>
            <p:cNvCxnSpPr>
              <a:cxnSpLocks/>
              <a:stCxn id="119" idx="0"/>
              <a:endCxn id="64" idx="2"/>
            </p:cNvCxnSpPr>
            <p:nvPr/>
          </p:nvCxnSpPr>
          <p:spPr>
            <a:xfrm rot="16200000" flipV="1">
              <a:off x="3265658" y="4001673"/>
              <a:ext cx="220159" cy="421"/>
            </a:xfrm>
            <a:prstGeom prst="bentConnector3">
              <a:avLst>
                <a:gd name="adj1" fmla="val 50000"/>
              </a:avLst>
            </a:prstGeom>
            <a:ln w="63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E0A6C2A8-8236-E1E7-5109-0D0C9DF12D37}"/>
                </a:ext>
              </a:extLst>
            </p:cNvPr>
            <p:cNvSpPr txBox="1"/>
            <p:nvPr/>
          </p:nvSpPr>
          <p:spPr>
            <a:xfrm>
              <a:off x="4626023" y="4108450"/>
              <a:ext cx="128328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TransactionManageBeneficiaryAdd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  <a:p>
              <a:r>
                <a:rPr lang="en-US" sz="500" dirty="0">
                  <a:highlight>
                    <a:srgbClr val="00FFFF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- Spec </a:t>
              </a:r>
              <a:r>
                <a:rPr lang="en-US" sz="50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14.1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transaction_mgmt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/</a:t>
              </a:r>
              <a:r>
                <a:rPr lang="en-US" sz="500" dirty="0" err="1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add_bene</a:t>
              </a:r>
              <a:endParaRPr lang="en-US" sz="5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endParaRPr>
            </a:p>
          </p:txBody>
        </p:sp>
        <p:cxnSp>
          <p:nvCxnSpPr>
            <p:cNvPr id="136" name="Straight Arrow Connector 135">
              <a:extLst>
                <a:ext uri="{FF2B5EF4-FFF2-40B4-BE49-F238E27FC236}">
                  <a16:creationId xmlns:a16="http://schemas.microsoft.com/office/drawing/2014/main" id="{32AB5724-FB65-2944-6319-E93F4D2CE500}"/>
                </a:ext>
              </a:extLst>
            </p:cNvPr>
            <p:cNvCxnSpPr>
              <a:cxnSpLocks/>
              <a:stCxn id="131" idx="0"/>
              <a:endCxn id="99" idx="2"/>
            </p:cNvCxnSpPr>
            <p:nvPr/>
          </p:nvCxnSpPr>
          <p:spPr>
            <a:xfrm flipH="1" flipV="1">
              <a:off x="5264748" y="3887831"/>
              <a:ext cx="2919" cy="22061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onnector: Elbow 139">
              <a:extLst>
                <a:ext uri="{FF2B5EF4-FFF2-40B4-BE49-F238E27FC236}">
                  <a16:creationId xmlns:a16="http://schemas.microsoft.com/office/drawing/2014/main" id="{3EF839C0-86D7-2B1B-17BA-D257E3FE2B16}"/>
                </a:ext>
              </a:extLst>
            </p:cNvPr>
            <p:cNvCxnSpPr>
              <a:cxnSpLocks/>
              <a:stCxn id="67" idx="0"/>
              <a:endCxn id="3" idx="0"/>
            </p:cNvCxnSpPr>
            <p:nvPr/>
          </p:nvCxnSpPr>
          <p:spPr>
            <a:xfrm rot="5400000" flipH="1" flipV="1">
              <a:off x="6047755" y="1626958"/>
              <a:ext cx="48178" cy="1843054"/>
            </a:xfrm>
            <a:prstGeom prst="bentConnector3">
              <a:avLst>
                <a:gd name="adj1" fmla="val 363606"/>
              </a:avLst>
            </a:prstGeom>
            <a:ln w="6350">
              <a:solidFill>
                <a:schemeClr val="tx2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08B5FDC-F4C4-B5EE-D3D5-53FCDFBD56CB}"/>
                </a:ext>
              </a:extLst>
            </p:cNvPr>
            <p:cNvSpPr txBox="1"/>
            <p:nvPr/>
          </p:nvSpPr>
          <p:spPr>
            <a:xfrm>
              <a:off x="2247698" y="4114418"/>
              <a:ext cx="755323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00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</a:t>
              </a:r>
              <a:r>
                <a:rPr lang="en-MY" sz="500" i="0" u="none" strike="noStrike" baseline="0" dirty="0" err="1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RetrieveBankList</a:t>
              </a:r>
              <a:endParaRPr lang="en-MY" sz="500" i="0" u="none" strike="noStrike" baseline="0" dirty="0">
                <a:solidFill>
                  <a:srgbClr val="000000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highlight>
                    <a:srgbClr val="00FFFF"/>
                  </a:highlight>
                  <a:latin typeface="Calibri Light" panose="020F0302020204030204" pitchFamily="34" charset="0"/>
                  <a:cs typeface="Calibri Light" panose="020F0302020204030204" pitchFamily="34" charset="0"/>
                </a:rPr>
                <a:t>BE</a:t>
              </a:r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- 13.6 others/banks </a:t>
              </a:r>
            </a:p>
            <a:p>
              <a:r>
                <a:rPr lang="en-MY" sz="500" i="0" u="none" strike="noStrike" baseline="0" dirty="0">
                  <a:solidFill>
                    <a:srgbClr val="000000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[Get list of banks]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B5CCBC3B-28BD-B031-A4DA-612462758451}"/>
                </a:ext>
              </a:extLst>
            </p:cNvPr>
            <p:cNvCxnSpPr>
              <a:cxnSpLocks/>
              <a:stCxn id="113" idx="3"/>
              <a:endCxn id="15" idx="1"/>
            </p:cNvCxnSpPr>
            <p:nvPr/>
          </p:nvCxnSpPr>
          <p:spPr>
            <a:xfrm>
              <a:off x="1885386" y="3133613"/>
              <a:ext cx="362312" cy="1180860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6EC55B18-CE42-845D-BD75-F51D546258C1}"/>
                </a:ext>
              </a:extLst>
            </p:cNvPr>
            <p:cNvCxnSpPr>
              <a:cxnSpLocks/>
              <a:stCxn id="63" idx="2"/>
              <a:endCxn id="15" idx="3"/>
            </p:cNvCxnSpPr>
            <p:nvPr/>
          </p:nvCxnSpPr>
          <p:spPr>
            <a:xfrm>
              <a:off x="2625361" y="3879325"/>
              <a:ext cx="377660" cy="435148"/>
            </a:xfrm>
            <a:prstGeom prst="straightConnector1">
              <a:avLst/>
            </a:prstGeom>
            <a:ln>
              <a:solidFill>
                <a:srgbClr val="FF0000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8CD6B86-2274-B9DC-B1FC-FA1CEB2B6A27}"/>
                </a:ext>
              </a:extLst>
            </p:cNvPr>
            <p:cNvSpPr/>
            <p:nvPr/>
          </p:nvSpPr>
          <p:spPr>
            <a:xfrm>
              <a:off x="5184903" y="3834554"/>
              <a:ext cx="159689" cy="53277"/>
            </a:xfrm>
            <a:prstGeom prst="rect">
              <a:avLst/>
            </a:pr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47E93E67-6E1D-DD35-D6CE-1AD2FE17A22D}"/>
                </a:ext>
              </a:extLst>
            </p:cNvPr>
            <p:cNvSpPr txBox="1"/>
            <p:nvPr/>
          </p:nvSpPr>
          <p:spPr>
            <a:xfrm>
              <a:off x="6542136" y="4081438"/>
              <a:ext cx="966030" cy="323165"/>
            </a:xfrm>
            <a:prstGeom prst="rect">
              <a:avLst/>
            </a:prstGeom>
            <a:noFill/>
            <a:ln w="19050">
              <a:solidFill>
                <a:schemeClr val="bg2">
                  <a:lumMod val="50000"/>
                </a:schemeClr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500" dirty="0">
                  <a:highlight>
                    <a:srgbClr val="00FF00"/>
                  </a:highlight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FE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– </a:t>
              </a:r>
              <a:r>
                <a:rPr lang="en-US" sz="500" b="1" dirty="0">
                  <a:solidFill>
                    <a:srgbClr val="FF0000"/>
                  </a:solidFill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Please refer to Slide #2</a:t>
              </a:r>
            </a:p>
            <a:p>
              <a:r>
                <a:rPr lang="en-US" sz="500" b="1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Create New Beneficiary</a:t>
              </a:r>
              <a:r>
                <a:rPr lang="en-US" sz="500" dirty="0"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 screen from current RTGS &amp; LLG.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F99CA9-5425-D5C0-FE5B-4E7451B60001}"/>
                </a:ext>
              </a:extLst>
            </p:cNvPr>
            <p:cNvSpPr/>
            <p:nvPr/>
          </p:nvSpPr>
          <p:spPr>
            <a:xfrm>
              <a:off x="3808114" y="2632497"/>
              <a:ext cx="776228" cy="1071151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14021AF-B411-DBF9-B065-54669F58F1AE}"/>
                </a:ext>
              </a:extLst>
            </p:cNvPr>
            <p:cNvSpPr txBox="1"/>
            <p:nvPr/>
          </p:nvSpPr>
          <p:spPr>
            <a:xfrm>
              <a:off x="3799989" y="3757930"/>
              <a:ext cx="831629" cy="104239"/>
            </a:xfrm>
            <a:prstGeom prst="rect">
              <a:avLst/>
            </a:prstGeom>
            <a:solidFill>
              <a:srgbClr val="FFC000"/>
            </a:solidFill>
            <a:ln>
              <a:solidFill>
                <a:schemeClr val="accent4">
                  <a:lumMod val="75000"/>
                </a:schemeClr>
              </a:solidFill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n-US" sz="3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Refer to Slide #2 Additional Information for display.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33B3A6-FDD4-97C3-11C6-2905DE4E8989}"/>
                </a:ext>
              </a:extLst>
            </p:cNvPr>
            <p:cNvSpPr/>
            <p:nvPr/>
          </p:nvSpPr>
          <p:spPr>
            <a:xfrm>
              <a:off x="60967" y="2318517"/>
              <a:ext cx="7447199" cy="169315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93B61299-969E-A742-2F8E-5100B9AED5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2"/>
            <a:stretch>
              <a:fillRect/>
            </a:stretch>
          </p:blipFill>
          <p:spPr>
            <a:xfrm>
              <a:off x="6618312" y="2524396"/>
              <a:ext cx="750118" cy="1380699"/>
            </a:xfrm>
            <a:prstGeom prst="rect">
              <a:avLst/>
            </a:prstGeom>
            <a:ln w="12700">
              <a:solidFill>
                <a:schemeClr val="bg2">
                  <a:lumMod val="50000"/>
                </a:schemeClr>
              </a:solidFill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0751F80-4079-4EA2-0FC4-907E58086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7179" y="2061645"/>
            <a:ext cx="4262198" cy="80677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D40043-F3CA-6751-E035-78D5A2145F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00" y="1184510"/>
            <a:ext cx="810323" cy="175427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F8713D86-9C7F-1D8B-2855-BA21E974598E}"/>
              </a:ext>
            </a:extLst>
          </p:cNvPr>
          <p:cNvGrpSpPr/>
          <p:nvPr/>
        </p:nvGrpSpPr>
        <p:grpSpPr>
          <a:xfrm>
            <a:off x="1409700" y="96902"/>
            <a:ext cx="3705463" cy="1444484"/>
            <a:chOff x="3571637" y="81568"/>
            <a:chExt cx="3705463" cy="3096381"/>
          </a:xfrm>
        </p:grpSpPr>
        <p:sp>
          <p:nvSpPr>
            <p:cNvPr id="8" name="Text Box 2">
              <a:extLst>
                <a:ext uri="{FF2B5EF4-FFF2-40B4-BE49-F238E27FC236}">
                  <a16:creationId xmlns:a16="http://schemas.microsoft.com/office/drawing/2014/main" id="{37B7DA34-C1A8-DA77-B4B4-823F4B654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900" y="81568"/>
              <a:ext cx="3505200" cy="30963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Add the information for </a:t>
              </a:r>
              <a:r>
                <a:rPr lang="en-US" sz="600" b="1" dirty="0"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</a:t>
              </a:r>
              <a:r>
                <a:rPr lang="en-US" sz="600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and </a:t>
              </a:r>
              <a:r>
                <a:rPr lang="en-US" sz="600" b="1" dirty="0">
                  <a:effectLst/>
                  <a:highlight>
                    <a:srgbClr val="00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BIC Code</a:t>
              </a: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. Example for the final result: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Network Code: 140397 -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Existing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RTGS Member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solidFill>
                    <a:srgbClr val="FF0000"/>
                  </a:solidFill>
                  <a:effectLst/>
                  <a:highlight>
                    <a:srgbClr val="FFFF00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BI-FAST BIC Code: CENAIDJA </a:t>
              </a:r>
              <a:r>
                <a:rPr lang="en-US" sz="600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- New</a:t>
              </a: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US" sz="6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Bank ID: 014 - </a:t>
              </a:r>
              <a:r>
                <a:rPr lang="en-US" sz="600" dirty="0">
                  <a:effectLst/>
                  <a:highlight>
                    <a:srgbClr val="FF00FF"/>
                  </a:highlight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Exiting</a:t>
              </a:r>
              <a:endParaRPr lang="en-MY" sz="600" dirty="0">
                <a:effectLst/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en-MY" sz="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B1976F57-A180-AEA7-7F17-57D49D5E2E6C}"/>
                </a:ext>
              </a:extLst>
            </p:cNvPr>
            <p:cNvSpPr/>
            <p:nvPr/>
          </p:nvSpPr>
          <p:spPr>
            <a:xfrm>
              <a:off x="3571637" y="1395648"/>
              <a:ext cx="277479" cy="461515"/>
            </a:xfrm>
            <a:prstGeom prst="leftBrace">
              <a:avLst/>
            </a:prstGeom>
            <a:ln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4DD38172-0AB4-5681-9899-7C3CE2134505}"/>
              </a:ext>
            </a:extLst>
          </p:cNvPr>
          <p:cNvSpPr/>
          <p:nvPr/>
        </p:nvSpPr>
        <p:spPr>
          <a:xfrm>
            <a:off x="393700" y="2307511"/>
            <a:ext cx="446258" cy="2207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FCF32F15-6207-AAB9-03D2-7C0406D5A37C}"/>
              </a:ext>
            </a:extLst>
          </p:cNvPr>
          <p:cNvCxnSpPr>
            <a:cxnSpLocks/>
            <a:stCxn id="9" idx="1"/>
            <a:endCxn id="5" idx="3"/>
          </p:cNvCxnSpPr>
          <p:nvPr/>
        </p:nvCxnSpPr>
        <p:spPr>
          <a:xfrm rot="10800000" flipV="1">
            <a:off x="839958" y="817579"/>
            <a:ext cx="569742" cy="1500967"/>
          </a:xfrm>
          <a:prstGeom prst="bentConnector3">
            <a:avLst>
              <a:gd name="adj1" fmla="val 2325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F3AAC312-D713-CEC8-CA0A-C82E2121AD63}"/>
              </a:ext>
            </a:extLst>
          </p:cNvPr>
          <p:cNvSpPr txBox="1"/>
          <p:nvPr/>
        </p:nvSpPr>
        <p:spPr>
          <a:xfrm>
            <a:off x="1609963" y="1291063"/>
            <a:ext cx="186514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500" dirty="0">
                <a:latin typeface="+mj-lt"/>
              </a:rPr>
              <a:t>BE needs to cater  Spec 13.6 and return to </a:t>
            </a:r>
            <a:r>
              <a:rPr lang="en-MY" sz="500" dirty="0">
                <a:highlight>
                  <a:srgbClr val="00FF00"/>
                </a:highlight>
                <a:latin typeface="+mj-lt"/>
              </a:rPr>
              <a:t>FE</a:t>
            </a:r>
            <a:r>
              <a:rPr lang="en-MY" sz="500" dirty="0">
                <a:latin typeface="+mj-lt"/>
              </a:rPr>
              <a:t> for mapping and display purpose </a:t>
            </a: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Rtgs_member_Code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pPr marL="228600" indent="-228600">
              <a:buAutoNum type="arabicPeriod"/>
            </a:pPr>
            <a:r>
              <a:rPr lang="en-MY" sz="500" dirty="0" err="1">
                <a:solidFill>
                  <a:srgbClr val="000000"/>
                </a:solidFill>
                <a:latin typeface="+mj-lt"/>
              </a:rPr>
              <a:t>Participant_bic</a:t>
            </a:r>
            <a:endParaRPr lang="en-MY" sz="500" dirty="0">
              <a:solidFill>
                <a:srgbClr val="000000"/>
              </a:solidFill>
              <a:latin typeface="+mj-lt"/>
            </a:endParaRPr>
          </a:p>
          <a:p>
            <a:endParaRPr lang="en-MY" sz="500" i="0" u="none" strike="noStrike" baseline="0" dirty="0">
              <a:solidFill>
                <a:srgbClr val="000000"/>
              </a:solidFill>
              <a:latin typeface="+mj-lt"/>
            </a:endParaRPr>
          </a:p>
        </p:txBody>
      </p:sp>
      <p:cxnSp>
        <p:nvCxnSpPr>
          <p:cNvPr id="2" name="Connector: Elbow 1">
            <a:extLst>
              <a:ext uri="{FF2B5EF4-FFF2-40B4-BE49-F238E27FC236}">
                <a16:creationId xmlns:a16="http://schemas.microsoft.com/office/drawing/2014/main" id="{FFA5A1B1-AEC5-E4DF-9E1F-4F862B523932}"/>
              </a:ext>
            </a:extLst>
          </p:cNvPr>
          <p:cNvCxnSpPr>
            <a:cxnSpLocks/>
            <a:stCxn id="9" idx="1"/>
            <a:endCxn id="16" idx="1"/>
          </p:cNvCxnSpPr>
          <p:nvPr/>
        </p:nvCxnSpPr>
        <p:spPr>
          <a:xfrm rot="10800000" flipH="1" flipV="1">
            <a:off x="1409699" y="817580"/>
            <a:ext cx="200263" cy="750482"/>
          </a:xfrm>
          <a:prstGeom prst="bentConnector3">
            <a:avLst>
              <a:gd name="adj1" fmla="val 1014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B4EBD88-6C75-8C69-0D99-FF67957FFA81}"/>
              </a:ext>
            </a:extLst>
          </p:cNvPr>
          <p:cNvSpPr txBox="1"/>
          <p:nvPr/>
        </p:nvSpPr>
        <p:spPr>
          <a:xfrm>
            <a:off x="3977499" y="6323662"/>
            <a:ext cx="1900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highlight>
                  <a:srgbClr val="00FF00"/>
                </a:highlight>
              </a:rPr>
              <a:t>BE</a:t>
            </a:r>
            <a:r>
              <a:rPr lang="en-US" sz="500" dirty="0"/>
              <a:t> – 	</a:t>
            </a:r>
          </a:p>
          <a:p>
            <a:endParaRPr lang="en-US" sz="500" dirty="0"/>
          </a:p>
          <a:p>
            <a:r>
              <a:rPr lang="en-US" sz="500" dirty="0">
                <a:highlight>
                  <a:srgbClr val="00FF00"/>
                </a:highlight>
              </a:rPr>
              <a:t>iOS</a:t>
            </a:r>
            <a:r>
              <a:rPr lang="en-US" sz="500" dirty="0"/>
              <a:t> –  	</a:t>
            </a:r>
          </a:p>
          <a:p>
            <a:r>
              <a:rPr lang="en-MY" sz="500" dirty="0">
                <a:highlight>
                  <a:srgbClr val="00FF00"/>
                </a:highlight>
              </a:rPr>
              <a:t>Android</a:t>
            </a:r>
            <a:r>
              <a:rPr lang="en-MY" sz="500" dirty="0"/>
              <a:t> - 	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CAB01-86FD-6650-FBDC-E1DCD366F75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7189" y="3305711"/>
            <a:ext cx="1321250" cy="243195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4489AF60-48B3-B298-788A-7CC92F76FED3}"/>
              </a:ext>
            </a:extLst>
          </p:cNvPr>
          <p:cNvSpPr/>
          <p:nvPr/>
        </p:nvSpPr>
        <p:spPr>
          <a:xfrm>
            <a:off x="2041217" y="3531086"/>
            <a:ext cx="2867776" cy="23299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14.1 Add Bene – </a:t>
            </a:r>
            <a:r>
              <a:rPr lang="en-US" sz="500" b="1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Create New Bene</a:t>
            </a:r>
            <a:r>
              <a:rPr lang="en-US" sz="500" dirty="0">
                <a:solidFill>
                  <a:srgbClr val="2F5496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Screen Fields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Fields sequence</a:t>
            </a:r>
          </a:p>
          <a:p>
            <a:endParaRPr lang="en-US" sz="500" b="1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1. Account Number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Account Number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2. Beneficiary Name</a:t>
            </a:r>
          </a:p>
          <a:p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Input Beneficiary 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3. Beneficiary Address 1*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1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4. Beneficiary Address 2*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2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5. Beneficiary Address 3*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Beneficiary Address 3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6. Save this beneficiary [Toggle]</a:t>
            </a: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7. Beneficiary Nickname</a:t>
            </a: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   Input Nickname </a:t>
            </a:r>
            <a:r>
              <a:rPr lang="en-US" sz="5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[Mandatory]</a:t>
            </a:r>
          </a:p>
          <a:p>
            <a:endParaRPr lang="en-US" sz="500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dirty="0">
              <a:solidFill>
                <a:srgbClr val="2F5496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Without fulfilling the mandatory Field, </a:t>
            </a:r>
            <a:r>
              <a:rPr lang="en-US" sz="500" b="1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CONITNUE</a:t>
            </a:r>
            <a:r>
              <a:rPr lang="en-US" sz="500" dirty="0">
                <a:solidFill>
                  <a:srgbClr val="2F5496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 button remains grey-out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7096CFA-A8EB-F392-F723-F900CDC406C3}"/>
              </a:ext>
            </a:extLst>
          </p:cNvPr>
          <p:cNvSpPr/>
          <p:nvPr/>
        </p:nvSpPr>
        <p:spPr>
          <a:xfrm>
            <a:off x="5102463" y="3531086"/>
            <a:ext cx="2867776" cy="2329964"/>
          </a:xfrm>
          <a:prstGeom prst="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NEED TO ADD</a:t>
            </a:r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TransactionFundTransferConfirmSubmit</a:t>
            </a:r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Request</a:t>
            </a:r>
          </a:p>
          <a:p>
            <a:endParaRPr lang="en-US" sz="5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"</a:t>
            </a:r>
            <a:r>
              <a:rPr lang="en-US" sz="5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isSaveBene</a:t>
            </a:r>
            <a:r>
              <a:rPr lang="en-US" sz="5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": true</a:t>
            </a:r>
          </a:p>
          <a:p>
            <a:endParaRPr lang="en-US" sz="500" b="1" dirty="0">
              <a:solidFill>
                <a:schemeClr val="tx1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US" sz="5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Need FE to check if sending above is correct?</a:t>
            </a: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US" sz="500" b="1" dirty="0">
              <a:solidFill>
                <a:srgbClr val="FF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A2B1A3FE-2A34-6206-3720-7E48E331BF21}"/>
              </a:ext>
            </a:extLst>
          </p:cNvPr>
          <p:cNvCxnSpPr>
            <a:cxnSpLocks/>
            <a:stCxn id="15" idx="3"/>
            <a:endCxn id="13" idx="2"/>
          </p:cNvCxnSpPr>
          <p:nvPr/>
        </p:nvCxnSpPr>
        <p:spPr>
          <a:xfrm>
            <a:off x="1418647" y="5115762"/>
            <a:ext cx="5117704" cy="745288"/>
          </a:xfrm>
          <a:prstGeom prst="bentConnector4">
            <a:avLst>
              <a:gd name="adj1" fmla="val 4425"/>
              <a:gd name="adj2" fmla="val 130673"/>
            </a:avLst>
          </a:prstGeom>
          <a:ln w="6350">
            <a:solidFill>
              <a:schemeClr val="tx2">
                <a:lumMod val="7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F960A07D-BD21-08F7-3301-923952A98214}"/>
              </a:ext>
            </a:extLst>
          </p:cNvPr>
          <p:cNvSpPr/>
          <p:nvPr/>
        </p:nvSpPr>
        <p:spPr>
          <a:xfrm>
            <a:off x="255325" y="5068570"/>
            <a:ext cx="1163322" cy="94384"/>
          </a:xfrm>
          <a:prstGeom prst="rect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512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9803</TotalTime>
  <Words>982</Words>
  <Application>Microsoft Office PowerPoint</Application>
  <PresentationFormat>Custom</PresentationFormat>
  <Paragraphs>154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OCBC Velocity - Registration Check</dc:title>
  <dc:creator>Christy Monica</dc:creator>
  <cp:lastModifiedBy>Jimmy Jiun Phang</cp:lastModifiedBy>
  <cp:revision>234</cp:revision>
  <dcterms:created xsi:type="dcterms:W3CDTF">2021-06-18T02:34:32Z</dcterms:created>
  <dcterms:modified xsi:type="dcterms:W3CDTF">2023-06-16T06:22:13Z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2021-06-15T00:00:00Z</vt:filetime>
  </property>
  <property fmtid="{D5CDD505-2E9C-101B-9397-08002B2CF9AE}" pid="3" name="Creator">
    <vt:lpwstr>OmniGraffle 7.18.5</vt:lpwstr>
  </property>
  <property fmtid="{D5CDD505-2E9C-101B-9397-08002B2CF9AE}" pid="4" name="LastSaved">
    <vt:filetime>2021-06-18T00:00:00Z</vt:filetime>
  </property>
</Properties>
</file>