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54" autoAdjust="0"/>
    <p:restoredTop sz="94660"/>
  </p:normalViewPr>
  <p:slideViewPr>
    <p:cSldViewPr snapToGrid="0">
      <p:cViewPr varScale="1">
        <p:scale>
          <a:sx n="89" d="100"/>
          <a:sy n="89" d="100"/>
        </p:scale>
        <p:origin x="9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BB316-41B7-C52D-CD46-B1AA64EB37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BD29D6-526A-3813-A623-418DB333CA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401F4D-E896-D681-11B0-9CB9C68F6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676B-1100-4C9D-81E8-620467A89B72}" type="datetimeFigureOut">
              <a:rPr lang="en-MY" smtClean="0"/>
              <a:t>16/6/2023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8B2B77-63C6-07CA-08D5-8338A8917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B1D242-D5D9-834F-E8B8-D5408C3E1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F029-E543-410A-8141-4869F154EBD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94370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88487-52D2-B036-20C5-C0E3DFC60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999356-4241-10C5-CCDA-3BDD2BD680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9CC06E-06BC-EB35-9861-20E471513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676B-1100-4C9D-81E8-620467A89B72}" type="datetimeFigureOut">
              <a:rPr lang="en-MY" smtClean="0"/>
              <a:t>16/6/2023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5AEA6D-EB0C-5F09-3615-E4519C6E0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452C2E-E2FB-8A88-E719-A9DA0772D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F029-E543-410A-8141-4869F154EBD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15269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B5AE8F-8581-926B-D389-5CB191D420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89FDB5-FC45-999A-03F9-EECAB92719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42A770-CE31-112B-D7F8-976016262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676B-1100-4C9D-81E8-620467A89B72}" type="datetimeFigureOut">
              <a:rPr lang="en-MY" smtClean="0"/>
              <a:t>16/6/2023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AAF2D-3948-44E9-C5AE-B1A1F3925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1C246B-9788-136C-E586-FCF6FF3E1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F029-E543-410A-8141-4869F154EBD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15129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A4AC1-740D-1FA7-95D2-B70BA8834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2B9AAF-5B00-47ED-1A01-18CA8A3CB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B15BAF-B525-7704-C630-81A1884CF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676B-1100-4C9D-81E8-620467A89B72}" type="datetimeFigureOut">
              <a:rPr lang="en-MY" smtClean="0"/>
              <a:t>16/6/2023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A152A-316E-1B3F-ED46-5E1843116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4D679B-A4A4-A6A1-E7FD-423428E33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F029-E543-410A-8141-4869F154EBD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1673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C8498-2629-8406-345E-16EDB41CF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4D7536-1B12-9083-5D21-5CF89B0F21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5FEC6B-6B77-BCD5-5E09-07A3B9EC4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676B-1100-4C9D-81E8-620467A89B72}" type="datetimeFigureOut">
              <a:rPr lang="en-MY" smtClean="0"/>
              <a:t>16/6/2023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98FF5D-5BED-6C3D-5245-82A2EFECE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A0B259-CE73-7826-E0E8-624EAE093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F029-E543-410A-8141-4869F154EBD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47136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581E4-1F0B-4FEB-F49C-F44068A5D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4DC750-E7C2-7B42-B0FF-E185868E54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AFCD6C-0075-3D34-618A-FF590DB939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805B6E-E2C9-4407-625F-4FB038BD8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676B-1100-4C9D-81E8-620467A89B72}" type="datetimeFigureOut">
              <a:rPr lang="en-MY" smtClean="0"/>
              <a:t>16/6/2023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EBDE9-EE5E-3FA9-2F3D-A9C2D7B48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B9CA9C-5F25-DBA3-9FC5-FCEF6E3CE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F029-E543-410A-8141-4869F154EBD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45280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A96BE-3FB2-7528-D77E-3E02DCBBD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737657-0314-C222-F978-A9830B2FBD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EACCE3-4421-449D-C56F-C422BC5F2B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585CA3-419E-0717-CE55-4DBDCCA919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DCB0B7-164C-BB56-7A9A-573660552D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FECA5E-9323-38F7-9F37-0A4752F53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676B-1100-4C9D-81E8-620467A89B72}" type="datetimeFigureOut">
              <a:rPr lang="en-MY" smtClean="0"/>
              <a:t>16/6/2023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6927F8-DE39-BD15-22A5-744E22B3C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160389-04F6-9DCA-45FE-E251F928F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F029-E543-410A-8141-4869F154EBD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87755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70F19-E98C-6FBE-9A07-5D1DE97F0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46365E-77D0-E770-2173-2B8D6CCAA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676B-1100-4C9D-81E8-620467A89B72}" type="datetimeFigureOut">
              <a:rPr lang="en-MY" smtClean="0"/>
              <a:t>16/6/2023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95BD82-7CCD-9E5E-337B-747C1BBDA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A75D42-76F9-19DA-E948-060FA77EB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F029-E543-410A-8141-4869F154EBD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81212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0CF00A-2943-05DE-7F40-438A25ADB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676B-1100-4C9D-81E8-620467A89B72}" type="datetimeFigureOut">
              <a:rPr lang="en-MY" smtClean="0"/>
              <a:t>16/6/2023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EDF28B-74B6-4773-B68D-F2E1A1747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64068E-71C1-5976-C2AB-37C62BB65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F029-E543-410A-8141-4869F154EBD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96919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3369B-DE7A-0083-7D95-B7A3DF268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8F4874-B204-CAD4-6E09-A513313226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5041AD-771E-A30D-0F6A-313DA2EF37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4EA04C-02F8-7536-12A4-089AF987B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676B-1100-4C9D-81E8-620467A89B72}" type="datetimeFigureOut">
              <a:rPr lang="en-MY" smtClean="0"/>
              <a:t>16/6/2023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10A672-57C8-223B-CC66-B0CE05BA0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95EAB1-52F2-75B5-8F7E-DA117DE27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F029-E543-410A-8141-4869F154EBD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18784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ED3B4-963D-CAAD-D59A-294EED01F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27E029-5C36-F5E6-3093-4855099B50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6B8E59-8888-A619-43BC-BD2DBB7ECB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38B688-B89B-B972-DFA3-C2EE99221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676B-1100-4C9D-81E8-620467A89B72}" type="datetimeFigureOut">
              <a:rPr lang="en-MY" smtClean="0"/>
              <a:t>16/6/2023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201356-3358-5AC7-BDF2-21C5ACBDD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DB0070-0CD1-9C33-99A5-360E1F3A8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F029-E543-410A-8141-4869F154EBD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84588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3BE9F7-D8FB-8910-CCCC-0DF5586F4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32747F-FE5D-587C-F48B-133752A5EF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DCD71-C7FC-B1BC-5DDA-2E5CB2ACD6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1676B-1100-4C9D-81E8-620467A89B72}" type="datetimeFigureOut">
              <a:rPr lang="en-MY" smtClean="0"/>
              <a:t>16/6/2023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A17798-46F9-96CD-680C-2563F13A36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B78162-3D62-D9FF-18D8-244A9EC51C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4F029-E543-410A-8141-4869F154EBD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29611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cid:image004.png@01D99ADA.6BCF5C4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9271C07-F25C-E8EC-AE7F-4FE8C47CEC93}"/>
              </a:ext>
            </a:extLst>
          </p:cNvPr>
          <p:cNvSpPr txBox="1"/>
          <p:nvPr/>
        </p:nvSpPr>
        <p:spPr>
          <a:xfrm>
            <a:off x="0" y="0"/>
            <a:ext cx="1184694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ID" sz="1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QC1357 – </a:t>
            </a:r>
            <a:r>
              <a:rPr lang="en-ID" sz="1800" b="1" dirty="0"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Accumulation Limit Information for Purchase of FCY against IDR</a:t>
            </a:r>
            <a:endParaRPr lang="en-MY" sz="18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pic>
        <p:nvPicPr>
          <p:cNvPr id="1026" name="Picture 11">
            <a:extLst>
              <a:ext uri="{FF2B5EF4-FFF2-40B4-BE49-F238E27FC236}">
                <a16:creationId xmlns:a16="http://schemas.microsoft.com/office/drawing/2014/main" id="{F96B3EA3-EB84-FD90-E1D8-41B10F9825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9825"/>
            <a:ext cx="3470118" cy="3625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0CCBD8D8-5BD3-B262-23D9-1D04309F0A97}"/>
              </a:ext>
            </a:extLst>
          </p:cNvPr>
          <p:cNvSpPr/>
          <p:nvPr/>
        </p:nvSpPr>
        <p:spPr>
          <a:xfrm>
            <a:off x="3842227" y="1313887"/>
            <a:ext cx="8040865" cy="18977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ID" sz="14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Applicable only for Purchase of FCY transaction against IDR. </a:t>
            </a:r>
            <a:r>
              <a:rPr lang="en-ID" sz="14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(example: IDR to USD, IDR to SGD, IDR to AUD, etc) </a:t>
            </a:r>
          </a:p>
          <a:p>
            <a:endParaRPr lang="en-ID" sz="1400" b="1" dirty="0">
              <a:solidFill>
                <a:schemeClr val="tx1"/>
              </a:solidFill>
              <a:latin typeface="+mj-lt"/>
              <a:ea typeface="Times New Roman" panose="02020603050405020304" pitchFamily="18" charset="0"/>
            </a:endParaRPr>
          </a:p>
          <a:p>
            <a:r>
              <a:rPr lang="en-ID" sz="14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Please refer to </a:t>
            </a:r>
            <a:r>
              <a:rPr lang="en-ID" sz="1400" b="1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Slide #2</a:t>
            </a:r>
            <a:r>
              <a:rPr lang="en-ID" sz="14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 for</a:t>
            </a:r>
            <a:r>
              <a:rPr lang="en-ID" sz="14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entries and scenarios </a:t>
            </a:r>
            <a:r>
              <a:rPr lang="en-ID" sz="14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for display</a:t>
            </a:r>
            <a:r>
              <a:rPr lang="en-ID" sz="14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[</a:t>
            </a:r>
            <a:r>
              <a:rPr lang="en-ID" sz="1400" b="1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Remaining Purchase Limit</a:t>
            </a:r>
            <a:r>
              <a:rPr lang="en-ID" sz="14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]; </a:t>
            </a:r>
          </a:p>
          <a:p>
            <a:endParaRPr lang="en-ID" sz="1400" b="1" dirty="0">
              <a:solidFill>
                <a:schemeClr val="tx1"/>
              </a:solidFill>
              <a:latin typeface="+mj-lt"/>
              <a:ea typeface="Times New Roman" panose="02020603050405020304" pitchFamily="18" charset="0"/>
            </a:endParaRPr>
          </a:p>
          <a:p>
            <a:r>
              <a:rPr lang="en-ID" sz="14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FE needs to display </a:t>
            </a:r>
            <a:r>
              <a:rPr lang="en-ID" sz="1400" b="1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Remaining Purchase Limit</a:t>
            </a:r>
            <a:r>
              <a:rPr lang="en-ID" sz="14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when </a:t>
            </a:r>
          </a:p>
          <a:p>
            <a:endParaRPr lang="en-ID" sz="1400" b="1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r>
              <a:rPr lang="en-ID" sz="14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Sell CCY = IDR </a:t>
            </a:r>
            <a:endParaRPr lang="en-ID" sz="1400" b="1" dirty="0">
              <a:solidFill>
                <a:schemeClr val="tx1"/>
              </a:solidFill>
              <a:latin typeface="+mj-lt"/>
              <a:ea typeface="Times New Roman" panose="02020603050405020304" pitchFamily="18" charset="0"/>
            </a:endParaRPr>
          </a:p>
          <a:p>
            <a:r>
              <a:rPr lang="en-ID" sz="14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Buy CCY = Foreign currency.</a:t>
            </a:r>
            <a:endParaRPr lang="en-ID" sz="140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r>
              <a:rPr lang="en-ID" sz="14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73FA420-949D-DA61-5E83-B7CCB9BF6C65}"/>
              </a:ext>
            </a:extLst>
          </p:cNvPr>
          <p:cNvSpPr txBox="1"/>
          <p:nvPr/>
        </p:nvSpPr>
        <p:spPr>
          <a:xfrm>
            <a:off x="5673305" y="5065400"/>
            <a:ext cx="569395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ID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COPYWRITING</a:t>
            </a:r>
          </a:p>
          <a:p>
            <a:pPr lvl="0"/>
            <a:endParaRPr lang="en-ID" sz="10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/>
            <a:r>
              <a:rPr lang="en-ID" sz="1000" dirty="0">
                <a:latin typeface="Arial" panose="020B0604020202020204" pitchFamily="34" charset="0"/>
                <a:ea typeface="Times New Roman" panose="02020603050405020304" pitchFamily="18" charset="0"/>
              </a:rPr>
              <a:t>Please position</a:t>
            </a:r>
            <a:r>
              <a:rPr lang="en-ID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000" b="1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Remaining Purchase Limit</a:t>
            </a:r>
            <a:r>
              <a:rPr lang="en-ID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below  Amount field will automatically display information:</a:t>
            </a:r>
          </a:p>
          <a:p>
            <a:endParaRPr lang="en-MY" sz="1000" dirty="0">
              <a:effectLst/>
            </a:endParaRPr>
          </a:p>
          <a:p>
            <a:pPr lvl="1"/>
            <a:r>
              <a:rPr lang="en-ID" sz="10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ENG:</a:t>
            </a:r>
            <a:r>
              <a:rPr lang="en-ID" sz="10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Remaining Purchase Limit USD XX,XXX.XX </a:t>
            </a:r>
            <a:endParaRPr lang="en-MY" sz="1000" dirty="0">
              <a:solidFill>
                <a:srgbClr val="C00000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lvl="1"/>
            <a:r>
              <a:rPr lang="en-ID" sz="10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IND:</a:t>
            </a:r>
            <a:r>
              <a:rPr lang="en-ID" sz="10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000" dirty="0" err="1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Sisa</a:t>
            </a:r>
            <a:r>
              <a:rPr lang="en-ID" sz="10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Limit </a:t>
            </a:r>
            <a:r>
              <a:rPr lang="en-ID" sz="1000" dirty="0" err="1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Pembelian</a:t>
            </a:r>
            <a:r>
              <a:rPr lang="en-ID" sz="10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USD XX,XXX.XX</a:t>
            </a:r>
            <a:endParaRPr lang="en-MY" sz="1000" dirty="0">
              <a:solidFill>
                <a:srgbClr val="C00000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DAF35999-52EE-EDF7-63ED-361AEDE053F7}"/>
              </a:ext>
            </a:extLst>
          </p:cNvPr>
          <p:cNvCxnSpPr>
            <a:cxnSpLocks/>
            <a:stCxn id="15" idx="0"/>
            <a:endCxn id="17" idx="2"/>
          </p:cNvCxnSpPr>
          <p:nvPr/>
        </p:nvCxnSpPr>
        <p:spPr>
          <a:xfrm rot="16200000" flipV="1">
            <a:off x="4129306" y="674421"/>
            <a:ext cx="1588956" cy="7193001"/>
          </a:xfrm>
          <a:prstGeom prst="bentConnector3">
            <a:avLst>
              <a:gd name="adj1" fmla="val 50000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619D1C59-FF9F-BD8C-7341-990561FBB467}"/>
              </a:ext>
            </a:extLst>
          </p:cNvPr>
          <p:cNvSpPr/>
          <p:nvPr/>
        </p:nvSpPr>
        <p:spPr>
          <a:xfrm>
            <a:off x="920659" y="3294892"/>
            <a:ext cx="813248" cy="18155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12795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4B139FC-BA40-E483-59AF-7CC5563379B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ID" sz="1000" b="1" dirty="0">
                <a:solidFill>
                  <a:schemeClr val="bg1"/>
                </a:solidFill>
                <a:effectLst/>
                <a:highlight>
                  <a:srgbClr val="000080"/>
                </a:highlight>
                <a:latin typeface="+mj-lt"/>
                <a:ea typeface="Times New Roman" panose="02020603050405020304" pitchFamily="18" charset="0"/>
              </a:rPr>
              <a:t>A.</a:t>
            </a:r>
            <a:r>
              <a:rPr lang="en-ID" sz="1000" dirty="0">
                <a:solidFill>
                  <a:schemeClr val="bg1"/>
                </a:solidFill>
                <a:effectLst/>
                <a:highlight>
                  <a:srgbClr val="000080"/>
                </a:highlight>
                <a:latin typeface="+mj-lt"/>
                <a:ea typeface="Times New Roman" panose="02020603050405020304" pitchFamily="18" charset="0"/>
              </a:rPr>
              <a:t> </a:t>
            </a:r>
            <a:r>
              <a:rPr lang="en-ID" sz="1000" b="1" dirty="0">
                <a:solidFill>
                  <a:schemeClr val="bg1"/>
                </a:solidFill>
                <a:effectLst/>
                <a:highlight>
                  <a:srgbClr val="000080"/>
                </a:highlight>
                <a:latin typeface="+mj-lt"/>
                <a:ea typeface="Times New Roman" panose="02020603050405020304" pitchFamily="18" charset="0"/>
              </a:rPr>
              <a:t>Own Fund Transfer</a:t>
            </a:r>
            <a:r>
              <a:rPr lang="en-ID" sz="1000" dirty="0">
                <a:solidFill>
                  <a:schemeClr val="bg1"/>
                </a:solidFill>
                <a:effectLst/>
                <a:highlight>
                  <a:srgbClr val="000080"/>
                </a:highlight>
                <a:latin typeface="+mj-lt"/>
                <a:ea typeface="Times New Roman" panose="02020603050405020304" pitchFamily="18" charset="0"/>
              </a:rPr>
              <a:t> / </a:t>
            </a:r>
            <a:r>
              <a:rPr lang="en-ID" sz="1000" b="1" dirty="0">
                <a:solidFill>
                  <a:schemeClr val="bg1"/>
                </a:solidFill>
                <a:effectLst/>
                <a:highlight>
                  <a:srgbClr val="000080"/>
                </a:highlight>
                <a:latin typeface="+mj-lt"/>
                <a:ea typeface="Times New Roman" panose="02020603050405020304" pitchFamily="18" charset="0"/>
              </a:rPr>
              <a:t>Internal Transf</a:t>
            </a:r>
            <a:r>
              <a:rPr lang="en-ID" sz="1000" b="1" dirty="0">
                <a:solidFill>
                  <a:schemeClr val="bg1"/>
                </a:solidFill>
                <a:highlight>
                  <a:srgbClr val="000080"/>
                </a:highlight>
                <a:latin typeface="+mj-lt"/>
                <a:ea typeface="Times New Roman" panose="02020603050405020304" pitchFamily="18" charset="0"/>
              </a:rPr>
              <a:t>er</a:t>
            </a:r>
            <a:endParaRPr lang="en-ID" sz="1000" b="1" dirty="0">
              <a:solidFill>
                <a:schemeClr val="bg1"/>
              </a:solidFill>
              <a:effectLst/>
              <a:highlight>
                <a:srgbClr val="000080"/>
              </a:highlight>
              <a:latin typeface="+mj-lt"/>
              <a:ea typeface="Times New Roman" panose="02020603050405020304" pitchFamily="18" charset="0"/>
            </a:endParaRPr>
          </a:p>
          <a:p>
            <a:endParaRPr lang="en-ID" sz="100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r>
              <a:rPr lang="en-ID" sz="10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1. </a:t>
            </a:r>
            <a:r>
              <a:rPr lang="en-ID" sz="10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[ Transaction – Fund Transfer – OCBC NISP Fund Transfer – </a:t>
            </a:r>
            <a:r>
              <a:rPr lang="en-ID" sz="10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Own Fund Transfer</a:t>
            </a:r>
            <a:r>
              <a:rPr lang="en-ID" sz="10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/ </a:t>
            </a:r>
            <a:r>
              <a:rPr lang="en-ID" sz="10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Internal Transfer</a:t>
            </a:r>
            <a:r>
              <a:rPr lang="en-ID" sz="10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– </a:t>
            </a:r>
            <a:r>
              <a:rPr lang="en-ID" sz="1000" dirty="0">
                <a:solidFill>
                  <a:schemeClr val="tx1"/>
                </a:solidFill>
                <a:highlight>
                  <a:srgbClr val="FFFF00"/>
                </a:highlight>
                <a:latin typeface="+mj-lt"/>
                <a:ea typeface="Times New Roman" panose="02020603050405020304" pitchFamily="18" charset="0"/>
              </a:rPr>
              <a:t>Select Source = IDR</a:t>
            </a:r>
            <a:r>
              <a:rPr lang="en-ID" sz="10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 – </a:t>
            </a:r>
            <a:r>
              <a:rPr lang="en-ID" sz="1000" dirty="0">
                <a:solidFill>
                  <a:schemeClr val="tx1"/>
                </a:solidFill>
                <a:highlight>
                  <a:srgbClr val="00FFFF"/>
                </a:highlight>
                <a:latin typeface="+mj-lt"/>
                <a:ea typeface="Times New Roman" panose="02020603050405020304" pitchFamily="18" charset="0"/>
              </a:rPr>
              <a:t>Select Saved Destination = Any currency other than IDR</a:t>
            </a:r>
            <a:r>
              <a:rPr lang="en-ID" sz="10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en-ID" sz="10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]</a:t>
            </a:r>
          </a:p>
          <a:p>
            <a:pPr marL="171450" indent="-171450">
              <a:buFontTx/>
              <a:buChar char="-"/>
            </a:pPr>
            <a:r>
              <a:rPr lang="en-ID" sz="1000" dirty="0">
                <a:solidFill>
                  <a:schemeClr val="tx1"/>
                </a:solidFill>
                <a:latin typeface="+mj-lt"/>
              </a:rPr>
              <a:t>Before comes to the screen, FE will </a:t>
            </a:r>
            <a:r>
              <a:rPr lang="en-ID" sz="1000" dirty="0" err="1">
                <a:solidFill>
                  <a:schemeClr val="tx1"/>
                </a:solidFill>
                <a:latin typeface="+mj-lt"/>
              </a:rPr>
              <a:t>RetrieveIndividualExchangeRate</a:t>
            </a:r>
            <a:r>
              <a:rPr lang="en-ID" sz="1000" dirty="0">
                <a:solidFill>
                  <a:schemeClr val="tx1"/>
                </a:solidFill>
                <a:latin typeface="+mj-lt"/>
              </a:rPr>
              <a:t> Request</a:t>
            </a:r>
          </a:p>
          <a:p>
            <a:pPr marL="171450" indent="-171450">
              <a:buFontTx/>
              <a:buChar char="-"/>
            </a:pPr>
            <a:r>
              <a:rPr lang="en-ID" sz="1000" dirty="0">
                <a:solidFill>
                  <a:schemeClr val="tx1"/>
                </a:solidFill>
                <a:latin typeface="+mj-lt"/>
              </a:rPr>
              <a:t>BE calls </a:t>
            </a:r>
            <a:r>
              <a:rPr lang="en-ID" sz="1000" dirty="0" err="1">
                <a:solidFill>
                  <a:schemeClr val="tx1"/>
                </a:solidFill>
                <a:latin typeface="+mj-lt"/>
              </a:rPr>
              <a:t>fxrate</a:t>
            </a:r>
            <a:r>
              <a:rPr lang="en-ID" sz="1000" dirty="0">
                <a:solidFill>
                  <a:schemeClr val="tx1"/>
                </a:solidFill>
                <a:latin typeface="+mj-lt"/>
              </a:rPr>
              <a:t>/inquiry request</a:t>
            </a:r>
          </a:p>
          <a:p>
            <a:pPr marL="171450" indent="-171450">
              <a:buFontTx/>
              <a:buChar char="-"/>
            </a:pPr>
            <a:r>
              <a:rPr lang="en-ID" sz="1000" b="1" dirty="0">
                <a:solidFill>
                  <a:schemeClr val="tx1"/>
                </a:solidFill>
                <a:latin typeface="+mj-lt"/>
              </a:rPr>
              <a:t>FE gets </a:t>
            </a:r>
            <a:r>
              <a:rPr lang="en-ID" sz="1000" b="1" dirty="0" err="1">
                <a:solidFill>
                  <a:schemeClr val="tx1"/>
                </a:solidFill>
                <a:latin typeface="+mj-lt"/>
              </a:rPr>
              <a:t>RetrieveIndividualExchangeRate</a:t>
            </a:r>
            <a:r>
              <a:rPr lang="en-ID" sz="1000" b="1" dirty="0">
                <a:solidFill>
                  <a:schemeClr val="tx1"/>
                </a:solidFill>
                <a:latin typeface="+mj-lt"/>
              </a:rPr>
              <a:t> Response</a:t>
            </a:r>
          </a:p>
          <a:p>
            <a:pPr marL="171450" indent="-171450">
              <a:buFontTx/>
              <a:buChar char="-"/>
            </a:pPr>
            <a:r>
              <a:rPr lang="en-ID" sz="1000" b="1" dirty="0">
                <a:solidFill>
                  <a:srgbClr val="FF0000"/>
                </a:solidFill>
                <a:latin typeface="+mj-lt"/>
              </a:rPr>
              <a:t>FE will continue to call WS – Pending BE Spec 10.33</a:t>
            </a:r>
          </a:p>
          <a:p>
            <a:endParaRPr lang="en-US" sz="1000" dirty="0">
              <a:solidFill>
                <a:schemeClr val="tx1"/>
              </a:solidFill>
              <a:latin typeface="+mj-lt"/>
            </a:endParaRPr>
          </a:p>
          <a:p>
            <a:r>
              <a:rPr lang="en-ID" sz="10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1.1 [ Transaction – Fund Transfer – OCBC NISP Fund Transfer – </a:t>
            </a:r>
            <a:r>
              <a:rPr lang="en-ID" sz="10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Internal Transfer</a:t>
            </a:r>
            <a:r>
              <a:rPr lang="en-ID" sz="10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– </a:t>
            </a:r>
            <a:r>
              <a:rPr lang="en-ID" sz="1000" dirty="0">
                <a:solidFill>
                  <a:schemeClr val="tx1"/>
                </a:solidFill>
                <a:highlight>
                  <a:srgbClr val="FFFF00"/>
                </a:highlight>
                <a:latin typeface="+mj-lt"/>
                <a:ea typeface="Times New Roman" panose="02020603050405020304" pitchFamily="18" charset="0"/>
              </a:rPr>
              <a:t>Select Source = IDR</a:t>
            </a:r>
            <a:r>
              <a:rPr lang="en-ID" sz="10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 – </a:t>
            </a:r>
            <a:r>
              <a:rPr lang="en-ID" sz="1000" dirty="0">
                <a:solidFill>
                  <a:schemeClr val="tx1"/>
                </a:solidFill>
                <a:highlight>
                  <a:srgbClr val="00FF00"/>
                </a:highlight>
                <a:latin typeface="+mj-lt"/>
                <a:ea typeface="Times New Roman" panose="02020603050405020304" pitchFamily="18" charset="0"/>
              </a:rPr>
              <a:t>Create New</a:t>
            </a:r>
            <a:r>
              <a:rPr lang="en-ID" sz="1000" dirty="0">
                <a:solidFill>
                  <a:schemeClr val="tx1"/>
                </a:solidFill>
                <a:highlight>
                  <a:srgbClr val="00FFFF"/>
                </a:highlight>
                <a:latin typeface="+mj-lt"/>
                <a:ea typeface="Times New Roman" panose="02020603050405020304" pitchFamily="18" charset="0"/>
              </a:rPr>
              <a:t> Destination = Any currency other than IDR</a:t>
            </a:r>
            <a:r>
              <a:rPr lang="en-ID" sz="10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en-ID" sz="10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] –</a:t>
            </a:r>
            <a:r>
              <a:rPr lang="en-US" sz="1000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– </a:t>
            </a:r>
            <a:r>
              <a:rPr lang="en-US" sz="1000" b="1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this is only applicable to Internal transfer</a:t>
            </a:r>
            <a:endParaRPr lang="en-ID" sz="1000" dirty="0">
              <a:solidFill>
                <a:schemeClr val="tx1"/>
              </a:solidFill>
              <a:latin typeface="+mj-lt"/>
            </a:endParaRPr>
          </a:p>
          <a:p>
            <a:pPr marL="171450" indent="-171450">
              <a:buFontTx/>
              <a:buChar char="-"/>
            </a:pPr>
            <a:r>
              <a:rPr lang="en-ID" sz="1000" b="1" dirty="0">
                <a:solidFill>
                  <a:schemeClr val="tx1"/>
                </a:solidFill>
                <a:latin typeface="+mj-lt"/>
              </a:rPr>
              <a:t>FE gets </a:t>
            </a:r>
            <a:r>
              <a:rPr lang="en-ID" sz="1000" b="1" dirty="0" err="1">
                <a:solidFill>
                  <a:schemeClr val="tx1"/>
                </a:solidFill>
                <a:latin typeface="+mj-lt"/>
              </a:rPr>
              <a:t>RetrieveIndividualExchangeRate</a:t>
            </a:r>
            <a:r>
              <a:rPr lang="en-ID" sz="1000" b="1" dirty="0">
                <a:solidFill>
                  <a:schemeClr val="tx1"/>
                </a:solidFill>
                <a:latin typeface="+mj-lt"/>
              </a:rPr>
              <a:t> Response</a:t>
            </a:r>
          </a:p>
          <a:p>
            <a:pPr marL="171450" indent="-171450">
              <a:buFontTx/>
              <a:buChar char="-"/>
            </a:pPr>
            <a:r>
              <a:rPr lang="en-ID" sz="1000" b="1" dirty="0">
                <a:solidFill>
                  <a:srgbClr val="FF0000"/>
                </a:solidFill>
                <a:latin typeface="+mj-lt"/>
              </a:rPr>
              <a:t>FE will continue to call WS – Pending BE Spec 10.33</a:t>
            </a:r>
            <a:endParaRPr lang="en-US" sz="1000" dirty="0">
              <a:solidFill>
                <a:schemeClr val="tx1"/>
              </a:solidFill>
              <a:latin typeface="+mj-lt"/>
            </a:endParaRPr>
          </a:p>
          <a:p>
            <a:endParaRPr lang="en-US" sz="1000" dirty="0">
              <a:solidFill>
                <a:schemeClr val="tx1"/>
              </a:solidFill>
              <a:latin typeface="+mj-lt"/>
            </a:endParaRPr>
          </a:p>
          <a:p>
            <a:r>
              <a:rPr lang="en-ID" sz="10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2. [ Transaction – Fund Transfer – Manage Saved </a:t>
            </a:r>
            <a:r>
              <a:rPr lang="en-ID" sz="10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beneficiary – Select OCBC NISP Fund Transfer - </a:t>
            </a:r>
            <a:r>
              <a:rPr lang="en-ID" sz="1000" dirty="0">
                <a:solidFill>
                  <a:schemeClr val="tx1"/>
                </a:solidFill>
                <a:highlight>
                  <a:srgbClr val="00FFFF"/>
                </a:highlight>
                <a:latin typeface="+mj-lt"/>
                <a:ea typeface="Times New Roman" panose="02020603050405020304" pitchFamily="18" charset="0"/>
              </a:rPr>
              <a:t>Select Destination = </a:t>
            </a:r>
            <a:r>
              <a:rPr lang="en-ID" sz="1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+mj-lt"/>
                <a:ea typeface="Times New Roman" panose="02020603050405020304" pitchFamily="18" charset="0"/>
              </a:rPr>
              <a:t>Any currency other than IDR</a:t>
            </a:r>
            <a:r>
              <a:rPr lang="en-ID" sz="10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 – click FUND TRANSFER button – </a:t>
            </a:r>
            <a:r>
              <a:rPr lang="en-ID" sz="1000" dirty="0">
                <a:solidFill>
                  <a:schemeClr val="tx1"/>
                </a:solidFill>
                <a:highlight>
                  <a:srgbClr val="FFFF00"/>
                </a:highlight>
                <a:latin typeface="+mj-lt"/>
                <a:ea typeface="Times New Roman" panose="02020603050405020304" pitchFamily="18" charset="0"/>
              </a:rPr>
              <a:t>Select Source = IDR</a:t>
            </a:r>
            <a:r>
              <a:rPr lang="en-ID" sz="10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en-ID" sz="10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]</a:t>
            </a:r>
          </a:p>
          <a:p>
            <a:pPr marL="171450" indent="-171450">
              <a:buFontTx/>
              <a:buChar char="-"/>
            </a:pPr>
            <a:r>
              <a:rPr lang="en-ID" sz="1000" b="1" dirty="0">
                <a:solidFill>
                  <a:schemeClr val="tx1"/>
                </a:solidFill>
                <a:latin typeface="+mj-lt"/>
              </a:rPr>
              <a:t>FE gets </a:t>
            </a:r>
            <a:r>
              <a:rPr lang="en-ID" sz="1000" b="1" dirty="0" err="1">
                <a:solidFill>
                  <a:schemeClr val="tx1"/>
                </a:solidFill>
                <a:latin typeface="+mj-lt"/>
              </a:rPr>
              <a:t>RetrieveIndividualExchangeRate</a:t>
            </a:r>
            <a:r>
              <a:rPr lang="en-ID" sz="1000" b="1" dirty="0">
                <a:solidFill>
                  <a:schemeClr val="tx1"/>
                </a:solidFill>
                <a:latin typeface="+mj-lt"/>
              </a:rPr>
              <a:t> Response</a:t>
            </a:r>
          </a:p>
          <a:p>
            <a:pPr marL="171450" indent="-171450">
              <a:buFontTx/>
              <a:buChar char="-"/>
            </a:pPr>
            <a:r>
              <a:rPr lang="en-ID" sz="1000" b="1" dirty="0">
                <a:solidFill>
                  <a:srgbClr val="FF0000"/>
                </a:solidFill>
                <a:latin typeface="+mj-lt"/>
              </a:rPr>
              <a:t>FE will continue to call WS – Pending BE Spec 10.33</a:t>
            </a:r>
            <a:endParaRPr lang="en-US" sz="1000" dirty="0">
              <a:solidFill>
                <a:schemeClr val="tx1"/>
              </a:solidFill>
              <a:latin typeface="+mj-lt"/>
            </a:endParaRPr>
          </a:p>
          <a:p>
            <a:endParaRPr lang="en-US" sz="1000" dirty="0">
              <a:solidFill>
                <a:schemeClr val="tx1"/>
              </a:solidFill>
              <a:latin typeface="+mj-lt"/>
            </a:endParaRPr>
          </a:p>
          <a:p>
            <a:r>
              <a:rPr lang="en-ID" sz="10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3. Administration – Beneficiary Management – Select </a:t>
            </a:r>
            <a:r>
              <a:rPr lang="en-ID" sz="10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OCBC NISP Fund Transfer – </a:t>
            </a:r>
            <a:r>
              <a:rPr lang="en-ID" sz="1000" dirty="0">
                <a:solidFill>
                  <a:schemeClr val="tx1"/>
                </a:solidFill>
                <a:highlight>
                  <a:srgbClr val="00FFFF"/>
                </a:highlight>
                <a:latin typeface="+mj-lt"/>
                <a:ea typeface="Times New Roman" panose="02020603050405020304" pitchFamily="18" charset="0"/>
              </a:rPr>
              <a:t>Select  Saved Destination = </a:t>
            </a:r>
            <a:r>
              <a:rPr lang="en-ID" sz="1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+mj-lt"/>
                <a:ea typeface="Times New Roman" panose="02020603050405020304" pitchFamily="18" charset="0"/>
              </a:rPr>
              <a:t>Any currency other than IDR</a:t>
            </a:r>
            <a:r>
              <a:rPr lang="en-ID" sz="10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click FUND TRANSFER button -</a:t>
            </a:r>
            <a:r>
              <a:rPr lang="en-ID" sz="1000" dirty="0">
                <a:solidFill>
                  <a:schemeClr val="tx1"/>
                </a:solidFill>
                <a:highlight>
                  <a:srgbClr val="FFFF00"/>
                </a:highlight>
                <a:latin typeface="+mj-lt"/>
                <a:ea typeface="Times New Roman" panose="02020603050405020304" pitchFamily="18" charset="0"/>
              </a:rPr>
              <a:t> Select Source = IDR</a:t>
            </a:r>
            <a:r>
              <a:rPr lang="en-ID" sz="10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en-ID" sz="10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]</a:t>
            </a:r>
          </a:p>
          <a:p>
            <a:pPr marL="171450" indent="-171450">
              <a:buFontTx/>
              <a:buChar char="-"/>
            </a:pPr>
            <a:r>
              <a:rPr lang="en-ID" sz="1000" b="1" dirty="0">
                <a:solidFill>
                  <a:schemeClr val="tx1"/>
                </a:solidFill>
                <a:latin typeface="+mj-lt"/>
              </a:rPr>
              <a:t>FE gets </a:t>
            </a:r>
            <a:r>
              <a:rPr lang="en-ID" sz="1000" b="1" dirty="0" err="1">
                <a:solidFill>
                  <a:schemeClr val="tx1"/>
                </a:solidFill>
                <a:latin typeface="+mj-lt"/>
              </a:rPr>
              <a:t>RetrieveIndividualExchangeRate</a:t>
            </a:r>
            <a:r>
              <a:rPr lang="en-ID" sz="1000" b="1" dirty="0">
                <a:solidFill>
                  <a:schemeClr val="tx1"/>
                </a:solidFill>
                <a:latin typeface="+mj-lt"/>
              </a:rPr>
              <a:t> Response</a:t>
            </a:r>
          </a:p>
          <a:p>
            <a:pPr marL="171450" indent="-171450">
              <a:buFontTx/>
              <a:buChar char="-"/>
            </a:pPr>
            <a:r>
              <a:rPr lang="en-ID" sz="1000" b="1" dirty="0">
                <a:solidFill>
                  <a:srgbClr val="FF0000"/>
                </a:solidFill>
                <a:latin typeface="+mj-lt"/>
              </a:rPr>
              <a:t>FE will continue to call WS – Pending BE Spec 10.33</a:t>
            </a:r>
            <a:endParaRPr lang="en-US" sz="1000" dirty="0">
              <a:solidFill>
                <a:schemeClr val="tx1"/>
              </a:solidFill>
              <a:latin typeface="+mj-lt"/>
            </a:endParaRPr>
          </a:p>
          <a:p>
            <a:endParaRPr lang="en-ID" sz="1000" dirty="0">
              <a:solidFill>
                <a:schemeClr val="tx1"/>
              </a:solidFill>
              <a:latin typeface="+mj-lt"/>
            </a:endParaRPr>
          </a:p>
          <a:p>
            <a:r>
              <a:rPr lang="en-ID" sz="1000" dirty="0">
                <a:solidFill>
                  <a:schemeClr val="tx1"/>
                </a:solidFill>
                <a:latin typeface="+mj-lt"/>
              </a:rPr>
              <a:t>4. </a:t>
            </a:r>
            <a:r>
              <a:rPr lang="en-US" sz="1000" dirty="0">
                <a:solidFill>
                  <a:schemeClr val="tx1"/>
                </a:solidFill>
                <a:latin typeface="+mj-lt"/>
              </a:rPr>
              <a:t>Dashboard – tap on favorite acct – Select Fund Transfer – OCBC NISP Fund Transfer - </a:t>
            </a:r>
            <a:r>
              <a:rPr lang="en-US" sz="1000" dirty="0">
                <a:solidFill>
                  <a:schemeClr val="tx1"/>
                </a:solidFill>
                <a:highlight>
                  <a:srgbClr val="00FF00"/>
                </a:highlight>
                <a:latin typeface="+mj-lt"/>
              </a:rPr>
              <a:t>Continue with point </a:t>
            </a:r>
            <a:r>
              <a:rPr lang="en-US" sz="1000" b="1" dirty="0">
                <a:solidFill>
                  <a:schemeClr val="tx1"/>
                </a:solidFill>
                <a:highlight>
                  <a:srgbClr val="00FF00"/>
                </a:highlight>
                <a:latin typeface="+mj-lt"/>
              </a:rPr>
              <a:t>#1, #1.1</a:t>
            </a:r>
            <a:endParaRPr lang="en-US" sz="1000" b="1" dirty="0">
              <a:solidFill>
                <a:schemeClr val="tx1"/>
              </a:solidFill>
              <a:latin typeface="+mj-lt"/>
            </a:endParaRPr>
          </a:p>
          <a:p>
            <a:endParaRPr lang="en-ID" sz="1000" b="1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r>
              <a:rPr lang="en-ID" sz="1000" b="1" dirty="0">
                <a:solidFill>
                  <a:schemeClr val="bg1"/>
                </a:solidFill>
                <a:effectLst/>
                <a:highlight>
                  <a:srgbClr val="000080"/>
                </a:highlight>
                <a:latin typeface="+mj-lt"/>
                <a:ea typeface="Times New Roman" panose="02020603050405020304" pitchFamily="18" charset="0"/>
              </a:rPr>
              <a:t>B.</a:t>
            </a:r>
            <a:r>
              <a:rPr lang="en-ID" sz="1000" dirty="0">
                <a:solidFill>
                  <a:schemeClr val="bg1"/>
                </a:solidFill>
                <a:effectLst/>
                <a:highlight>
                  <a:srgbClr val="000080"/>
                </a:highlight>
                <a:latin typeface="+mj-lt"/>
                <a:ea typeface="Times New Roman" panose="02020603050405020304" pitchFamily="18" charset="0"/>
              </a:rPr>
              <a:t> </a:t>
            </a:r>
            <a:r>
              <a:rPr lang="en-ID" sz="1000" dirty="0">
                <a:solidFill>
                  <a:schemeClr val="bg1"/>
                </a:solidFill>
                <a:highlight>
                  <a:srgbClr val="000080"/>
                </a:highlight>
                <a:latin typeface="+mj-lt"/>
                <a:ea typeface="Times New Roman" panose="02020603050405020304" pitchFamily="18" charset="0"/>
              </a:rPr>
              <a:t>Telegraphic Transfer</a:t>
            </a:r>
          </a:p>
          <a:p>
            <a:endParaRPr lang="en-US" sz="1000" dirty="0">
              <a:solidFill>
                <a:schemeClr val="tx1"/>
              </a:solidFill>
              <a:latin typeface="+mj-lt"/>
            </a:endParaRPr>
          </a:p>
          <a:p>
            <a:r>
              <a:rPr lang="en-US" sz="1000" dirty="0">
                <a:solidFill>
                  <a:schemeClr val="tx1"/>
                </a:solidFill>
                <a:latin typeface="+mj-lt"/>
              </a:rPr>
              <a:t>1. [Transaction – Fund Transfer – Telegraphic Transfer – Select Source = IDR – </a:t>
            </a:r>
            <a:r>
              <a:rPr lang="en-US" sz="1000" dirty="0">
                <a:solidFill>
                  <a:schemeClr val="tx1"/>
                </a:solidFill>
                <a:highlight>
                  <a:srgbClr val="00FFFF"/>
                </a:highlight>
                <a:latin typeface="+mj-lt"/>
              </a:rPr>
              <a:t>Select Saved </a:t>
            </a:r>
            <a:r>
              <a:rPr lang="en-ID" sz="1000" dirty="0">
                <a:solidFill>
                  <a:schemeClr val="tx1"/>
                </a:solidFill>
                <a:highlight>
                  <a:srgbClr val="00FFFF"/>
                </a:highlight>
                <a:latin typeface="+mj-lt"/>
                <a:ea typeface="Times New Roman" panose="02020603050405020304" pitchFamily="18" charset="0"/>
              </a:rPr>
              <a:t>Destination = Any currency other than IDR</a:t>
            </a:r>
            <a:r>
              <a:rPr lang="en-ID" sz="10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 - </a:t>
            </a:r>
            <a:r>
              <a:rPr lang="en-ID" sz="1000" dirty="0">
                <a:solidFill>
                  <a:schemeClr val="tx1"/>
                </a:solidFill>
                <a:highlight>
                  <a:srgbClr val="FF00FF"/>
                </a:highlight>
                <a:latin typeface="+mj-lt"/>
                <a:ea typeface="Times New Roman" panose="02020603050405020304" pitchFamily="18" charset="0"/>
              </a:rPr>
              <a:t>On Destination Screen</a:t>
            </a:r>
            <a:r>
              <a:rPr lang="en-ID" sz="10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000" dirty="0">
                <a:solidFill>
                  <a:schemeClr val="tx1"/>
                </a:solidFill>
                <a:latin typeface="+mj-lt"/>
              </a:rPr>
              <a:t>]</a:t>
            </a:r>
          </a:p>
          <a:p>
            <a:pPr marL="171450" indent="-171450">
              <a:buFontTx/>
              <a:buChar char="-"/>
            </a:pPr>
            <a:r>
              <a:rPr lang="en-ID" sz="1000" b="1" dirty="0">
                <a:solidFill>
                  <a:schemeClr val="tx1"/>
                </a:solidFill>
                <a:latin typeface="+mj-lt"/>
              </a:rPr>
              <a:t>FE gets </a:t>
            </a:r>
            <a:r>
              <a:rPr lang="en-ID" sz="1000" b="1" dirty="0" err="1">
                <a:solidFill>
                  <a:schemeClr val="tx1"/>
                </a:solidFill>
                <a:latin typeface="+mj-lt"/>
              </a:rPr>
              <a:t>RetrieveIndividualExchangeRate</a:t>
            </a:r>
            <a:r>
              <a:rPr lang="en-ID" sz="1000" b="1" dirty="0">
                <a:solidFill>
                  <a:schemeClr val="tx1"/>
                </a:solidFill>
                <a:latin typeface="+mj-lt"/>
              </a:rPr>
              <a:t> Response</a:t>
            </a:r>
          </a:p>
          <a:p>
            <a:pPr marL="171450" indent="-171450">
              <a:buFontTx/>
              <a:buChar char="-"/>
            </a:pPr>
            <a:r>
              <a:rPr lang="en-ID" sz="1000" b="1" dirty="0">
                <a:solidFill>
                  <a:srgbClr val="FF0000"/>
                </a:solidFill>
                <a:latin typeface="+mj-lt"/>
              </a:rPr>
              <a:t>FE will continue to call WS – Pending BE Spec 10.33</a:t>
            </a:r>
            <a:endParaRPr lang="en-US" sz="1000" dirty="0">
              <a:solidFill>
                <a:schemeClr val="tx1"/>
              </a:solidFill>
              <a:latin typeface="+mj-lt"/>
            </a:endParaRPr>
          </a:p>
          <a:p>
            <a:endParaRPr lang="en-US" sz="1000" dirty="0">
              <a:solidFill>
                <a:schemeClr val="tx1"/>
              </a:solidFill>
              <a:latin typeface="+mj-lt"/>
            </a:endParaRPr>
          </a:p>
          <a:p>
            <a:r>
              <a:rPr lang="en-US" sz="1000" dirty="0">
                <a:solidFill>
                  <a:schemeClr val="tx1"/>
                </a:solidFill>
                <a:latin typeface="+mj-lt"/>
              </a:rPr>
              <a:t>2. [Transaction – Fund Transfer – Telegraphic Transfer – </a:t>
            </a:r>
            <a:r>
              <a:rPr lang="en-US" sz="1000" dirty="0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select source IDR</a:t>
            </a:r>
            <a:r>
              <a:rPr lang="en-US" sz="1000" dirty="0">
                <a:solidFill>
                  <a:schemeClr val="tx1"/>
                </a:solidFill>
                <a:latin typeface="+mj-lt"/>
              </a:rPr>
              <a:t> – </a:t>
            </a:r>
            <a:r>
              <a:rPr lang="en-US" sz="1000" dirty="0">
                <a:solidFill>
                  <a:schemeClr val="tx1"/>
                </a:solidFill>
                <a:highlight>
                  <a:srgbClr val="00FF00"/>
                </a:highlight>
                <a:latin typeface="+mj-lt"/>
              </a:rPr>
              <a:t>create new</a:t>
            </a:r>
            <a:r>
              <a:rPr lang="en-US" sz="1000" dirty="0">
                <a:solidFill>
                  <a:schemeClr val="tx1"/>
                </a:solidFill>
                <a:latin typeface="+mj-lt"/>
              </a:rPr>
              <a:t> – </a:t>
            </a:r>
            <a:r>
              <a:rPr lang="en-US" sz="1000" dirty="0">
                <a:solidFill>
                  <a:schemeClr val="tx1"/>
                </a:solidFill>
                <a:highlight>
                  <a:srgbClr val="00FFFF"/>
                </a:highlight>
                <a:latin typeface="+mj-lt"/>
              </a:rPr>
              <a:t>select Any </a:t>
            </a:r>
            <a:r>
              <a:rPr lang="en-US" sz="1000" b="1" dirty="0">
                <a:solidFill>
                  <a:schemeClr val="tx1"/>
                </a:solidFill>
                <a:highlight>
                  <a:srgbClr val="00FFFF"/>
                </a:highlight>
                <a:latin typeface="+mj-lt"/>
              </a:rPr>
              <a:t>Currency</a:t>
            </a:r>
            <a:r>
              <a:rPr lang="en-US" sz="1000" dirty="0">
                <a:solidFill>
                  <a:schemeClr val="tx1"/>
                </a:solidFill>
                <a:highlight>
                  <a:srgbClr val="00FFFF"/>
                </a:highlight>
                <a:latin typeface="+mj-lt"/>
              </a:rPr>
              <a:t> other than IDR</a:t>
            </a:r>
            <a:r>
              <a:rPr lang="en-US" sz="1000" dirty="0">
                <a:solidFill>
                  <a:schemeClr val="tx1"/>
                </a:solidFill>
                <a:latin typeface="+mj-lt"/>
              </a:rPr>
              <a:t> – </a:t>
            </a:r>
            <a:r>
              <a:rPr lang="en-US" sz="1000" dirty="0">
                <a:solidFill>
                  <a:schemeClr val="tx1"/>
                </a:solidFill>
                <a:highlight>
                  <a:srgbClr val="FF00FF"/>
                </a:highlight>
                <a:latin typeface="+mj-lt"/>
              </a:rPr>
              <a:t>Destination Screen</a:t>
            </a:r>
            <a:r>
              <a:rPr lang="en-US" sz="1000" dirty="0">
                <a:solidFill>
                  <a:schemeClr val="tx1"/>
                </a:solidFill>
                <a:latin typeface="+mj-lt"/>
              </a:rPr>
              <a:t> ]</a:t>
            </a:r>
          </a:p>
          <a:p>
            <a:pPr marL="171450" indent="-171450">
              <a:buFontTx/>
              <a:buChar char="-"/>
            </a:pPr>
            <a:r>
              <a:rPr lang="en-ID" sz="1000" b="1" dirty="0">
                <a:solidFill>
                  <a:schemeClr val="tx1"/>
                </a:solidFill>
                <a:latin typeface="+mj-lt"/>
              </a:rPr>
              <a:t>FE gets </a:t>
            </a:r>
            <a:r>
              <a:rPr lang="en-ID" sz="1000" b="1" dirty="0" err="1">
                <a:solidFill>
                  <a:schemeClr val="tx1"/>
                </a:solidFill>
                <a:latin typeface="+mj-lt"/>
              </a:rPr>
              <a:t>RetrieveIndividualExchangeRate</a:t>
            </a:r>
            <a:r>
              <a:rPr lang="en-ID" sz="1000" b="1" dirty="0">
                <a:solidFill>
                  <a:schemeClr val="tx1"/>
                </a:solidFill>
                <a:latin typeface="+mj-lt"/>
              </a:rPr>
              <a:t> Response</a:t>
            </a:r>
          </a:p>
          <a:p>
            <a:pPr marL="171450" indent="-171450">
              <a:buFontTx/>
              <a:buChar char="-"/>
            </a:pPr>
            <a:r>
              <a:rPr lang="en-ID" sz="1000" b="1" dirty="0">
                <a:solidFill>
                  <a:srgbClr val="FF0000"/>
                </a:solidFill>
                <a:latin typeface="+mj-lt"/>
              </a:rPr>
              <a:t>FE will continue to call WS – Pending BE Spec 10.33</a:t>
            </a:r>
            <a:endParaRPr lang="en-US" sz="1000" dirty="0">
              <a:solidFill>
                <a:schemeClr val="tx1"/>
              </a:solidFill>
              <a:latin typeface="+mj-lt"/>
            </a:endParaRPr>
          </a:p>
          <a:p>
            <a:endParaRPr lang="en-ID" sz="1000" dirty="0">
              <a:solidFill>
                <a:schemeClr val="tx1"/>
              </a:solidFill>
              <a:latin typeface="+mj-lt"/>
            </a:endParaRPr>
          </a:p>
          <a:p>
            <a:r>
              <a:rPr lang="en-ID" sz="10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3</a:t>
            </a:r>
            <a:r>
              <a:rPr lang="en-ID" sz="10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. [ Transaction – Fund Transfer – Manage Saved </a:t>
            </a:r>
            <a:r>
              <a:rPr lang="en-ID" sz="10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beneficiary – Select Telegraphic Transfer - </a:t>
            </a:r>
            <a:r>
              <a:rPr lang="en-ID" sz="1000" dirty="0">
                <a:solidFill>
                  <a:schemeClr val="tx1"/>
                </a:solidFill>
                <a:highlight>
                  <a:srgbClr val="00FFFF"/>
                </a:highlight>
                <a:latin typeface="+mj-lt"/>
                <a:ea typeface="Times New Roman" panose="02020603050405020304" pitchFamily="18" charset="0"/>
              </a:rPr>
              <a:t>Select Saved Destination = </a:t>
            </a:r>
            <a:r>
              <a:rPr lang="en-ID" sz="1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+mj-lt"/>
                <a:ea typeface="Times New Roman" panose="02020603050405020304" pitchFamily="18" charset="0"/>
              </a:rPr>
              <a:t>Any currency other than IDR</a:t>
            </a:r>
            <a:r>
              <a:rPr lang="en-ID" sz="10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 – click FUND TRANSFER button – </a:t>
            </a:r>
            <a:r>
              <a:rPr lang="en-ID" sz="1000" dirty="0">
                <a:solidFill>
                  <a:schemeClr val="tx1"/>
                </a:solidFill>
                <a:highlight>
                  <a:srgbClr val="FFFF00"/>
                </a:highlight>
                <a:latin typeface="+mj-lt"/>
                <a:ea typeface="Times New Roman" panose="02020603050405020304" pitchFamily="18" charset="0"/>
              </a:rPr>
              <a:t>Select Source = IDR</a:t>
            </a:r>
            <a:r>
              <a:rPr lang="en-ID" sz="10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en-ID" sz="10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]</a:t>
            </a:r>
          </a:p>
          <a:p>
            <a:pPr marL="171450" indent="-171450">
              <a:buFontTx/>
              <a:buChar char="-"/>
            </a:pPr>
            <a:r>
              <a:rPr lang="en-ID" sz="1000" b="1" dirty="0">
                <a:solidFill>
                  <a:schemeClr val="tx1"/>
                </a:solidFill>
                <a:latin typeface="+mj-lt"/>
              </a:rPr>
              <a:t>FE gets </a:t>
            </a:r>
            <a:r>
              <a:rPr lang="en-ID" sz="1000" b="1" dirty="0" err="1">
                <a:solidFill>
                  <a:schemeClr val="tx1"/>
                </a:solidFill>
                <a:latin typeface="+mj-lt"/>
              </a:rPr>
              <a:t>RetrieveIndividualExchangeRate</a:t>
            </a:r>
            <a:r>
              <a:rPr lang="en-ID" sz="1000" b="1" dirty="0">
                <a:solidFill>
                  <a:schemeClr val="tx1"/>
                </a:solidFill>
                <a:latin typeface="+mj-lt"/>
              </a:rPr>
              <a:t> Response</a:t>
            </a:r>
          </a:p>
          <a:p>
            <a:pPr marL="171450" indent="-171450">
              <a:buFontTx/>
              <a:buChar char="-"/>
            </a:pPr>
            <a:r>
              <a:rPr lang="en-ID" sz="1000" b="1" dirty="0">
                <a:solidFill>
                  <a:srgbClr val="FF0000"/>
                </a:solidFill>
                <a:latin typeface="+mj-lt"/>
              </a:rPr>
              <a:t>FE will continue to call WS – Pending BE Spec 10.33</a:t>
            </a:r>
            <a:endParaRPr lang="en-ID" sz="1000" dirty="0">
              <a:solidFill>
                <a:schemeClr val="tx1"/>
              </a:solidFill>
              <a:latin typeface="+mj-lt"/>
            </a:endParaRPr>
          </a:p>
          <a:p>
            <a:endParaRPr lang="en-ID" sz="1000" dirty="0">
              <a:solidFill>
                <a:schemeClr val="tx1"/>
              </a:solidFill>
              <a:latin typeface="+mj-lt"/>
            </a:endParaRPr>
          </a:p>
          <a:p>
            <a:r>
              <a:rPr lang="en-ID" sz="10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3. Administration – Beneficiary Management – Select Telegraphic </a:t>
            </a:r>
            <a:r>
              <a:rPr lang="en-ID" sz="10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Transfer – </a:t>
            </a:r>
            <a:r>
              <a:rPr lang="en-ID" sz="1000" dirty="0">
                <a:solidFill>
                  <a:schemeClr val="tx1"/>
                </a:solidFill>
                <a:highlight>
                  <a:srgbClr val="00FFFF"/>
                </a:highlight>
                <a:latin typeface="+mj-lt"/>
                <a:ea typeface="Times New Roman" panose="02020603050405020304" pitchFamily="18" charset="0"/>
              </a:rPr>
              <a:t>Select  Saved Destination = </a:t>
            </a:r>
            <a:r>
              <a:rPr lang="en-ID" sz="1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+mj-lt"/>
                <a:ea typeface="Times New Roman" panose="02020603050405020304" pitchFamily="18" charset="0"/>
              </a:rPr>
              <a:t>Any currency other than IDR</a:t>
            </a:r>
            <a:r>
              <a:rPr lang="en-ID" sz="10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click FUND TRANSFER button -</a:t>
            </a:r>
            <a:r>
              <a:rPr lang="en-ID" sz="1000" dirty="0">
                <a:solidFill>
                  <a:schemeClr val="tx1"/>
                </a:solidFill>
                <a:highlight>
                  <a:srgbClr val="FFFF00"/>
                </a:highlight>
                <a:latin typeface="+mj-lt"/>
                <a:ea typeface="Times New Roman" panose="02020603050405020304" pitchFamily="18" charset="0"/>
              </a:rPr>
              <a:t> Select Source = IDR</a:t>
            </a:r>
            <a:r>
              <a:rPr lang="en-ID" sz="10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en-ID" sz="10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]</a:t>
            </a:r>
          </a:p>
          <a:p>
            <a:pPr marL="171450" indent="-171450">
              <a:buFontTx/>
              <a:buChar char="-"/>
            </a:pPr>
            <a:r>
              <a:rPr lang="en-ID" sz="1000" b="1" dirty="0">
                <a:solidFill>
                  <a:schemeClr val="tx1"/>
                </a:solidFill>
                <a:latin typeface="+mj-lt"/>
              </a:rPr>
              <a:t>FE gets </a:t>
            </a:r>
            <a:r>
              <a:rPr lang="en-ID" sz="1000" b="1" dirty="0" err="1">
                <a:solidFill>
                  <a:schemeClr val="tx1"/>
                </a:solidFill>
                <a:latin typeface="+mj-lt"/>
              </a:rPr>
              <a:t>RetrieveIndividualExchangeRate</a:t>
            </a:r>
            <a:r>
              <a:rPr lang="en-ID" sz="1000" b="1" dirty="0">
                <a:solidFill>
                  <a:schemeClr val="tx1"/>
                </a:solidFill>
                <a:latin typeface="+mj-lt"/>
              </a:rPr>
              <a:t> Response</a:t>
            </a:r>
          </a:p>
          <a:p>
            <a:pPr marL="171450" indent="-171450">
              <a:buFontTx/>
              <a:buChar char="-"/>
            </a:pPr>
            <a:r>
              <a:rPr lang="en-ID" sz="1000" b="1" dirty="0">
                <a:solidFill>
                  <a:srgbClr val="FF0000"/>
                </a:solidFill>
                <a:latin typeface="+mj-lt"/>
              </a:rPr>
              <a:t>FE will continue to call WS – Pending BE Spec 10.33</a:t>
            </a:r>
            <a:endParaRPr lang="en-ID" sz="100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endParaRPr lang="en-ID" sz="1000" dirty="0">
              <a:solidFill>
                <a:schemeClr val="tx1"/>
              </a:solidFill>
              <a:latin typeface="+mj-lt"/>
            </a:endParaRPr>
          </a:p>
          <a:p>
            <a:r>
              <a:rPr lang="en-ID" sz="1000" dirty="0">
                <a:solidFill>
                  <a:schemeClr val="tx1"/>
                </a:solidFill>
                <a:latin typeface="+mj-lt"/>
              </a:rPr>
              <a:t>4. </a:t>
            </a:r>
            <a:r>
              <a:rPr lang="en-US" sz="1000" dirty="0">
                <a:solidFill>
                  <a:schemeClr val="tx1"/>
                </a:solidFill>
                <a:latin typeface="+mj-lt"/>
              </a:rPr>
              <a:t>Dashboard – tap on favorite acct – Fund Transfer – Telegraphic Transfer – </a:t>
            </a:r>
            <a:r>
              <a:rPr lang="en-US" sz="1000" dirty="0">
                <a:solidFill>
                  <a:schemeClr val="tx1"/>
                </a:solidFill>
                <a:highlight>
                  <a:srgbClr val="00FF00"/>
                </a:highlight>
                <a:latin typeface="+mj-lt"/>
              </a:rPr>
              <a:t>Applicable to continue with point </a:t>
            </a:r>
            <a:r>
              <a:rPr lang="en-US" sz="1000" b="1" dirty="0">
                <a:solidFill>
                  <a:schemeClr val="tx1"/>
                </a:solidFill>
                <a:highlight>
                  <a:srgbClr val="00FF00"/>
                </a:highlight>
                <a:latin typeface="+mj-lt"/>
              </a:rPr>
              <a:t>#1, #2</a:t>
            </a:r>
            <a:endParaRPr lang="en-US" sz="1000" b="1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5" name="Picture 11">
            <a:extLst>
              <a:ext uri="{FF2B5EF4-FFF2-40B4-BE49-F238E27FC236}">
                <a16:creationId xmlns:a16="http://schemas.microsoft.com/office/drawing/2014/main" id="{3AAAA8A4-03DA-31AC-37FF-661004CB95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0866" y="365158"/>
            <a:ext cx="3470118" cy="3625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055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9271C07-F25C-E8EC-AE7F-4FE8C47CEC93}"/>
              </a:ext>
            </a:extLst>
          </p:cNvPr>
          <p:cNvSpPr txBox="1"/>
          <p:nvPr/>
        </p:nvSpPr>
        <p:spPr>
          <a:xfrm>
            <a:off x="0" y="0"/>
            <a:ext cx="1184694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ID" sz="1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QC1357 – </a:t>
            </a:r>
            <a:r>
              <a:rPr lang="en-ID" sz="1800" b="1" dirty="0"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Accumulation Limit Information for Purchase of FCY against IDR</a:t>
            </a:r>
            <a:endParaRPr lang="en-MY" sz="18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pic>
        <p:nvPicPr>
          <p:cNvPr id="1026" name="Picture 11">
            <a:extLst>
              <a:ext uri="{FF2B5EF4-FFF2-40B4-BE49-F238E27FC236}">
                <a16:creationId xmlns:a16="http://schemas.microsoft.com/office/drawing/2014/main" id="{F96B3EA3-EB84-FD90-E1D8-41B10F9825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54" y="1020649"/>
            <a:ext cx="2867866" cy="2996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ACB87A48-B06E-9A6C-F23E-3DD66EF8663F}"/>
              </a:ext>
            </a:extLst>
          </p:cNvPr>
          <p:cNvGrpSpPr/>
          <p:nvPr/>
        </p:nvGrpSpPr>
        <p:grpSpPr>
          <a:xfrm>
            <a:off x="157854" y="4668531"/>
            <a:ext cx="8954695" cy="2108270"/>
            <a:chOff x="4695169" y="3992242"/>
            <a:chExt cx="10297155" cy="2108270"/>
          </a:xfrm>
        </p:grpSpPr>
        <p:pic>
          <p:nvPicPr>
            <p:cNvPr id="1030" name="Picture 15" descr="bd3f4102-bc32-42d5-9c0e-0379008989c2@apcprd03">
              <a:extLst>
                <a:ext uri="{FF2B5EF4-FFF2-40B4-BE49-F238E27FC236}">
                  <a16:creationId xmlns:a16="http://schemas.microsoft.com/office/drawing/2014/main" id="{CF2E4025-97DA-550F-0FCD-9D2DA951876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r:link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95169" y="3992242"/>
              <a:ext cx="317055" cy="3170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8">
              <a:extLst>
                <a:ext uri="{FF2B5EF4-FFF2-40B4-BE49-F238E27FC236}">
                  <a16:creationId xmlns:a16="http://schemas.microsoft.com/office/drawing/2014/main" id="{B213979E-8035-4991-CC34-1E770CD778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5169" y="4099964"/>
              <a:ext cx="10297155" cy="20005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altLang="en-US" sz="1000" dirty="0">
                <a:solidFill>
                  <a:srgbClr val="00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DengXian" panose="02010600030101010101" pitchFamily="2" charset="-122"/>
                  <a:cs typeface="Arial" panose="020B0604020202020204" pitchFamily="34" charset="0"/>
                </a:rPr>
                <a:t> With the icon on the right side and can be clicked to display </a:t>
              </a:r>
              <a:r>
                <a:rPr kumimoji="0" lang="en-US" altLang="en-US" sz="1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DengXian" panose="02010600030101010101" pitchFamily="2" charset="-122"/>
                  <a:cs typeface="Arial" panose="020B0604020202020204" pitchFamily="34" charset="0"/>
                </a:rPr>
                <a:t>Pop Up Dialog</a:t>
              </a: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DengXian" panose="02010600030101010101" pitchFamily="2" charset="-122"/>
                  <a:cs typeface="Arial" panose="020B0604020202020204" pitchFamily="34" charset="0"/>
                </a:rPr>
                <a:t> </a:t>
              </a:r>
              <a:r>
                <a:rPr kumimoji="0" lang="en-US" altLang="en-US" sz="1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DengXian" panose="02010600030101010101" pitchFamily="2" charset="-122"/>
                  <a:cs typeface="Arial" panose="020B0604020202020204" pitchFamily="34" charset="0"/>
                </a:rPr>
                <a:t>Info</a:t>
              </a: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DengXian" panose="02010600030101010101" pitchFamily="2" charset="-122"/>
                  <a:cs typeface="Arial" panose="020B0604020202020204" pitchFamily="34" charset="0"/>
                </a:rPr>
                <a:t>:</a:t>
              </a:r>
              <a:endParaRPr lang="en-US" altLang="en-US" sz="1000" b="1" u="sng" dirty="0">
                <a:solidFill>
                  <a:srgbClr val="C0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000" b="1" i="0" u="sng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sng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ENG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  <a:ea typeface="DengXian" panose="02010600030101010101" pitchFamily="2" charset="-122"/>
                  <a:cs typeface="Arial" panose="020B0604020202020204" pitchFamily="34" charset="0"/>
                </a:rPr>
                <a:t>REMAINING PURCHASE LIMIT</a:t>
              </a:r>
              <a:endPara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  <a:ea typeface="DengXian" panose="02010600030101010101" pitchFamily="2" charset="-122"/>
                  <a:cs typeface="Arial" panose="020B0604020202020204" pitchFamily="34" charset="0"/>
                </a:rPr>
                <a:t>The remaining limit of foreign currency purchase against IDR is based on the accumulation in 1 (one) month from all transaction channels at the Bank.</a:t>
              </a:r>
              <a:endParaRPr lang="en-US" altLang="en-US" sz="800" dirty="0"/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800" b="1" i="0" u="sng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sng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IND:</a:t>
              </a:r>
              <a:r>
                <a:rPr kumimoji="0" lang="en-US" altLang="en-US" sz="1000" b="0" i="0" u="sng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  <a:ea typeface="DengXian" panose="02010600030101010101" pitchFamily="2" charset="-122"/>
                  <a:cs typeface="Arial" panose="020B0604020202020204" pitchFamily="34" charset="0"/>
                </a:rPr>
                <a:t>SISA LIMIT PEMBELIAN</a:t>
              </a:r>
              <a:endPara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err="1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  <a:ea typeface="DengXian" panose="02010600030101010101" pitchFamily="2" charset="-122"/>
                  <a:cs typeface="Arial" panose="020B0604020202020204" pitchFamily="34" charset="0"/>
                </a:rPr>
                <a:t>Sisa</a:t>
              </a: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  <a:ea typeface="DengXian" panose="02010600030101010101" pitchFamily="2" charset="-122"/>
                  <a:cs typeface="Arial" panose="020B0604020202020204" pitchFamily="34" charset="0"/>
                </a:rPr>
                <a:t> limit </a:t>
              </a:r>
              <a:r>
                <a:rPr kumimoji="0" lang="en-US" altLang="en-US" sz="1000" b="0" i="0" u="none" strike="noStrike" cap="none" normalizeH="0" baseline="0" dirty="0" err="1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  <a:ea typeface="DengXian" panose="02010600030101010101" pitchFamily="2" charset="-122"/>
                  <a:cs typeface="Arial" panose="020B0604020202020204" pitchFamily="34" charset="0"/>
                </a:rPr>
                <a:t>pembelian</a:t>
              </a: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  <a:ea typeface="DengXian" panose="02010600030101010101" pitchFamily="2" charset="-122"/>
                  <a:cs typeface="Arial" panose="020B0604020202020204" pitchFamily="34" charset="0"/>
                </a:rPr>
                <a:t> valuta </a:t>
              </a:r>
              <a:r>
                <a:rPr kumimoji="0" lang="en-US" altLang="en-US" sz="1000" b="0" i="0" u="none" strike="noStrike" cap="none" normalizeH="0" baseline="0" dirty="0" err="1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  <a:ea typeface="DengXian" panose="02010600030101010101" pitchFamily="2" charset="-122"/>
                  <a:cs typeface="Arial" panose="020B0604020202020204" pitchFamily="34" charset="0"/>
                </a:rPr>
                <a:t>asing</a:t>
              </a: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  <a:ea typeface="DengXian" panose="02010600030101010101" pitchFamily="2" charset="-122"/>
                  <a:cs typeface="Arial" panose="020B0604020202020204" pitchFamily="34" charset="0"/>
                </a:rPr>
                <a:t> </a:t>
              </a:r>
              <a:r>
                <a:rPr kumimoji="0" lang="en-US" altLang="en-US" sz="1000" b="0" i="0" u="none" strike="noStrike" cap="none" normalizeH="0" baseline="0" dirty="0" err="1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  <a:ea typeface="DengXian" panose="02010600030101010101" pitchFamily="2" charset="-122"/>
                  <a:cs typeface="Arial" panose="020B0604020202020204" pitchFamily="34" charset="0"/>
                </a:rPr>
                <a:t>terhadap</a:t>
              </a: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  <a:ea typeface="DengXian" panose="02010600030101010101" pitchFamily="2" charset="-122"/>
                  <a:cs typeface="Arial" panose="020B0604020202020204" pitchFamily="34" charset="0"/>
                </a:rPr>
                <a:t> Rupiah </a:t>
              </a:r>
              <a:r>
                <a:rPr kumimoji="0" lang="en-US" altLang="en-US" sz="1000" b="0" i="0" u="none" strike="noStrike" cap="none" normalizeH="0" baseline="0" dirty="0" err="1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  <a:ea typeface="DengXian" panose="02010600030101010101" pitchFamily="2" charset="-122"/>
                  <a:cs typeface="Arial" panose="020B0604020202020204" pitchFamily="34" charset="0"/>
                </a:rPr>
                <a:t>adalah</a:t>
              </a: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  <a:ea typeface="DengXian" panose="02010600030101010101" pitchFamily="2" charset="-122"/>
                  <a:cs typeface="Arial" panose="020B0604020202020204" pitchFamily="34" charset="0"/>
                </a:rPr>
                <a:t> </a:t>
              </a:r>
              <a:r>
                <a:rPr kumimoji="0" lang="en-US" altLang="en-US" sz="1000" b="0" i="0" u="none" strike="noStrike" cap="none" normalizeH="0" baseline="0" dirty="0" err="1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  <a:ea typeface="DengXian" panose="02010600030101010101" pitchFamily="2" charset="-122"/>
                  <a:cs typeface="Arial" panose="020B0604020202020204" pitchFamily="34" charset="0"/>
                </a:rPr>
                <a:t>berdasarkan</a:t>
              </a: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  <a:ea typeface="DengXian" panose="02010600030101010101" pitchFamily="2" charset="-122"/>
                  <a:cs typeface="Arial" panose="020B0604020202020204" pitchFamily="34" charset="0"/>
                </a:rPr>
                <a:t> </a:t>
              </a:r>
              <a:r>
                <a:rPr kumimoji="0" lang="en-US" altLang="en-US" sz="1000" b="0" i="0" u="none" strike="noStrike" cap="none" normalizeH="0" baseline="0" dirty="0" err="1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  <a:ea typeface="DengXian" panose="02010600030101010101" pitchFamily="2" charset="-122"/>
                  <a:cs typeface="Arial" panose="020B0604020202020204" pitchFamily="34" charset="0"/>
                </a:rPr>
                <a:t>akumulasi</a:t>
              </a: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  <a:ea typeface="DengXian" panose="02010600030101010101" pitchFamily="2" charset="-122"/>
                  <a:cs typeface="Arial" panose="020B0604020202020204" pitchFamily="34" charset="0"/>
                </a:rPr>
                <a:t> </a:t>
              </a:r>
              <a:r>
                <a:rPr kumimoji="0" lang="en-US" altLang="en-US" sz="1000" b="0" i="0" u="none" strike="noStrike" cap="none" normalizeH="0" baseline="0" dirty="0" err="1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  <a:ea typeface="DengXian" panose="02010600030101010101" pitchFamily="2" charset="-122"/>
                  <a:cs typeface="Arial" panose="020B0604020202020204" pitchFamily="34" charset="0"/>
                </a:rPr>
                <a:t>dalam</a:t>
              </a: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  <a:ea typeface="DengXian" panose="02010600030101010101" pitchFamily="2" charset="-122"/>
                  <a:cs typeface="Arial" panose="020B0604020202020204" pitchFamily="34" charset="0"/>
                </a:rPr>
                <a:t> 1 (</a:t>
              </a:r>
              <a:r>
                <a:rPr kumimoji="0" lang="en-US" altLang="en-US" sz="1000" b="0" i="0" u="none" strike="noStrike" cap="none" normalizeH="0" baseline="0" dirty="0" err="1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  <a:ea typeface="DengXian" panose="02010600030101010101" pitchFamily="2" charset="-122"/>
                  <a:cs typeface="Arial" panose="020B0604020202020204" pitchFamily="34" charset="0"/>
                </a:rPr>
                <a:t>satu</a:t>
              </a: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  <a:ea typeface="DengXian" panose="02010600030101010101" pitchFamily="2" charset="-122"/>
                  <a:cs typeface="Arial" panose="020B0604020202020204" pitchFamily="34" charset="0"/>
                </a:rPr>
                <a:t>) </a:t>
              </a:r>
              <a:r>
                <a:rPr kumimoji="0" lang="en-US" altLang="en-US" sz="1000" b="0" i="0" u="none" strike="noStrike" cap="none" normalizeH="0" baseline="0" dirty="0" err="1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  <a:ea typeface="DengXian" panose="02010600030101010101" pitchFamily="2" charset="-122"/>
                  <a:cs typeface="Arial" panose="020B0604020202020204" pitchFamily="34" charset="0"/>
                </a:rPr>
                <a:t>bulan</a:t>
              </a: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  <a:ea typeface="DengXian" panose="02010600030101010101" pitchFamily="2" charset="-122"/>
                  <a:cs typeface="Arial" panose="020B0604020202020204" pitchFamily="34" charset="0"/>
                </a:rPr>
                <a:t> </a:t>
              </a:r>
              <a:r>
                <a:rPr kumimoji="0" lang="en-US" altLang="en-US" sz="1000" b="0" i="0" u="none" strike="noStrike" cap="none" normalizeH="0" baseline="0" dirty="0" err="1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  <a:ea typeface="DengXian" panose="02010600030101010101" pitchFamily="2" charset="-122"/>
                  <a:cs typeface="Arial" panose="020B0604020202020204" pitchFamily="34" charset="0"/>
                </a:rPr>
                <a:t>dari</a:t>
              </a: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  <a:ea typeface="DengXian" panose="02010600030101010101" pitchFamily="2" charset="-122"/>
                  <a:cs typeface="Arial" panose="020B0604020202020204" pitchFamily="34" charset="0"/>
                </a:rPr>
                <a:t> </a:t>
              </a:r>
              <a:r>
                <a:rPr kumimoji="0" lang="en-US" altLang="en-US" sz="1000" b="0" i="0" u="none" strike="noStrike" cap="none" normalizeH="0" baseline="0" dirty="0" err="1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  <a:ea typeface="DengXian" panose="02010600030101010101" pitchFamily="2" charset="-122"/>
                  <a:cs typeface="Arial" panose="020B0604020202020204" pitchFamily="34" charset="0"/>
                </a:rPr>
                <a:t>seluruh</a:t>
              </a: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  <a:ea typeface="DengXian" panose="02010600030101010101" pitchFamily="2" charset="-122"/>
                  <a:cs typeface="Arial" panose="020B0604020202020204" pitchFamily="34" charset="0"/>
                </a:rPr>
                <a:t> media </a:t>
              </a:r>
              <a:r>
                <a:rPr kumimoji="0" lang="en-US" altLang="en-US" sz="1000" b="0" i="0" u="none" strike="noStrike" cap="none" normalizeH="0" baseline="0" dirty="0" err="1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  <a:ea typeface="DengXian" panose="02010600030101010101" pitchFamily="2" charset="-122"/>
                  <a:cs typeface="Arial" panose="020B0604020202020204" pitchFamily="34" charset="0"/>
                </a:rPr>
                <a:t>transaksi</a:t>
              </a: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  <a:ea typeface="DengXian" panose="02010600030101010101" pitchFamily="2" charset="-122"/>
                  <a:cs typeface="Arial" panose="020B0604020202020204" pitchFamily="34" charset="0"/>
                </a:rPr>
                <a:t> di Bank.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altLang="en-US" sz="1000" dirty="0">
                <a:solidFill>
                  <a:srgbClr val="C0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endParaRP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3EFA47F9-23FB-3D5E-CDEE-3BBFFF755FF6}"/>
              </a:ext>
            </a:extLst>
          </p:cNvPr>
          <p:cNvSpPr txBox="1"/>
          <p:nvPr/>
        </p:nvSpPr>
        <p:spPr>
          <a:xfrm>
            <a:off x="9622925" y="5345347"/>
            <a:ext cx="190084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highlight>
                  <a:srgbClr val="00FF00"/>
                </a:highlight>
              </a:rPr>
              <a:t>BE</a:t>
            </a:r>
            <a:r>
              <a:rPr lang="en-US" sz="1200" dirty="0"/>
              <a:t> – 	1 day</a:t>
            </a:r>
          </a:p>
          <a:p>
            <a:endParaRPr lang="en-US" sz="1200" dirty="0"/>
          </a:p>
          <a:p>
            <a:r>
              <a:rPr lang="en-US" sz="1200" dirty="0">
                <a:highlight>
                  <a:srgbClr val="00FF00"/>
                </a:highlight>
              </a:rPr>
              <a:t>iOS</a:t>
            </a:r>
            <a:r>
              <a:rPr lang="en-US" sz="1200" dirty="0"/>
              <a:t> –  	4</a:t>
            </a:r>
          </a:p>
          <a:p>
            <a:r>
              <a:rPr lang="en-MY" sz="1200" dirty="0">
                <a:highlight>
                  <a:srgbClr val="00FF00"/>
                </a:highlight>
              </a:rPr>
              <a:t>Android</a:t>
            </a:r>
            <a:r>
              <a:rPr lang="en-MY" sz="1200" dirty="0"/>
              <a:t> - 	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E0B69E5-F8B7-024B-C5C2-11AC24FCD717}"/>
              </a:ext>
            </a:extLst>
          </p:cNvPr>
          <p:cNvSpPr txBox="1"/>
          <p:nvPr/>
        </p:nvSpPr>
        <p:spPr>
          <a:xfrm>
            <a:off x="3211559" y="2118879"/>
            <a:ext cx="12918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/>
              <a:t>FE passes – </a:t>
            </a:r>
            <a:r>
              <a:rPr lang="en-US" sz="800" dirty="0">
                <a:solidFill>
                  <a:srgbClr val="FF0000"/>
                </a:solidFill>
              </a:rPr>
              <a:t> empty value – BE send “0”</a:t>
            </a:r>
            <a:endParaRPr lang="en-MY" sz="800" dirty="0">
              <a:solidFill>
                <a:srgbClr val="FF0000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4D0F694-0F8C-F0B1-AAA1-0AA92398F9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82567" y="3364716"/>
            <a:ext cx="4809433" cy="140275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0F8F2931-22A1-48EB-54A8-1AA5FED8D544}"/>
              </a:ext>
            </a:extLst>
          </p:cNvPr>
          <p:cNvSpPr txBox="1"/>
          <p:nvPr/>
        </p:nvSpPr>
        <p:spPr>
          <a:xfrm>
            <a:off x="2096342" y="3395466"/>
            <a:ext cx="217241" cy="11055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endParaRPr lang="en-MY" sz="800" dirty="0"/>
          </a:p>
        </p:txBody>
      </p: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E08037BA-C226-F22F-720A-119795B7D632}"/>
              </a:ext>
            </a:extLst>
          </p:cNvPr>
          <p:cNvCxnSpPr>
            <a:cxnSpLocks/>
            <a:stCxn id="1043" idx="3"/>
            <a:endCxn id="22" idx="1"/>
          </p:cNvCxnSpPr>
          <p:nvPr/>
        </p:nvCxnSpPr>
        <p:spPr>
          <a:xfrm>
            <a:off x="4876062" y="4337580"/>
            <a:ext cx="3068399" cy="25103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5A8C9F3F-1BBF-B675-BA84-AE93858590F2}"/>
              </a:ext>
            </a:extLst>
          </p:cNvPr>
          <p:cNvSpPr txBox="1"/>
          <p:nvPr/>
        </p:nvSpPr>
        <p:spPr>
          <a:xfrm>
            <a:off x="7944461" y="4521731"/>
            <a:ext cx="423340" cy="13377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endParaRPr lang="en-MY" sz="800" dirty="0"/>
          </a:p>
        </p:txBody>
      </p: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9821046E-E451-38B3-1E3D-76610742BA38}"/>
              </a:ext>
            </a:extLst>
          </p:cNvPr>
          <p:cNvCxnSpPr>
            <a:cxnSpLocks/>
            <a:stCxn id="8" idx="3"/>
            <a:endCxn id="26" idx="1"/>
          </p:cNvCxnSpPr>
          <p:nvPr/>
        </p:nvCxnSpPr>
        <p:spPr>
          <a:xfrm flipV="1">
            <a:off x="4503420" y="2071758"/>
            <a:ext cx="3443238" cy="21639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2D9BE710-1086-753E-E751-011E600A072C}"/>
              </a:ext>
            </a:extLst>
          </p:cNvPr>
          <p:cNvSpPr txBox="1"/>
          <p:nvPr/>
        </p:nvSpPr>
        <p:spPr>
          <a:xfrm>
            <a:off x="3260933" y="3690129"/>
            <a:ext cx="109803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/>
              <a:t>FE passes empty – BE send False</a:t>
            </a:r>
            <a:endParaRPr lang="en-MY" sz="800" dirty="0"/>
          </a:p>
        </p:txBody>
      </p: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5A6294FB-DD8B-4F14-861E-6A264C905148}"/>
              </a:ext>
            </a:extLst>
          </p:cNvPr>
          <p:cNvCxnSpPr>
            <a:cxnSpLocks/>
            <a:stCxn id="30" idx="3"/>
            <a:endCxn id="33" idx="1"/>
          </p:cNvCxnSpPr>
          <p:nvPr/>
        </p:nvCxnSpPr>
        <p:spPr>
          <a:xfrm flipV="1">
            <a:off x="4358965" y="3033965"/>
            <a:ext cx="3597330" cy="82544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27F9A614-8E73-CC62-B023-CB4279470129}"/>
              </a:ext>
            </a:extLst>
          </p:cNvPr>
          <p:cNvCxnSpPr>
            <a:cxnSpLocks/>
            <a:stCxn id="56" idx="3"/>
            <a:endCxn id="40" idx="1"/>
          </p:cNvCxnSpPr>
          <p:nvPr/>
        </p:nvCxnSpPr>
        <p:spPr>
          <a:xfrm>
            <a:off x="5318760" y="1815670"/>
            <a:ext cx="2631178" cy="6308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or: Elbow 42">
            <a:extLst>
              <a:ext uri="{FF2B5EF4-FFF2-40B4-BE49-F238E27FC236}">
                <a16:creationId xmlns:a16="http://schemas.microsoft.com/office/drawing/2014/main" id="{F82B7A88-41F0-3289-0310-921EA743054E}"/>
              </a:ext>
            </a:extLst>
          </p:cNvPr>
          <p:cNvCxnSpPr>
            <a:cxnSpLocks/>
            <a:stCxn id="55" idx="3"/>
            <a:endCxn id="39" idx="1"/>
          </p:cNvCxnSpPr>
          <p:nvPr/>
        </p:nvCxnSpPr>
        <p:spPr>
          <a:xfrm>
            <a:off x="5318761" y="1345342"/>
            <a:ext cx="2623557" cy="38100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D88C3F01-4990-5184-94B5-D8663A4E0E81}"/>
              </a:ext>
            </a:extLst>
          </p:cNvPr>
          <p:cNvSpPr txBox="1"/>
          <p:nvPr/>
        </p:nvSpPr>
        <p:spPr>
          <a:xfrm>
            <a:off x="3211559" y="2544318"/>
            <a:ext cx="129186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/>
              <a:t>FE passes – </a:t>
            </a:r>
            <a:r>
              <a:rPr lang="en-US" sz="800" dirty="0">
                <a:solidFill>
                  <a:srgbClr val="FF0000"/>
                </a:solidFill>
              </a:rPr>
              <a:t>empty value - BE send “0”</a:t>
            </a:r>
            <a:endParaRPr lang="en-MY" sz="800" dirty="0">
              <a:solidFill>
                <a:srgbClr val="FF0000"/>
              </a:solidFill>
            </a:endParaRPr>
          </a:p>
        </p:txBody>
      </p:sp>
      <p:cxnSp>
        <p:nvCxnSpPr>
          <p:cNvPr id="51" name="Connector: Elbow 50">
            <a:extLst>
              <a:ext uri="{FF2B5EF4-FFF2-40B4-BE49-F238E27FC236}">
                <a16:creationId xmlns:a16="http://schemas.microsoft.com/office/drawing/2014/main" id="{C3DF2284-F9E4-D094-74F2-B5E3D908C2A1}"/>
              </a:ext>
            </a:extLst>
          </p:cNvPr>
          <p:cNvCxnSpPr>
            <a:cxnSpLocks/>
            <a:stCxn id="50" idx="3"/>
            <a:endCxn id="48" idx="1"/>
          </p:cNvCxnSpPr>
          <p:nvPr/>
        </p:nvCxnSpPr>
        <p:spPr>
          <a:xfrm flipV="1">
            <a:off x="4503421" y="2458127"/>
            <a:ext cx="3443237" cy="25546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Group 57">
            <a:extLst>
              <a:ext uri="{FF2B5EF4-FFF2-40B4-BE49-F238E27FC236}">
                <a16:creationId xmlns:a16="http://schemas.microsoft.com/office/drawing/2014/main" id="{BAC81E65-332E-EE5C-B20E-8CC320AC7782}"/>
              </a:ext>
            </a:extLst>
          </p:cNvPr>
          <p:cNvGrpSpPr/>
          <p:nvPr/>
        </p:nvGrpSpPr>
        <p:grpSpPr>
          <a:xfrm>
            <a:off x="7926000" y="799755"/>
            <a:ext cx="4190740" cy="2319906"/>
            <a:chOff x="7133520" y="799755"/>
            <a:chExt cx="4190740" cy="2319906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5B720D4D-5066-0F99-B9A0-FDA62A746F92}"/>
                </a:ext>
              </a:extLst>
            </p:cNvPr>
            <p:cNvSpPr txBox="1"/>
            <p:nvPr/>
          </p:nvSpPr>
          <p:spPr>
            <a:xfrm>
              <a:off x="7133520" y="799755"/>
              <a:ext cx="4169773" cy="32362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200" b="1" i="0" u="none" strike="noStrike" baseline="0" dirty="0">
                  <a:solidFill>
                    <a:srgbClr val="000000"/>
                  </a:solidFill>
                  <a:latin typeface="Arial" panose="020B0604020202020204" pitchFamily="34" charset="0"/>
                </a:rPr>
                <a:t>BE - 10.33 Transaction Limit Equal USD – New WS</a:t>
              </a:r>
            </a:p>
            <a:p>
              <a:endParaRPr lang="en-US" sz="1200" b="1" dirty="0">
                <a:solidFill>
                  <a:srgbClr val="000000"/>
                </a:solidFill>
                <a:latin typeface="Arial" panose="020B0604020202020204" pitchFamily="34" charset="0"/>
              </a:endParaRPr>
            </a:p>
            <a:p>
              <a:r>
                <a:rPr lang="en-US" sz="1200" b="1" i="0" u="none" strike="noStrike" baseline="0" dirty="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</a:p>
            <a:p>
              <a:endParaRPr lang="en-US" sz="1200" b="1" dirty="0">
                <a:solidFill>
                  <a:srgbClr val="000000"/>
                </a:solidFill>
                <a:latin typeface="Arial" panose="020B0604020202020204" pitchFamily="34" charset="0"/>
              </a:endParaRPr>
            </a:p>
            <a:p>
              <a:endParaRPr lang="en-MY" sz="1200" dirty="0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06AB71C1-E5A0-B7B3-6D17-1596462E4EE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149838" y="1126141"/>
              <a:ext cx="4174422" cy="1993520"/>
            </a:xfrm>
            <a:prstGeom prst="rect">
              <a:avLst/>
            </a:prstGeom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9DA88215-A76B-7DEC-69ED-45BD4D5D520D}"/>
                </a:ext>
              </a:extLst>
            </p:cNvPr>
            <p:cNvSpPr txBox="1"/>
            <p:nvPr/>
          </p:nvSpPr>
          <p:spPr>
            <a:xfrm>
              <a:off x="7154178" y="1995968"/>
              <a:ext cx="771663" cy="151580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txBody>
            <a:bodyPr wrap="square">
              <a:spAutoFit/>
            </a:bodyPr>
            <a:lstStyle/>
            <a:p>
              <a:endParaRPr lang="en-MY" sz="800" dirty="0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DED808EA-278E-06CA-45E3-725F6A88738B}"/>
                </a:ext>
              </a:extLst>
            </p:cNvPr>
            <p:cNvSpPr txBox="1"/>
            <p:nvPr/>
          </p:nvSpPr>
          <p:spPr>
            <a:xfrm>
              <a:off x="7163815" y="2971328"/>
              <a:ext cx="2591987" cy="125273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>
              <a:spAutoFit/>
            </a:bodyPr>
            <a:lstStyle/>
            <a:p>
              <a:endParaRPr lang="en-MY" sz="800" dirty="0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46AD6ECA-E54B-3B2F-060C-341812925E00}"/>
                </a:ext>
              </a:extLst>
            </p:cNvPr>
            <p:cNvSpPr txBox="1"/>
            <p:nvPr/>
          </p:nvSpPr>
          <p:spPr>
            <a:xfrm>
              <a:off x="7149838" y="1650560"/>
              <a:ext cx="682550" cy="151580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>
              <a:spAutoFit/>
            </a:bodyPr>
            <a:lstStyle/>
            <a:p>
              <a:endParaRPr lang="en-MY" sz="800" dirty="0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A5A3ED14-0A23-37AB-C747-8AD6703E4EB6}"/>
                </a:ext>
              </a:extLst>
            </p:cNvPr>
            <p:cNvSpPr txBox="1"/>
            <p:nvPr/>
          </p:nvSpPr>
          <p:spPr>
            <a:xfrm>
              <a:off x="7157458" y="1802960"/>
              <a:ext cx="682550" cy="151580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>
              <a:spAutoFit/>
            </a:bodyPr>
            <a:lstStyle/>
            <a:p>
              <a:endParaRPr lang="en-MY" sz="800" dirty="0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0EAAA687-3F75-EB2B-556C-C3241AF93D44}"/>
                </a:ext>
              </a:extLst>
            </p:cNvPr>
            <p:cNvSpPr txBox="1"/>
            <p:nvPr/>
          </p:nvSpPr>
          <p:spPr>
            <a:xfrm>
              <a:off x="7154178" y="2382337"/>
              <a:ext cx="771663" cy="151580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txBody>
            <a:bodyPr wrap="square">
              <a:spAutoFit/>
            </a:bodyPr>
            <a:lstStyle/>
            <a:p>
              <a:endParaRPr lang="en-MY" sz="800" dirty="0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8B51AE61-72E8-5CD8-FBFC-370C754545C9}"/>
                </a:ext>
              </a:extLst>
            </p:cNvPr>
            <p:cNvSpPr txBox="1"/>
            <p:nvPr/>
          </p:nvSpPr>
          <p:spPr>
            <a:xfrm>
              <a:off x="7165078" y="2770700"/>
              <a:ext cx="682550" cy="151580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>
              <a:spAutoFit/>
            </a:bodyPr>
            <a:lstStyle/>
            <a:p>
              <a:endParaRPr lang="en-MY" sz="800" dirty="0"/>
            </a:p>
          </p:txBody>
        </p:sp>
      </p:grpSp>
      <p:sp>
        <p:nvSpPr>
          <p:cNvPr id="55" name="TextBox 54">
            <a:extLst>
              <a:ext uri="{FF2B5EF4-FFF2-40B4-BE49-F238E27FC236}">
                <a16:creationId xmlns:a16="http://schemas.microsoft.com/office/drawing/2014/main" id="{EB7A197F-9BC0-905F-BABD-A3A3A1387B2D}"/>
              </a:ext>
            </a:extLst>
          </p:cNvPr>
          <p:cNvSpPr txBox="1"/>
          <p:nvPr/>
        </p:nvSpPr>
        <p:spPr>
          <a:xfrm>
            <a:off x="3198443" y="1176065"/>
            <a:ext cx="212031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/>
              <a:t>FE – </a:t>
            </a:r>
            <a:r>
              <a:rPr lang="en-US" sz="800" dirty="0">
                <a:highlight>
                  <a:srgbClr val="00FF00"/>
                </a:highlight>
              </a:rPr>
              <a:t>Account Currency</a:t>
            </a:r>
            <a:r>
              <a:rPr lang="en-US" sz="800" dirty="0"/>
              <a:t> from  </a:t>
            </a:r>
            <a:r>
              <a:rPr lang="en-US" sz="800" dirty="0" err="1"/>
              <a:t>transactionSourceofFund</a:t>
            </a:r>
            <a:r>
              <a:rPr lang="en-US" sz="800" dirty="0"/>
              <a:t> Response </a:t>
            </a:r>
            <a:endParaRPr lang="en-MY" sz="800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B10DE27-614E-7BA1-D8D0-702CB4CBA976}"/>
              </a:ext>
            </a:extLst>
          </p:cNvPr>
          <p:cNvSpPr txBox="1"/>
          <p:nvPr/>
        </p:nvSpPr>
        <p:spPr>
          <a:xfrm>
            <a:off x="3211559" y="1646393"/>
            <a:ext cx="210720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/>
              <a:t>FE – </a:t>
            </a:r>
            <a:r>
              <a:rPr lang="en-US" sz="800" dirty="0">
                <a:highlight>
                  <a:srgbClr val="00FF00"/>
                </a:highlight>
              </a:rPr>
              <a:t>Account Currency</a:t>
            </a:r>
            <a:r>
              <a:rPr lang="en-US" sz="800" dirty="0"/>
              <a:t> from </a:t>
            </a:r>
            <a:r>
              <a:rPr lang="en-US" sz="800" dirty="0" err="1">
                <a:solidFill>
                  <a:srgbClr val="FF0000"/>
                </a:solidFill>
              </a:rPr>
              <a:t>TransactionBeneficiaries</a:t>
            </a:r>
            <a:r>
              <a:rPr lang="en-US" sz="800" dirty="0"/>
              <a:t> Response </a:t>
            </a:r>
            <a:endParaRPr lang="en-MY" sz="800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403F8AE-8C0B-921B-0E54-1A9A33AE044D}"/>
              </a:ext>
            </a:extLst>
          </p:cNvPr>
          <p:cNvSpPr txBox="1"/>
          <p:nvPr/>
        </p:nvSpPr>
        <p:spPr>
          <a:xfrm>
            <a:off x="2348137" y="3389356"/>
            <a:ext cx="148378" cy="12161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endParaRPr lang="en-MY" sz="800" dirty="0"/>
          </a:p>
        </p:txBody>
      </p:sp>
      <p:cxnSp>
        <p:nvCxnSpPr>
          <p:cNvPr id="1024" name="Connector: Elbow 1023">
            <a:extLst>
              <a:ext uri="{FF2B5EF4-FFF2-40B4-BE49-F238E27FC236}">
                <a16:creationId xmlns:a16="http://schemas.microsoft.com/office/drawing/2014/main" id="{37DE21E8-F346-C566-4D4F-0645B7F8AEF7}"/>
              </a:ext>
            </a:extLst>
          </p:cNvPr>
          <p:cNvCxnSpPr>
            <a:cxnSpLocks/>
            <a:stCxn id="63" idx="2"/>
            <a:endCxn id="1028" idx="3"/>
          </p:cNvCxnSpPr>
          <p:nvPr/>
        </p:nvCxnSpPr>
        <p:spPr>
          <a:xfrm rot="5400000">
            <a:off x="969364" y="3892385"/>
            <a:ext cx="1834378" cy="107154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8" name="TextBox 1027">
            <a:extLst>
              <a:ext uri="{FF2B5EF4-FFF2-40B4-BE49-F238E27FC236}">
                <a16:creationId xmlns:a16="http://schemas.microsoft.com/office/drawing/2014/main" id="{C4969403-C2F7-13CF-9AAB-EEE49C2028A1}"/>
              </a:ext>
            </a:extLst>
          </p:cNvPr>
          <p:cNvSpPr txBox="1"/>
          <p:nvPr/>
        </p:nvSpPr>
        <p:spPr>
          <a:xfrm>
            <a:off x="668230" y="5269557"/>
            <a:ext cx="682550" cy="151580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/>
          <a:p>
            <a:endParaRPr lang="en-MY" sz="800" dirty="0"/>
          </a:p>
        </p:txBody>
      </p:sp>
      <p:sp>
        <p:nvSpPr>
          <p:cNvPr id="1038" name="TextBox 1037">
            <a:extLst>
              <a:ext uri="{FF2B5EF4-FFF2-40B4-BE49-F238E27FC236}">
                <a16:creationId xmlns:a16="http://schemas.microsoft.com/office/drawing/2014/main" id="{4AFBB189-544F-D08E-3278-D897BFA12017}"/>
              </a:ext>
            </a:extLst>
          </p:cNvPr>
          <p:cNvSpPr txBox="1"/>
          <p:nvPr/>
        </p:nvSpPr>
        <p:spPr>
          <a:xfrm>
            <a:off x="3260932" y="2974556"/>
            <a:ext cx="260646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/>
              <a:t>FE passes </a:t>
            </a:r>
            <a:r>
              <a:rPr lang="en-US" sz="800" dirty="0">
                <a:solidFill>
                  <a:schemeClr val="bg1"/>
                </a:solidFill>
                <a:highlight>
                  <a:srgbClr val="008080"/>
                </a:highlight>
              </a:rPr>
              <a:t>SOURCE account number</a:t>
            </a:r>
            <a:r>
              <a:rPr lang="en-US" sz="800" dirty="0"/>
              <a:t> from </a:t>
            </a:r>
            <a:r>
              <a:rPr lang="en-US" sz="800" dirty="0" err="1"/>
              <a:t>tranactionSourceofFund</a:t>
            </a:r>
            <a:endParaRPr lang="en-MY" sz="800" dirty="0"/>
          </a:p>
        </p:txBody>
      </p:sp>
      <p:cxnSp>
        <p:nvCxnSpPr>
          <p:cNvPr id="1039" name="Connector: Elbow 1038">
            <a:extLst>
              <a:ext uri="{FF2B5EF4-FFF2-40B4-BE49-F238E27FC236}">
                <a16:creationId xmlns:a16="http://schemas.microsoft.com/office/drawing/2014/main" id="{3FA2BA70-5180-8A03-5942-5F35BDD548BB}"/>
              </a:ext>
            </a:extLst>
          </p:cNvPr>
          <p:cNvCxnSpPr>
            <a:cxnSpLocks/>
            <a:stCxn id="1038" idx="3"/>
            <a:endCxn id="54" idx="1"/>
          </p:cNvCxnSpPr>
          <p:nvPr/>
        </p:nvCxnSpPr>
        <p:spPr>
          <a:xfrm flipV="1">
            <a:off x="5867400" y="2846490"/>
            <a:ext cx="2090158" cy="297343"/>
          </a:xfrm>
          <a:prstGeom prst="bentConnector3">
            <a:avLst>
              <a:gd name="adj1" fmla="val 807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3" name="TextBox 1042">
            <a:extLst>
              <a:ext uri="{FF2B5EF4-FFF2-40B4-BE49-F238E27FC236}">
                <a16:creationId xmlns:a16="http://schemas.microsoft.com/office/drawing/2014/main" id="{6B26F1CB-8332-FB74-6A09-501846BB838F}"/>
              </a:ext>
            </a:extLst>
          </p:cNvPr>
          <p:cNvSpPr txBox="1"/>
          <p:nvPr/>
        </p:nvSpPr>
        <p:spPr>
          <a:xfrm>
            <a:off x="3376665" y="4229858"/>
            <a:ext cx="1499397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/>
              <a:t>FE map with </a:t>
            </a:r>
            <a:r>
              <a:rPr lang="en-US" sz="800" dirty="0" err="1"/>
              <a:t>eq_usd_remaining</a:t>
            </a:r>
            <a:endParaRPr lang="en-MY" sz="800" dirty="0"/>
          </a:p>
        </p:txBody>
      </p:sp>
      <p:cxnSp>
        <p:nvCxnSpPr>
          <p:cNvPr id="1045" name="Connector: Elbow 1044">
            <a:extLst>
              <a:ext uri="{FF2B5EF4-FFF2-40B4-BE49-F238E27FC236}">
                <a16:creationId xmlns:a16="http://schemas.microsoft.com/office/drawing/2014/main" id="{9D89DCEF-B5D9-1F14-DD68-4595CA388F43}"/>
              </a:ext>
            </a:extLst>
          </p:cNvPr>
          <p:cNvCxnSpPr>
            <a:cxnSpLocks/>
            <a:stCxn id="1043" idx="1"/>
            <a:endCxn id="16" idx="2"/>
          </p:cNvCxnSpPr>
          <p:nvPr/>
        </p:nvCxnSpPr>
        <p:spPr>
          <a:xfrm rot="10800000">
            <a:off x="2204963" y="3506024"/>
            <a:ext cx="1171702" cy="83155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3DCCDA7-DC96-EBF4-48A3-0F4432B4F886}"/>
              </a:ext>
            </a:extLst>
          </p:cNvPr>
          <p:cNvSpPr txBox="1"/>
          <p:nvPr/>
        </p:nvSpPr>
        <p:spPr>
          <a:xfrm>
            <a:off x="121419" y="357051"/>
            <a:ext cx="61036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Tx/>
              <a:buChar char="-"/>
            </a:pPr>
            <a:r>
              <a:rPr lang="en-ID" sz="1800" b="1" dirty="0">
                <a:solidFill>
                  <a:srgbClr val="FF0000"/>
                </a:solidFill>
                <a:latin typeface="+mj-lt"/>
              </a:rPr>
              <a:t>FE will continue to call WS – Pending BE Spec 10.33</a:t>
            </a:r>
            <a:endParaRPr lang="en-US" sz="1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3FCBB71-DEE9-AF08-E50D-88415889A066}"/>
              </a:ext>
            </a:extLst>
          </p:cNvPr>
          <p:cNvSpPr txBox="1"/>
          <p:nvPr/>
        </p:nvSpPr>
        <p:spPr>
          <a:xfrm>
            <a:off x="7745087" y="4320056"/>
            <a:ext cx="619812" cy="13377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endParaRPr lang="en-MY" sz="800" dirty="0"/>
          </a:p>
        </p:txBody>
      </p: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53B48EBA-DE69-B9FA-585C-C974C29CF186}"/>
              </a:ext>
            </a:extLst>
          </p:cNvPr>
          <p:cNvCxnSpPr>
            <a:cxnSpLocks/>
            <a:stCxn id="23" idx="0"/>
            <a:endCxn id="18" idx="1"/>
          </p:cNvCxnSpPr>
          <p:nvPr/>
        </p:nvCxnSpPr>
        <p:spPr>
          <a:xfrm rot="16200000" flipH="1">
            <a:off x="4366692" y="1008548"/>
            <a:ext cx="987729" cy="5769060"/>
          </a:xfrm>
          <a:prstGeom prst="bentConnector4">
            <a:avLst>
              <a:gd name="adj1" fmla="val -7715"/>
              <a:gd name="adj2" fmla="val 8432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98A5A023-E05F-1D19-04DA-D20FAF5AD77E}"/>
              </a:ext>
            </a:extLst>
          </p:cNvPr>
          <p:cNvSpPr txBox="1"/>
          <p:nvPr/>
        </p:nvSpPr>
        <p:spPr>
          <a:xfrm>
            <a:off x="1886258" y="3399214"/>
            <a:ext cx="179538" cy="11055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endParaRPr lang="en-MY" sz="800" dirty="0"/>
          </a:p>
        </p:txBody>
      </p:sp>
    </p:spTree>
    <p:extLst>
      <p:ext uri="{BB962C8B-B14F-4D97-AF65-F5344CB8AC3E}">
        <p14:creationId xmlns:p14="http://schemas.microsoft.com/office/powerpoint/2010/main" val="2388905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5074</TotalTime>
  <Words>758</Words>
  <Application>Microsoft Office PowerPoint</Application>
  <PresentationFormat>Widescreen</PresentationFormat>
  <Paragraphs>85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Jimmy Jiun Phang</dc:creator>
  <cp:lastModifiedBy>Jimmy Jiun Phang</cp:lastModifiedBy>
  <cp:revision>131</cp:revision>
  <dcterms:created xsi:type="dcterms:W3CDTF">2023-06-09T07:28:49Z</dcterms:created>
  <dcterms:modified xsi:type="dcterms:W3CDTF">2023-06-16T08:08:21Z</dcterms:modified>
</cp:coreProperties>
</file>