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8" r:id="rId7"/>
    <p:sldId id="269" r:id="rId8"/>
    <p:sldId id="32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5" autoAdjust="0"/>
    <p:restoredTop sz="94660"/>
  </p:normalViewPr>
  <p:slideViewPr>
    <p:cSldViewPr snapToGrid="0">
      <p:cViewPr>
        <p:scale>
          <a:sx n="100" d="100"/>
          <a:sy n="100" d="100"/>
        </p:scale>
        <p:origin x="46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BCA1B-20AA-E13C-4641-DDBB52DF7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58A2B2-15A5-F276-F270-D7E878993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C703F-E6D9-1189-08F4-970460DCD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A4FFE-A814-BF29-D163-08D222DC2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2B6C-3E22-BE45-79D0-E61B478A2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7725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15402-DA9F-B823-53D8-343692B8E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82022-7BC2-51F9-5A3A-3E6244730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CE815-CAAD-AE2F-5BF5-F72283DCB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E7062-CF05-A504-5FF3-900045198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FC53E-B66D-2564-5D2F-D665875E6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199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9C2391-F49B-011A-53FE-68AF2F40E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78197-4179-6AEE-A8AE-4BBD60299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309E5-8A7F-63B8-41FE-EEEF515B2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7DDFA-C79B-277A-B392-19B02E05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29567-0336-A602-15B0-E81528763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802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B1AA1-144C-5D95-6506-FDB0B128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E1390-D912-99A3-0922-5DA07D28D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FB5E0-7631-A32C-7155-CDD40CD69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165E5-6E2B-546D-E528-73B62987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30591-8A1B-A77E-6105-F8767D96E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0086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67EAE-E4C1-582F-2761-3E8C1AF80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EA7A9-4B20-3B0A-2CDE-0D0471280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03B78-FD90-5250-CB73-67BFC379F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09C6B-AD44-8A15-BE3C-7047BA79B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A164E-AB99-C2C2-D42F-ADE6D648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585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E550D-537F-D57C-D009-DDB67C0D2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6143A-423D-4334-2420-5509133ED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515A2-94C2-27F1-1224-553088B1C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0A651-1CA3-FFEB-F2D3-14E122F49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EE828-6EE6-312D-0B81-9BC0C6646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FC928-EA01-BD72-49D2-31967246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779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12171-3977-9228-2843-AD75402C2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9E62A-1510-8DCD-DB50-EB3B7A128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E2522C-8BEE-196B-A5E4-99EE0EAE1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94F751-9DFA-2522-23C2-CF7201334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4CB224-87AB-5E5D-CED9-0465C0C44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1BC50A-C0DB-BDEC-77D1-42B2E8A4C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7B1EFB-FE63-9C1F-1209-3C08C9D88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D9A2B2-0831-C858-9774-142BA3F6C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8817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C538E-F08A-149D-4EDC-A0AADF0C1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BA7E30-E282-9A0B-CBB4-F8B6FB1F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F9F9D-F7A5-7D61-DCA8-888756D0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5BF28-23BD-C31C-1A86-BB8784325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0944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BDDFA-92DE-FA11-0721-AA3CA727E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9C638F-2258-B7E4-6A7F-BC7D1CE5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42840-9B3A-15D7-3240-E5D4F429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998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97537-DCCF-D980-5F5A-FEF97DC1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4457F-1713-0ACC-6731-EB7468B7D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A3588-4AC3-96E0-D9C5-474BAD416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FA387-1075-C580-DF9B-6E7E50086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22BE6-335C-A627-6EF6-237B0F260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13183-B4A9-20C0-3C48-43FFA4DD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708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07BAD-1229-7F88-68C1-682AA7035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D8F149-A04C-C222-58C3-C4A568FC9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F67E8-7522-2A8A-35C9-739798517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14223-7FB1-28A8-9DB5-52A5162F4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07040-2B96-814D-8E4C-AE8A600BE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D40C6-E906-2D99-3AE3-14562162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3317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B1AAAD-D58A-73D5-4D22-47C5CF389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E668A-5B90-6497-8A63-E87583E50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E531E-A4B4-8E47-980A-A0165060F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0F15A-A3B9-B8B7-11C2-A6171A70B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D8C25-4EAB-DF1F-E38A-F930100F27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093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6BBBCB-E821-6FB1-4BA5-D3E269353FAA}"/>
              </a:ext>
            </a:extLst>
          </p:cNvPr>
          <p:cNvSpPr txBox="1"/>
          <p:nvPr/>
        </p:nvSpPr>
        <p:spPr>
          <a:xfrm>
            <a:off x="59837" y="1013270"/>
            <a:ext cx="5937104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 the time of Primary Device grants the access.</a:t>
            </a:r>
            <a:b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Prerequisites: User already bind an active </a:t>
            </a:r>
            <a:r>
              <a:rPr lang="en-MY" sz="11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primary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device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Expected condition: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NEW Requirement</a:t>
            </a:r>
            <a:endParaRPr lang="en-MY" sz="11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228600" indent="-228600">
              <a:buAutoNum type="arabicPeriod"/>
            </a:pP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Login action on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device (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2ndary Device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endParaRPr lang="en-MY" sz="11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MY" sz="11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 </a:t>
            </a:r>
            <a:endParaRPr lang="en-MY" sz="1100" i="1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new device as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=P </a:t>
            </a:r>
            <a:endParaRPr lang="en-MY" sz="11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MY" sz="1100" dirty="0">
              <a:effectLst/>
              <a:highlight>
                <a:srgbClr val="00FFFF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Login action on 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primary device </a:t>
            </a:r>
            <a:r>
              <a:rPr lang="en-MY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&gt;&gt;&gt; refer to Slide #7</a:t>
            </a:r>
            <a:endParaRPr lang="en-MY" sz="11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</a:t>
            </a:r>
            <a:r>
              <a:rPr lang="en-MY" sz="11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primary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new device as </a:t>
            </a:r>
            <a:r>
              <a:rPr lang="en-MY" sz="11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secondary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=P</a:t>
            </a:r>
          </a:p>
          <a:p>
            <a:endParaRPr lang="en-MY" sz="1100" dirty="0">
              <a:effectLst/>
              <a:highlight>
                <a:srgbClr val="00FFFF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Grant access action on mobile using 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primary device</a:t>
            </a:r>
            <a:r>
              <a:rPr lang="en-MY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&gt;&gt;&gt; refer to Slide #7</a:t>
            </a:r>
            <a:endParaRPr lang="en-MY" sz="11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add secondary device </a:t>
            </a:r>
            <a:r>
              <a:rPr lang="en-MY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[Remains the same as BAU]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Login action again on mobile 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F593B3-E486-360C-9EC9-A209DF62A7F3}"/>
              </a:ext>
            </a:extLst>
          </p:cNvPr>
          <p:cNvSpPr txBox="1"/>
          <p:nvPr/>
        </p:nvSpPr>
        <p:spPr>
          <a:xfrm>
            <a:off x="6195061" y="1013270"/>
            <a:ext cx="599693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 the time the grant access is expired.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Prerequisites: User already bind an active primary device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Expected condition: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Login action on new device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new device as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=P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Login action on primary device 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new device as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=P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Grant access action on mobile using primary device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the request expired</a:t>
            </a:r>
          </a:p>
          <a:p>
            <a:r>
              <a:rPr lang="en-MY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&gt;&gt;&gt; refer to Slide #9</a:t>
            </a:r>
            <a:endParaRPr lang="en-MY" sz="1100" b="1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 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expired device as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=E</a:t>
            </a:r>
            <a:endParaRPr lang="en-MY" sz="1100" dirty="0">
              <a:highlight>
                <a:srgbClr val="FF00FF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62877F-071B-C011-99C6-7B29A1D7EFF5}"/>
              </a:ext>
            </a:extLst>
          </p:cNvPr>
          <p:cNvSpPr txBox="1"/>
          <p:nvPr/>
        </p:nvSpPr>
        <p:spPr>
          <a:xfrm>
            <a:off x="59836" y="1744947"/>
            <a:ext cx="5769463" cy="2506246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endParaRPr lang="en-MY" sz="11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6D0AF7-756C-0112-095E-ED7314F5E7EF}"/>
              </a:ext>
            </a:extLst>
          </p:cNvPr>
          <p:cNvSpPr txBox="1"/>
          <p:nvPr/>
        </p:nvSpPr>
        <p:spPr>
          <a:xfrm>
            <a:off x="6195060" y="1726030"/>
            <a:ext cx="4768151" cy="1556181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endParaRPr lang="en-MY" sz="11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B1896B-D270-E275-AC26-027B4F59E6A0}"/>
              </a:ext>
            </a:extLst>
          </p:cNvPr>
          <p:cNvSpPr txBox="1"/>
          <p:nvPr/>
        </p:nvSpPr>
        <p:spPr>
          <a:xfrm>
            <a:off x="0" y="35960"/>
            <a:ext cx="593710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QC1366 – Primary Device – Countdown screen Display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1322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F41586-3176-43B5-0D79-C25FDFF6FBB9}"/>
              </a:ext>
            </a:extLst>
          </p:cNvPr>
          <p:cNvSpPr txBox="1"/>
          <p:nvPr/>
        </p:nvSpPr>
        <p:spPr>
          <a:xfrm>
            <a:off x="762000" y="465755"/>
            <a:ext cx="9985948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D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provide the information to the Velocity Bank Admin , SL needs to send a sync device when: 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 there any new Omni Spec for this 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-&gt; Yes, will be using existing sync device 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api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with added field 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device_status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1654810" indent="-228600"/>
            <a:r>
              <a:rPr lang="en-MY" sz="12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a.</a:t>
            </a:r>
            <a:r>
              <a:rPr lang="en-MY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      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At the time of Secondary Device binding with the status = Pending Grant Access. 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-&gt; 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=P 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 Passing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= P is during Primary Device login – correct?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 During Primary device login,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Mleb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will check if any (2ndary Device =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= P) to be sent with Omni 3.9 Sync Device status. There will be 2 active device lists to be send in where Primary device &amp; 2ndary device. – correct?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lphaLcPeriod"/>
              <a:tabLst>
                <a:tab pos="457200" algn="l"/>
              </a:tabLst>
            </a:pP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the time of Primary Device grants the access.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Is this going to update the Primary Device information or 2ndary Device information; what information would we need to update to Omni? 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-&gt; 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=A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 Is this still omni spec 3.9 (Sync Device) or 3.8 ? In BAU now when Primary device grants access to 2ndary device,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Mleb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uses Omni 3.8 to add 2ndary device to Omni. 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MY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lphaLcPeriod"/>
              <a:tabLst>
                <a:tab pos="457200" algn="l"/>
              </a:tabLst>
            </a:pP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the time the grant access is expire.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Is this going to update the Primary Device information or 2ndary Device information; what information would we need to update to Omni? 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-&gt; 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=E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Is this still omni spec 3.9 (Sync Device) ?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Mleb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will update Omni with Omni Spec 3.9 by sending the active list with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= E.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en-ID" sz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When the Velocity Bank Admin unbinds the device from Velocity Web (OMNI), SL need to check the </a:t>
            </a:r>
            <a:r>
              <a:rPr lang="en-ID" sz="12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binded</a:t>
            </a:r>
            <a:r>
              <a:rPr lang="en-ID" sz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device:</a:t>
            </a:r>
            <a:endParaRPr lang="en-MY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1654810" indent="-228600"/>
            <a:r>
              <a:rPr lang="en-MY" sz="12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a.</a:t>
            </a:r>
            <a:r>
              <a:rPr lang="en-MY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      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If the device that will be </a:t>
            </a:r>
            <a:r>
              <a:rPr lang="en-MY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unbinded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= Primary Device and there is another device with Pending Grant Access </a:t>
            </a:r>
            <a:r>
              <a:rPr lang="en-MY" sz="1200" dirty="0">
                <a:solidFill>
                  <a:srgbClr val="000000"/>
                </a:solidFill>
                <a:effectLst/>
                <a:latin typeface="Wingdings" panose="05000000000000000000" pitchFamily="2" charset="2"/>
                <a:ea typeface="DengXian" panose="02010600030101010101" pitchFamily="2" charset="-122"/>
              </a:rPr>
              <a:t>à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The device with Pending Grant Access status will be updated as a Primary Device, then apply cooling off period.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Meaning the 2ndary device will become Primary Device Level with cooling period; Is this mean it will require a (Timer = Count Down screen?) </a:t>
            </a:r>
            <a:r>
              <a:rPr lang="en-ID" sz="1200" dirty="0">
                <a:solidFill>
                  <a:srgbClr val="0C64C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DengXian" panose="02010600030101010101" pitchFamily="2" charset="-122"/>
              </a:rPr>
              <a:t>-&gt; Yes</a:t>
            </a:r>
            <a:endParaRPr lang="en-MY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 After countdown finished, such device able to perform login. 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lphaLcPeriod"/>
              <a:tabLst>
                <a:tab pos="457200" algn="l"/>
              </a:tabLst>
            </a:pP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the device that will be </a:t>
            </a:r>
            <a:r>
              <a:rPr lang="en-MY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unbinded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Primary Device and there is an active Secondary Device </a:t>
            </a:r>
            <a:r>
              <a:rPr lang="en-MY" sz="1200" dirty="0">
                <a:solidFill>
                  <a:srgbClr val="000000"/>
                </a:solidFill>
                <a:effectLst/>
                <a:latin typeface="Wingdings" panose="05000000000000000000" pitchFamily="2" charset="2"/>
                <a:ea typeface="Times New Roman" panose="02020603050405020304" pitchFamily="18" charset="0"/>
              </a:rPr>
              <a:t>à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The secondary device will be updated as a </a:t>
            </a:r>
            <a:r>
              <a:rPr lang="en-MY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Primarry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Device. 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MY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This is already applied in Production; Remain unchanged.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lphaLcPeriod"/>
              <a:tabLst>
                <a:tab pos="457200" algn="l"/>
              </a:tabLst>
            </a:pP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the device that will be </a:t>
            </a:r>
            <a:r>
              <a:rPr lang="en-MY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unbinded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Secondary Device </a:t>
            </a:r>
            <a:r>
              <a:rPr lang="en-MY" sz="1200" dirty="0">
                <a:solidFill>
                  <a:srgbClr val="000000"/>
                </a:solidFill>
                <a:effectLst/>
                <a:latin typeface="Wingdings" panose="05000000000000000000" pitchFamily="2" charset="2"/>
                <a:ea typeface="Times New Roman" panose="02020603050405020304" pitchFamily="18" charset="0"/>
              </a:rPr>
              <a:t>à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As is existing condition.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457200" indent="457200"/>
            <a:r>
              <a:rPr lang="en-MY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This is already applied in Production; Remain unchanged.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96D8D8-1D47-C961-7FDD-C99FBB6171A0}"/>
              </a:ext>
            </a:extLst>
          </p:cNvPr>
          <p:cNvSpPr txBox="1"/>
          <p:nvPr/>
        </p:nvSpPr>
        <p:spPr>
          <a:xfrm>
            <a:off x="0" y="35960"/>
            <a:ext cx="593710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 - QC1366 – Primary Device – Countdown screen Display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61880-FB68-5E78-B8A9-73D501D20A83}"/>
              </a:ext>
            </a:extLst>
          </p:cNvPr>
          <p:cNvSpPr txBox="1"/>
          <p:nvPr/>
        </p:nvSpPr>
        <p:spPr>
          <a:xfrm>
            <a:off x="613870" y="3729687"/>
            <a:ext cx="10628774" cy="102525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en-MY" sz="1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2598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0FF825-C126-30DA-05C9-C5A84523D461}"/>
              </a:ext>
            </a:extLst>
          </p:cNvPr>
          <p:cNvGraphicFramePr>
            <a:graphicFrameLocks noGrp="1"/>
          </p:cNvGraphicFramePr>
          <p:nvPr/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0298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6356408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607571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433A628-0AF0-F826-8B1B-4329C1E3603E}"/>
              </a:ext>
            </a:extLst>
          </p:cNvPr>
          <p:cNvSpPr txBox="1"/>
          <p:nvPr/>
        </p:nvSpPr>
        <p:spPr>
          <a:xfrm flipH="1">
            <a:off x="124586" y="-28753"/>
            <a:ext cx="790181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Primary Perform Login &amp; Device Approval - Request Approval on Primary Device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7E1A34C-E454-51BA-6A40-6AEEE34A6882}"/>
              </a:ext>
            </a:extLst>
          </p:cNvPr>
          <p:cNvSpPr/>
          <p:nvPr/>
        </p:nvSpPr>
        <p:spPr>
          <a:xfrm>
            <a:off x="1796482" y="769317"/>
            <a:ext cx="320040" cy="2743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3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97838D-56EB-2460-3CF4-79AF9A0A8E86}"/>
              </a:ext>
            </a:extLst>
          </p:cNvPr>
          <p:cNvSpPr txBox="1"/>
          <p:nvPr/>
        </p:nvSpPr>
        <p:spPr>
          <a:xfrm>
            <a:off x="1134759" y="1198722"/>
            <a:ext cx="1645920" cy="2560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Perform BAU Login flow</a:t>
            </a:r>
            <a:endParaRPr lang="en-MY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18620D-CF58-BE43-4E3B-4936AAB3097B}"/>
              </a:ext>
            </a:extLst>
          </p:cNvPr>
          <p:cNvSpPr txBox="1"/>
          <p:nvPr/>
        </p:nvSpPr>
        <p:spPr>
          <a:xfrm>
            <a:off x="704958" y="3700920"/>
            <a:ext cx="2429738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Prompt to display “New device would like to get connected“.</a:t>
            </a:r>
            <a:endParaRPr lang="en-MY" sz="1100" dirty="0"/>
          </a:p>
        </p:txBody>
      </p:sp>
      <p:sp>
        <p:nvSpPr>
          <p:cNvPr id="12" name="Diamond 11">
            <a:extLst>
              <a:ext uri="{FF2B5EF4-FFF2-40B4-BE49-F238E27FC236}">
                <a16:creationId xmlns:a16="http://schemas.microsoft.com/office/drawing/2014/main" id="{8CD24CBD-6A54-7D01-3588-AEFF30B98E42}"/>
              </a:ext>
            </a:extLst>
          </p:cNvPr>
          <p:cNvSpPr/>
          <p:nvPr/>
        </p:nvSpPr>
        <p:spPr>
          <a:xfrm>
            <a:off x="1689167" y="4333899"/>
            <a:ext cx="457200" cy="36576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C5F120CC-99FE-1137-00FE-326AEDD585C8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 rot="5400000">
            <a:off x="1817751" y="4231823"/>
            <a:ext cx="202092" cy="20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03D7DB03-6E45-335D-B7FB-7ABF219E9422}"/>
              </a:ext>
            </a:extLst>
          </p:cNvPr>
          <p:cNvCxnSpPr>
            <a:cxnSpLocks/>
            <a:stCxn id="12" idx="3"/>
            <a:endCxn id="3" idx="1"/>
          </p:cNvCxnSpPr>
          <p:nvPr/>
        </p:nvCxnSpPr>
        <p:spPr>
          <a:xfrm flipV="1">
            <a:off x="2146367" y="3404184"/>
            <a:ext cx="2652066" cy="11125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A59BE56-49F0-1475-970D-D012249CC42E}"/>
              </a:ext>
            </a:extLst>
          </p:cNvPr>
          <p:cNvSpPr txBox="1"/>
          <p:nvPr/>
        </p:nvSpPr>
        <p:spPr>
          <a:xfrm>
            <a:off x="2093396" y="4388807"/>
            <a:ext cx="919975" cy="13356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Yes – Approve</a:t>
            </a:r>
            <a:endParaRPr lang="en-MY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86B96F-FB50-259A-9440-B0FDE3270EC7}"/>
              </a:ext>
            </a:extLst>
          </p:cNvPr>
          <p:cNvSpPr txBox="1"/>
          <p:nvPr/>
        </p:nvSpPr>
        <p:spPr>
          <a:xfrm>
            <a:off x="2106105" y="4800037"/>
            <a:ext cx="800946" cy="1263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 – Reject</a:t>
            </a:r>
            <a:endParaRPr lang="en-MY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37F2D6-10C0-E6C9-FC70-0D97933B38FC}"/>
              </a:ext>
            </a:extLst>
          </p:cNvPr>
          <p:cNvSpPr txBox="1"/>
          <p:nvPr/>
        </p:nvSpPr>
        <p:spPr>
          <a:xfrm>
            <a:off x="6193323" y="2224127"/>
            <a:ext cx="2939983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800" dirty="0"/>
              <a:t>Update below for 2</a:t>
            </a:r>
            <a:r>
              <a:rPr lang="en-MY" sz="800" baseline="30000" dirty="0"/>
              <a:t>nd</a:t>
            </a:r>
            <a:r>
              <a:rPr lang="en-MY" sz="800" dirty="0"/>
              <a:t> device: </a:t>
            </a:r>
            <a:r>
              <a:rPr lang="en-MY" sz="800" dirty="0">
                <a:solidFill>
                  <a:srgbClr val="FF0000"/>
                </a:solidFill>
              </a:rPr>
              <a:t>(Need a </a:t>
            </a:r>
            <a:r>
              <a:rPr lang="en-MY" sz="800" dirty="0" err="1">
                <a:solidFill>
                  <a:srgbClr val="FF0000"/>
                </a:solidFill>
              </a:rPr>
              <a:t>ws</a:t>
            </a:r>
            <a:r>
              <a:rPr lang="en-MY" sz="800" dirty="0">
                <a:solidFill>
                  <a:srgbClr val="FF0000"/>
                </a:solidFill>
              </a:rPr>
              <a:t> between FE &amp; BE) </a:t>
            </a:r>
            <a:r>
              <a:rPr lang="en-US" sz="800" dirty="0">
                <a:solidFill>
                  <a:srgbClr val="FF0000"/>
                </a:solidFill>
              </a:rPr>
              <a:t>then request 3.8 omni</a:t>
            </a:r>
            <a:endParaRPr lang="en-MY" sz="800" dirty="0"/>
          </a:p>
          <a:p>
            <a:r>
              <a:rPr lang="en-US" altLang="zh-CN" sz="800" dirty="0"/>
              <a:t>- </a:t>
            </a:r>
            <a:r>
              <a:rPr lang="en-MY" sz="800" dirty="0"/>
              <a:t>Device Information – Device ID</a:t>
            </a:r>
          </a:p>
          <a:p>
            <a:r>
              <a:rPr lang="en-MY" sz="800" dirty="0"/>
              <a:t>- Device level = Secondary</a:t>
            </a:r>
          </a:p>
          <a:p>
            <a:r>
              <a:rPr lang="en-MY" sz="800" dirty="0"/>
              <a:t>- Binding Status (Active)</a:t>
            </a:r>
          </a:p>
          <a:p>
            <a:r>
              <a:rPr lang="en-US" altLang="zh-CN" sz="800" dirty="0"/>
              <a:t>- </a:t>
            </a:r>
            <a:r>
              <a:rPr lang="en-MY" sz="800" dirty="0" err="1"/>
              <a:t>Action_cd</a:t>
            </a:r>
            <a:r>
              <a:rPr lang="en-MY" sz="800" dirty="0"/>
              <a:t> (Add = A)</a:t>
            </a:r>
          </a:p>
          <a:p>
            <a:r>
              <a:rPr lang="en-MY" sz="800" dirty="0"/>
              <a:t>- </a:t>
            </a:r>
            <a:r>
              <a:rPr lang="en-MY" sz="800" dirty="0" err="1"/>
              <a:t>Is_primary</a:t>
            </a:r>
            <a:r>
              <a:rPr lang="en-MY" sz="800" dirty="0"/>
              <a:t>= N</a:t>
            </a:r>
          </a:p>
          <a:p>
            <a:r>
              <a:rPr lang="en-MY" sz="800" dirty="0">
                <a:highlight>
                  <a:srgbClr val="00FF00"/>
                </a:highlight>
              </a:rPr>
              <a:t>- Recorded Grant Access </a:t>
            </a:r>
            <a:r>
              <a:rPr lang="en-MY" sz="800" dirty="0" err="1">
                <a:highlight>
                  <a:srgbClr val="00FF00"/>
                </a:highlight>
              </a:rPr>
              <a:t>TimeStamp</a:t>
            </a:r>
            <a:endParaRPr lang="en-MY" sz="800" dirty="0">
              <a:highlight>
                <a:srgbClr val="00FF00"/>
              </a:highlight>
            </a:endParaRP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9E20B72A-DAF8-00BD-6D72-F8FFE7424E43}"/>
              </a:ext>
            </a:extLst>
          </p:cNvPr>
          <p:cNvCxnSpPr>
            <a:cxnSpLocks/>
            <a:stCxn id="12" idx="2"/>
            <a:endCxn id="92" idx="1"/>
          </p:cNvCxnSpPr>
          <p:nvPr/>
        </p:nvCxnSpPr>
        <p:spPr>
          <a:xfrm rot="5400000" flipH="1" flipV="1">
            <a:off x="2898910" y="3173713"/>
            <a:ext cx="544802" cy="2507089"/>
          </a:xfrm>
          <a:prstGeom prst="bentConnector4">
            <a:avLst>
              <a:gd name="adj1" fmla="val -41960"/>
              <a:gd name="adj2" fmla="val 7617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164CC7A-45C8-229E-6A12-AEBA1356079B}"/>
              </a:ext>
            </a:extLst>
          </p:cNvPr>
          <p:cNvSpPr txBox="1"/>
          <p:nvPr/>
        </p:nvSpPr>
        <p:spPr>
          <a:xfrm>
            <a:off x="10689938" y="1801532"/>
            <a:ext cx="936769" cy="76334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Response successfully update device info</a:t>
            </a:r>
            <a:endParaRPr lang="en-MY" sz="1100" dirty="0"/>
          </a:p>
        </p:txBody>
      </p: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709E8B9A-B938-3FF9-1A28-3E3D67616F32}"/>
              </a:ext>
            </a:extLst>
          </p:cNvPr>
          <p:cNvCxnSpPr>
            <a:cxnSpLocks/>
            <a:stCxn id="6" idx="4"/>
            <a:endCxn id="7" idx="0"/>
          </p:cNvCxnSpPr>
          <p:nvPr/>
        </p:nvCxnSpPr>
        <p:spPr>
          <a:xfrm rot="16200000" flipH="1">
            <a:off x="1879568" y="1120570"/>
            <a:ext cx="155085" cy="12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D2FBA40D-D456-85F3-7E13-BB8290C0D35B}"/>
              </a:ext>
            </a:extLst>
          </p:cNvPr>
          <p:cNvSpPr txBox="1"/>
          <p:nvPr/>
        </p:nvSpPr>
        <p:spPr>
          <a:xfrm>
            <a:off x="7637296" y="5571786"/>
            <a:ext cx="1997723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Response to primary updated to FE`</a:t>
            </a:r>
          </a:p>
        </p:txBody>
      </p: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3D28463C-3FAC-2A60-5D1D-F01609A6CBBC}"/>
              </a:ext>
            </a:extLst>
          </p:cNvPr>
          <p:cNvCxnSpPr>
            <a:cxnSpLocks/>
            <a:stCxn id="66" idx="1"/>
            <a:endCxn id="72" idx="3"/>
          </p:cNvCxnSpPr>
          <p:nvPr/>
        </p:nvCxnSpPr>
        <p:spPr>
          <a:xfrm rot="10800000">
            <a:off x="3134696" y="5785300"/>
            <a:ext cx="4502600" cy="193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BA0923C-19C9-7067-5ED8-75BDB6B7A083}"/>
              </a:ext>
            </a:extLst>
          </p:cNvPr>
          <p:cNvSpPr txBox="1"/>
          <p:nvPr/>
        </p:nvSpPr>
        <p:spPr>
          <a:xfrm>
            <a:off x="704958" y="5666427"/>
            <a:ext cx="2429738" cy="23774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Primary Device – Display Dashboard.</a:t>
            </a:r>
          </a:p>
        </p:txBody>
      </p: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37EA2FA7-A93D-E344-A350-0C5B4A15BBCE}"/>
              </a:ext>
            </a:extLst>
          </p:cNvPr>
          <p:cNvCxnSpPr>
            <a:cxnSpLocks/>
            <a:stCxn id="31" idx="2"/>
            <a:endCxn id="66" idx="3"/>
          </p:cNvCxnSpPr>
          <p:nvPr/>
        </p:nvCxnSpPr>
        <p:spPr>
          <a:xfrm rot="5400000">
            <a:off x="8785494" y="3414400"/>
            <a:ext cx="3222355" cy="152330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0E2F9490-397E-32BA-B9BE-8349F473527F}"/>
              </a:ext>
            </a:extLst>
          </p:cNvPr>
          <p:cNvSpPr txBox="1"/>
          <p:nvPr/>
        </p:nvSpPr>
        <p:spPr>
          <a:xfrm>
            <a:off x="4424856" y="3740857"/>
            <a:ext cx="1990800" cy="82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800" dirty="0"/>
              <a:t>Update Reject</a:t>
            </a:r>
            <a:r>
              <a:rPr lang="en-US" sz="800" dirty="0"/>
              <a:t>/</a:t>
            </a:r>
            <a:r>
              <a:rPr lang="zh-CN" altLang="en-US" sz="800" dirty="0"/>
              <a:t> </a:t>
            </a:r>
            <a:r>
              <a:rPr lang="en-US" altLang="zh-CN" sz="800" dirty="0"/>
              <a:t>Expired</a:t>
            </a:r>
            <a:r>
              <a:rPr lang="en-MY" sz="800" dirty="0"/>
              <a:t> with info below: </a:t>
            </a:r>
            <a:r>
              <a:rPr lang="en-MY" sz="800" dirty="0">
                <a:solidFill>
                  <a:srgbClr val="FF0000"/>
                </a:solidFill>
              </a:rPr>
              <a:t>(Need a </a:t>
            </a:r>
            <a:r>
              <a:rPr lang="en-MY" sz="800" dirty="0" err="1">
                <a:solidFill>
                  <a:srgbClr val="FF0000"/>
                </a:solidFill>
              </a:rPr>
              <a:t>ws</a:t>
            </a:r>
            <a:r>
              <a:rPr lang="en-MY" sz="800" dirty="0">
                <a:solidFill>
                  <a:srgbClr val="FF0000"/>
                </a:solidFill>
              </a:rPr>
              <a:t> between FE &amp; BE)</a:t>
            </a:r>
          </a:p>
          <a:p>
            <a:r>
              <a:rPr lang="en-MY" sz="800" dirty="0"/>
              <a:t>- Device Information – Device ID</a:t>
            </a:r>
          </a:p>
          <a:p>
            <a:r>
              <a:rPr lang="en-MY" sz="800" dirty="0"/>
              <a:t>- </a:t>
            </a:r>
            <a:r>
              <a:rPr lang="en-MY" sz="800" dirty="0" err="1"/>
              <a:t>IsBinded</a:t>
            </a:r>
            <a:r>
              <a:rPr lang="en-MY" sz="800" dirty="0"/>
              <a:t> = False</a:t>
            </a:r>
          </a:p>
          <a:p>
            <a:r>
              <a:rPr lang="en-MY" sz="800" dirty="0"/>
              <a:t>- Device Level (Secondary)</a:t>
            </a:r>
          </a:p>
          <a:p>
            <a:r>
              <a:rPr lang="en-MY" sz="800" dirty="0">
                <a:solidFill>
                  <a:srgbClr val="FF0000"/>
                </a:solidFill>
              </a:rPr>
              <a:t>- Update in </a:t>
            </a:r>
            <a:r>
              <a:rPr lang="en-MY" sz="800" dirty="0" err="1">
                <a:solidFill>
                  <a:srgbClr val="FF0000"/>
                </a:solidFill>
              </a:rPr>
              <a:t>Mleb</a:t>
            </a:r>
            <a:r>
              <a:rPr lang="en-MY" sz="800" dirty="0">
                <a:solidFill>
                  <a:srgbClr val="FF0000"/>
                </a:solidFill>
              </a:rPr>
              <a:t> table</a:t>
            </a:r>
          </a:p>
        </p:txBody>
      </p:sp>
      <p:cxnSp>
        <p:nvCxnSpPr>
          <p:cNvPr id="106" name="Connector: Elbow 105">
            <a:extLst>
              <a:ext uri="{FF2B5EF4-FFF2-40B4-BE49-F238E27FC236}">
                <a16:creationId xmlns:a16="http://schemas.microsoft.com/office/drawing/2014/main" id="{137564F5-252E-0E80-10AB-0CF89EFE6F88}"/>
              </a:ext>
            </a:extLst>
          </p:cNvPr>
          <p:cNvCxnSpPr>
            <a:cxnSpLocks/>
            <a:stCxn id="28" idx="1"/>
            <a:endCxn id="72" idx="3"/>
          </p:cNvCxnSpPr>
          <p:nvPr/>
        </p:nvCxnSpPr>
        <p:spPr>
          <a:xfrm rot="10800000" flipV="1">
            <a:off x="3134697" y="4550827"/>
            <a:ext cx="4068059" cy="1234471"/>
          </a:xfrm>
          <a:prstGeom prst="bentConnector3">
            <a:avLst>
              <a:gd name="adj1" fmla="val 127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7665862-6E62-C99F-9F22-AAE099DA47F0}"/>
              </a:ext>
            </a:extLst>
          </p:cNvPr>
          <p:cNvSpPr txBox="1"/>
          <p:nvPr/>
        </p:nvSpPr>
        <p:spPr>
          <a:xfrm>
            <a:off x="4330383" y="802828"/>
            <a:ext cx="1871965" cy="10495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800" dirty="0"/>
              <a:t>Response below:</a:t>
            </a:r>
            <a:br>
              <a:rPr lang="en-MY" sz="800" dirty="0"/>
            </a:br>
            <a:r>
              <a:rPr lang="en-MY" sz="800" dirty="0"/>
              <a:t>- </a:t>
            </a:r>
            <a:r>
              <a:rPr lang="en-MY" sz="800" dirty="0" err="1"/>
              <a:t>IsBinded</a:t>
            </a:r>
            <a:r>
              <a:rPr lang="en-MY" sz="800" dirty="0"/>
              <a:t> = True</a:t>
            </a:r>
          </a:p>
          <a:p>
            <a:r>
              <a:rPr lang="en-MY" sz="800" dirty="0"/>
              <a:t>- Device Binding Status (</a:t>
            </a:r>
            <a:r>
              <a:rPr lang="en-MY" sz="800" b="1" dirty="0">
                <a:solidFill>
                  <a:srgbClr val="00B050"/>
                </a:solidFill>
              </a:rPr>
              <a:t>Active</a:t>
            </a:r>
            <a:r>
              <a:rPr lang="en-MY" sz="800" dirty="0"/>
              <a:t>)</a:t>
            </a:r>
          </a:p>
          <a:p>
            <a:r>
              <a:rPr lang="en-MY" sz="800" dirty="0"/>
              <a:t>- Device Level (Primary)</a:t>
            </a:r>
          </a:p>
          <a:p>
            <a:r>
              <a:rPr lang="en-MY" sz="800" dirty="0"/>
              <a:t>- Device List for approval </a:t>
            </a:r>
            <a:r>
              <a:rPr lang="en-MY" sz="800" dirty="0">
                <a:solidFill>
                  <a:srgbClr val="FF0000"/>
                </a:solidFill>
              </a:rPr>
              <a:t>(Pending device list (BE needs to enhance in </a:t>
            </a:r>
            <a:r>
              <a:rPr lang="en-MY" sz="800" dirty="0" err="1">
                <a:solidFill>
                  <a:srgbClr val="FF0000"/>
                </a:solidFill>
              </a:rPr>
              <a:t>performLogin</a:t>
            </a:r>
            <a:r>
              <a:rPr lang="en-MY" sz="800" dirty="0">
                <a:solidFill>
                  <a:srgbClr val="FF0000"/>
                </a:solidFill>
              </a:rPr>
              <a:t> – check with BE)</a:t>
            </a:r>
          </a:p>
        </p:txBody>
      </p: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33DDFA99-D546-45A2-018A-7CBA0F056B32}"/>
              </a:ext>
            </a:extLst>
          </p:cNvPr>
          <p:cNvCxnSpPr>
            <a:cxnSpLocks/>
            <a:stCxn id="7" idx="3"/>
            <a:endCxn id="41" idx="1"/>
          </p:cNvCxnSpPr>
          <p:nvPr/>
        </p:nvCxnSpPr>
        <p:spPr>
          <a:xfrm>
            <a:off x="2780679" y="1326738"/>
            <a:ext cx="1549704" cy="84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F78145CF-0A67-05AF-E5FF-26F509E93854}"/>
              </a:ext>
            </a:extLst>
          </p:cNvPr>
          <p:cNvSpPr txBox="1"/>
          <p:nvPr/>
        </p:nvSpPr>
        <p:spPr>
          <a:xfrm>
            <a:off x="701386" y="2284438"/>
            <a:ext cx="2423160" cy="42976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Checking device list if there is </a:t>
            </a:r>
          </a:p>
          <a:p>
            <a:r>
              <a:rPr lang="en-US" sz="1100" dirty="0"/>
              <a:t>a device pending for approval</a:t>
            </a:r>
            <a:endParaRPr lang="en-MY" sz="1100" dirty="0"/>
          </a:p>
        </p:txBody>
      </p:sp>
      <p:sp>
        <p:nvSpPr>
          <p:cNvPr id="153" name="Diamond 152">
            <a:extLst>
              <a:ext uri="{FF2B5EF4-FFF2-40B4-BE49-F238E27FC236}">
                <a16:creationId xmlns:a16="http://schemas.microsoft.com/office/drawing/2014/main" id="{33610A10-C865-B1D2-58B6-95B385B7E202}"/>
              </a:ext>
            </a:extLst>
          </p:cNvPr>
          <p:cNvSpPr/>
          <p:nvPr/>
        </p:nvSpPr>
        <p:spPr>
          <a:xfrm>
            <a:off x="1729028" y="2875603"/>
            <a:ext cx="365760" cy="27432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1A9DD9C2-8046-4394-E3B4-7DC2EF4B5024}"/>
              </a:ext>
            </a:extLst>
          </p:cNvPr>
          <p:cNvSpPr txBox="1"/>
          <p:nvPr/>
        </p:nvSpPr>
        <p:spPr>
          <a:xfrm>
            <a:off x="1288232" y="2845204"/>
            <a:ext cx="479791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Yes</a:t>
            </a:r>
            <a:endParaRPr lang="en-MY" sz="1000" dirty="0"/>
          </a:p>
        </p:txBody>
      </p:sp>
      <p:cxnSp>
        <p:nvCxnSpPr>
          <p:cNvPr id="155" name="Connector: Elbow 154">
            <a:extLst>
              <a:ext uri="{FF2B5EF4-FFF2-40B4-BE49-F238E27FC236}">
                <a16:creationId xmlns:a16="http://schemas.microsoft.com/office/drawing/2014/main" id="{8DAE97D8-5B9D-21E9-E78B-4B7E56CFF058}"/>
              </a:ext>
            </a:extLst>
          </p:cNvPr>
          <p:cNvCxnSpPr>
            <a:cxnSpLocks/>
            <a:stCxn id="153" idx="1"/>
            <a:endCxn id="10" idx="1"/>
          </p:cNvCxnSpPr>
          <p:nvPr/>
        </p:nvCxnSpPr>
        <p:spPr>
          <a:xfrm rot="10800000" flipV="1">
            <a:off x="704958" y="3012762"/>
            <a:ext cx="1024070" cy="903601"/>
          </a:xfrm>
          <a:prstGeom prst="bentConnector3">
            <a:avLst>
              <a:gd name="adj1" fmla="val 12232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or: Elbow 161">
            <a:extLst>
              <a:ext uri="{FF2B5EF4-FFF2-40B4-BE49-F238E27FC236}">
                <a16:creationId xmlns:a16="http://schemas.microsoft.com/office/drawing/2014/main" id="{3B0E56A1-E208-BB47-BE1B-6EF837F4101B}"/>
              </a:ext>
            </a:extLst>
          </p:cNvPr>
          <p:cNvCxnSpPr>
            <a:cxnSpLocks/>
            <a:stCxn id="90" idx="2"/>
            <a:endCxn id="153" idx="0"/>
          </p:cNvCxnSpPr>
          <p:nvPr/>
        </p:nvCxnSpPr>
        <p:spPr>
          <a:xfrm rot="5400000">
            <a:off x="1831739" y="2794375"/>
            <a:ext cx="161397" cy="105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A3D62A87-1DDB-D018-55BF-C76EBAF7473D}"/>
              </a:ext>
            </a:extLst>
          </p:cNvPr>
          <p:cNvSpPr txBox="1"/>
          <p:nvPr/>
        </p:nvSpPr>
        <p:spPr>
          <a:xfrm>
            <a:off x="2082755" y="2852944"/>
            <a:ext cx="360475" cy="1528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</a:t>
            </a:r>
            <a:endParaRPr lang="en-MY" sz="1000" dirty="0"/>
          </a:p>
        </p:txBody>
      </p:sp>
      <p:cxnSp>
        <p:nvCxnSpPr>
          <p:cNvPr id="166" name="Connector: Elbow 165">
            <a:extLst>
              <a:ext uri="{FF2B5EF4-FFF2-40B4-BE49-F238E27FC236}">
                <a16:creationId xmlns:a16="http://schemas.microsoft.com/office/drawing/2014/main" id="{D3184E81-20F9-D5B1-3914-255C91B53FE9}"/>
              </a:ext>
            </a:extLst>
          </p:cNvPr>
          <p:cNvCxnSpPr>
            <a:cxnSpLocks/>
            <a:stCxn id="153" idx="3"/>
            <a:endCxn id="170" idx="3"/>
          </p:cNvCxnSpPr>
          <p:nvPr/>
        </p:nvCxnSpPr>
        <p:spPr>
          <a:xfrm>
            <a:off x="2094788" y="3012763"/>
            <a:ext cx="1039908" cy="354890"/>
          </a:xfrm>
          <a:prstGeom prst="bentConnector3">
            <a:avLst>
              <a:gd name="adj1" fmla="val 1219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5BAE7039-842C-3833-764B-1DE879FFF970}"/>
              </a:ext>
            </a:extLst>
          </p:cNvPr>
          <p:cNvSpPr txBox="1"/>
          <p:nvPr/>
        </p:nvSpPr>
        <p:spPr>
          <a:xfrm>
            <a:off x="704958" y="3236848"/>
            <a:ext cx="2429738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Continue BAU login.</a:t>
            </a:r>
            <a:endParaRPr lang="en-MY" sz="1100" dirty="0">
              <a:solidFill>
                <a:srgbClr val="FF0000"/>
              </a:solidFill>
            </a:endParaRP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35108242-4BB3-A403-5253-475EA6E63482}"/>
              </a:ext>
            </a:extLst>
          </p:cNvPr>
          <p:cNvSpPr/>
          <p:nvPr/>
        </p:nvSpPr>
        <p:spPr>
          <a:xfrm>
            <a:off x="6409145" y="6052090"/>
            <a:ext cx="557784" cy="47548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218" name="Connector: Elbow 217">
            <a:extLst>
              <a:ext uri="{FF2B5EF4-FFF2-40B4-BE49-F238E27FC236}">
                <a16:creationId xmlns:a16="http://schemas.microsoft.com/office/drawing/2014/main" id="{85BABAA2-3F4F-346D-4F8D-00D5D0AFCB23}"/>
              </a:ext>
            </a:extLst>
          </p:cNvPr>
          <p:cNvCxnSpPr>
            <a:cxnSpLocks/>
            <a:stCxn id="66" idx="2"/>
            <a:endCxn id="211" idx="6"/>
          </p:cNvCxnSpPr>
          <p:nvPr/>
        </p:nvCxnSpPr>
        <p:spPr>
          <a:xfrm rot="5400000">
            <a:off x="7657964" y="5311639"/>
            <a:ext cx="287161" cy="16692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TextBox 224">
            <a:extLst>
              <a:ext uri="{FF2B5EF4-FFF2-40B4-BE49-F238E27FC236}">
                <a16:creationId xmlns:a16="http://schemas.microsoft.com/office/drawing/2014/main" id="{A1723262-6611-318A-F72E-62ECCA64F2AD}"/>
              </a:ext>
            </a:extLst>
          </p:cNvPr>
          <p:cNvSpPr txBox="1"/>
          <p:nvPr/>
        </p:nvSpPr>
        <p:spPr>
          <a:xfrm>
            <a:off x="7278273" y="6130920"/>
            <a:ext cx="2004423" cy="3006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Send Push Notification to</a:t>
            </a:r>
            <a:r>
              <a:rPr lang="en-MY" sz="1000" dirty="0"/>
              <a:t> all </a:t>
            </a:r>
            <a:r>
              <a:rPr lang="en-MY" sz="1000" dirty="0" err="1"/>
              <a:t>binded</a:t>
            </a:r>
            <a:r>
              <a:rPr lang="en-MY" sz="1000" dirty="0"/>
              <a:t> devices after approval.</a:t>
            </a:r>
          </a:p>
        </p:txBody>
      </p:sp>
      <p:cxnSp>
        <p:nvCxnSpPr>
          <p:cNvPr id="240" name="Connector: Elbow 239">
            <a:extLst>
              <a:ext uri="{FF2B5EF4-FFF2-40B4-BE49-F238E27FC236}">
                <a16:creationId xmlns:a16="http://schemas.microsoft.com/office/drawing/2014/main" id="{B2C04FDB-7524-4984-B792-762CFADC9532}"/>
              </a:ext>
            </a:extLst>
          </p:cNvPr>
          <p:cNvCxnSpPr>
            <a:cxnSpLocks/>
            <a:stCxn id="9" idx="2"/>
            <a:endCxn id="90" idx="0"/>
          </p:cNvCxnSpPr>
          <p:nvPr/>
        </p:nvCxnSpPr>
        <p:spPr>
          <a:xfrm rot="5400000">
            <a:off x="4841140" y="-1173459"/>
            <a:ext cx="529724" cy="638607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C7C74494-680F-8DC9-4DB7-E7ECAFB758F0}"/>
              </a:ext>
            </a:extLst>
          </p:cNvPr>
          <p:cNvCxnSpPr>
            <a:cxnSpLocks/>
            <a:stCxn id="22" idx="3"/>
            <a:endCxn id="31" idx="1"/>
          </p:cNvCxnSpPr>
          <p:nvPr/>
        </p:nvCxnSpPr>
        <p:spPr>
          <a:xfrm flipV="1">
            <a:off x="9133306" y="2183204"/>
            <a:ext cx="1556632" cy="57953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iamond 2">
            <a:extLst>
              <a:ext uri="{FF2B5EF4-FFF2-40B4-BE49-F238E27FC236}">
                <a16:creationId xmlns:a16="http://schemas.microsoft.com/office/drawing/2014/main" id="{AB6B0B20-5629-49F1-E702-E45A1BB6A86F}"/>
              </a:ext>
            </a:extLst>
          </p:cNvPr>
          <p:cNvSpPr/>
          <p:nvPr/>
        </p:nvSpPr>
        <p:spPr>
          <a:xfrm>
            <a:off x="4798433" y="3175584"/>
            <a:ext cx="548640" cy="4572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18306C28-C4AC-C523-1BD9-8FE67D1F997F}"/>
              </a:ext>
            </a:extLst>
          </p:cNvPr>
          <p:cNvCxnSpPr>
            <a:cxnSpLocks/>
            <a:stCxn id="3" idx="0"/>
            <a:endCxn id="22" idx="1"/>
          </p:cNvCxnSpPr>
          <p:nvPr/>
        </p:nvCxnSpPr>
        <p:spPr>
          <a:xfrm rot="5400000" flipH="1" flipV="1">
            <a:off x="5426614" y="2408875"/>
            <a:ext cx="412848" cy="112057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08134EC-1F49-93FD-94B1-8BB287C1E475}"/>
              </a:ext>
            </a:extLst>
          </p:cNvPr>
          <p:cNvSpPr txBox="1"/>
          <p:nvPr/>
        </p:nvSpPr>
        <p:spPr>
          <a:xfrm>
            <a:off x="5256936" y="2588804"/>
            <a:ext cx="836341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Not Expired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1AC205-36F6-25BA-D9A2-27DE58C7BD30}"/>
              </a:ext>
            </a:extLst>
          </p:cNvPr>
          <p:cNvSpPr txBox="1"/>
          <p:nvPr/>
        </p:nvSpPr>
        <p:spPr>
          <a:xfrm>
            <a:off x="5273186" y="3233920"/>
            <a:ext cx="646394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Expired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0ECB76B6-555E-ACD9-2E57-3C16C6DB69D2}"/>
              </a:ext>
            </a:extLst>
          </p:cNvPr>
          <p:cNvCxnSpPr>
            <a:cxnSpLocks/>
            <a:stCxn id="3" idx="3"/>
            <a:endCxn id="92" idx="0"/>
          </p:cNvCxnSpPr>
          <p:nvPr/>
        </p:nvCxnSpPr>
        <p:spPr>
          <a:xfrm>
            <a:off x="5347073" y="3404184"/>
            <a:ext cx="73183" cy="33667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2D76315F-EBE5-7DA4-D9DE-9265D9E73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03" y="4247285"/>
            <a:ext cx="1298495" cy="10147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9B7A0D-2904-650E-4924-6D2F0A6A18B1}"/>
              </a:ext>
            </a:extLst>
          </p:cNvPr>
          <p:cNvSpPr txBox="1"/>
          <p:nvPr/>
        </p:nvSpPr>
        <p:spPr>
          <a:xfrm>
            <a:off x="6688037" y="898171"/>
            <a:ext cx="3222000" cy="8565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800" dirty="0" err="1"/>
              <a:t>Isbinded</a:t>
            </a:r>
            <a:r>
              <a:rPr lang="en-GB" sz="800" dirty="0"/>
              <a:t> = false/ True </a:t>
            </a:r>
            <a:r>
              <a:rPr lang="en-GB" sz="800" dirty="0">
                <a:highlight>
                  <a:srgbClr val="FFFF00"/>
                </a:highlight>
              </a:rPr>
              <a:t>(common Request – not limited for new device)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Request </a:t>
            </a:r>
            <a:r>
              <a:rPr lang="en-GB" sz="800" dirty="0">
                <a:solidFill>
                  <a:srgbClr val="FF0000"/>
                </a:solidFill>
              </a:rPr>
              <a:t>omni 3.9 </a:t>
            </a:r>
            <a:r>
              <a:rPr lang="en-GB" sz="800" dirty="0"/>
              <a:t>for device synchronization – use CIF profile to search from device list if there is any (if empty – omni will sync)</a:t>
            </a:r>
          </a:p>
          <a:p>
            <a:pPr marL="171450" indent="-171450">
              <a:buFontTx/>
              <a:buChar char="-"/>
            </a:pPr>
            <a:r>
              <a:rPr lang="en-GB" sz="800" b="1" dirty="0">
                <a:solidFill>
                  <a:srgbClr val="00B050"/>
                </a:solidFill>
              </a:rPr>
              <a:t>Add to send device Status = A and P</a:t>
            </a:r>
          </a:p>
          <a:p>
            <a:r>
              <a:rPr lang="en-GB" sz="800" dirty="0">
                <a:solidFill>
                  <a:srgbClr val="FF0000"/>
                </a:solidFill>
              </a:rPr>
              <a:t>- 17.94 </a:t>
            </a:r>
            <a:r>
              <a:rPr lang="en-GB" sz="800" dirty="0"/>
              <a:t>pass everything; Exclude </a:t>
            </a:r>
            <a:r>
              <a:rPr lang="en-GB" sz="800" dirty="0" err="1"/>
              <a:t>device_alias</a:t>
            </a:r>
            <a:r>
              <a:rPr lang="en-GB" sz="800" dirty="0"/>
              <a:t> &amp; </a:t>
            </a:r>
            <a:r>
              <a:rPr lang="en-GB" sz="800" dirty="0" err="1"/>
              <a:t>push_token</a:t>
            </a:r>
            <a:r>
              <a:rPr lang="en-GB" sz="800" dirty="0"/>
              <a:t> &amp; </a:t>
            </a:r>
            <a:r>
              <a:rPr lang="en-GB" sz="800" dirty="0" err="1"/>
              <a:t>push_token_type</a:t>
            </a:r>
            <a:r>
              <a:rPr lang="en-GB" sz="800" dirty="0"/>
              <a:t>)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06637E83-9FEF-FB9E-49DC-C79CC23B3C67}"/>
              </a:ext>
            </a:extLst>
          </p:cNvPr>
          <p:cNvCxnSpPr>
            <a:cxnSpLocks/>
            <a:stCxn id="41" idx="3"/>
            <a:endCxn id="9" idx="1"/>
          </p:cNvCxnSpPr>
          <p:nvPr/>
        </p:nvCxnSpPr>
        <p:spPr>
          <a:xfrm flipV="1">
            <a:off x="6202348" y="1326443"/>
            <a:ext cx="485689" cy="114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3E58978-2351-1030-1D1D-1D93DEE1FC57}"/>
              </a:ext>
            </a:extLst>
          </p:cNvPr>
          <p:cNvSpPr txBox="1"/>
          <p:nvPr/>
        </p:nvSpPr>
        <p:spPr>
          <a:xfrm>
            <a:off x="7202755" y="4012219"/>
            <a:ext cx="2662810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800" dirty="0" err="1"/>
              <a:t>Isbinded</a:t>
            </a:r>
            <a:r>
              <a:rPr lang="en-GB" sz="800" dirty="0"/>
              <a:t> = false/ True </a:t>
            </a:r>
            <a:r>
              <a:rPr lang="en-GB" sz="800" dirty="0">
                <a:highlight>
                  <a:srgbClr val="FFFF00"/>
                </a:highlight>
              </a:rPr>
              <a:t>(common Request – not limited for new device)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Request </a:t>
            </a:r>
            <a:r>
              <a:rPr lang="en-GB" sz="800" dirty="0">
                <a:solidFill>
                  <a:srgbClr val="FF0000"/>
                </a:solidFill>
              </a:rPr>
              <a:t>omni 3.9 </a:t>
            </a:r>
            <a:r>
              <a:rPr lang="en-GB" sz="800" dirty="0"/>
              <a:t>for device synchronization – use CIF profile to search from device list if there is any (if empty – omni will sync)</a:t>
            </a:r>
          </a:p>
          <a:p>
            <a:pPr marL="171450" indent="-171450">
              <a:buFontTx/>
              <a:buChar char="-"/>
            </a:pPr>
            <a:r>
              <a:rPr lang="en-GB" sz="800" b="1" dirty="0">
                <a:solidFill>
                  <a:srgbClr val="00B050"/>
                </a:solidFill>
              </a:rPr>
              <a:t>Add to send device Status = A &amp; E</a:t>
            </a:r>
          </a:p>
          <a:p>
            <a:r>
              <a:rPr lang="en-GB" sz="800" dirty="0">
                <a:solidFill>
                  <a:srgbClr val="FF0000"/>
                </a:solidFill>
              </a:rPr>
              <a:t>- 17.94 </a:t>
            </a:r>
            <a:r>
              <a:rPr lang="en-GB" sz="800" dirty="0"/>
              <a:t>pass everything; Exclude </a:t>
            </a:r>
            <a:r>
              <a:rPr lang="en-GB" sz="800" dirty="0" err="1"/>
              <a:t>device_alias</a:t>
            </a:r>
            <a:r>
              <a:rPr lang="en-GB" sz="800" dirty="0"/>
              <a:t> &amp; </a:t>
            </a:r>
            <a:r>
              <a:rPr lang="en-GB" sz="800" dirty="0" err="1"/>
              <a:t>push_token</a:t>
            </a:r>
            <a:r>
              <a:rPr lang="en-GB" sz="800" dirty="0"/>
              <a:t> &amp; </a:t>
            </a:r>
            <a:r>
              <a:rPr lang="en-GB" sz="800" dirty="0" err="1"/>
              <a:t>push_token_type</a:t>
            </a:r>
            <a:r>
              <a:rPr lang="en-GB" sz="800" dirty="0"/>
              <a:t>) </a:t>
            </a:r>
            <a:r>
              <a:rPr lang="en-GB" sz="800" dirty="0">
                <a:solidFill>
                  <a:srgbClr val="FF0000"/>
                </a:solidFill>
              </a:rPr>
              <a:t>Added 2023.09.01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AE0D9214-7BDD-A034-8127-1EF5CD695155}"/>
              </a:ext>
            </a:extLst>
          </p:cNvPr>
          <p:cNvCxnSpPr>
            <a:cxnSpLocks/>
            <a:stCxn id="92" idx="3"/>
            <a:endCxn id="28" idx="0"/>
          </p:cNvCxnSpPr>
          <p:nvPr/>
        </p:nvCxnSpPr>
        <p:spPr>
          <a:xfrm flipV="1">
            <a:off x="6415656" y="4012219"/>
            <a:ext cx="2118504" cy="142638"/>
          </a:xfrm>
          <a:prstGeom prst="bentConnector4">
            <a:avLst>
              <a:gd name="adj1" fmla="val 18577"/>
              <a:gd name="adj2" fmla="val 4505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32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F3B9B52-1D88-B054-3A4E-3074B4D1BF1C}"/>
              </a:ext>
            </a:extLst>
          </p:cNvPr>
          <p:cNvGraphicFramePr>
            <a:graphicFrameLocks noGrp="1"/>
          </p:cNvGraphicFramePr>
          <p:nvPr/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0597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4174958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368722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2970847-0C59-F96F-7F5F-B31A676CD318}"/>
              </a:ext>
            </a:extLst>
          </p:cNvPr>
          <p:cNvSpPr txBox="1"/>
          <p:nvPr/>
        </p:nvSpPr>
        <p:spPr>
          <a:xfrm>
            <a:off x="2236883" y="1502329"/>
            <a:ext cx="2047164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Perform Login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A948023-1C81-A3D7-D29E-2A31680DECB8}"/>
              </a:ext>
            </a:extLst>
          </p:cNvPr>
          <p:cNvCxnSpPr>
            <a:cxnSpLocks/>
            <a:stCxn id="42" idx="4"/>
            <a:endCxn id="4" idx="0"/>
          </p:cNvCxnSpPr>
          <p:nvPr/>
        </p:nvCxnSpPr>
        <p:spPr>
          <a:xfrm>
            <a:off x="3260465" y="1365058"/>
            <a:ext cx="0" cy="137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3A625E4-9951-C402-ECEA-59963DDB1DA9}"/>
              </a:ext>
            </a:extLst>
          </p:cNvPr>
          <p:cNvSpPr txBox="1"/>
          <p:nvPr/>
        </p:nvSpPr>
        <p:spPr>
          <a:xfrm>
            <a:off x="6945363" y="1250577"/>
            <a:ext cx="3310128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Base on </a:t>
            </a:r>
            <a:r>
              <a:rPr lang="en-MY" sz="1100" dirty="0" err="1"/>
              <a:t>deviceID</a:t>
            </a:r>
            <a:r>
              <a:rPr lang="en-MY" sz="1100" dirty="0"/>
              <a:t> and CIF return below information:</a:t>
            </a:r>
            <a:br>
              <a:rPr lang="en-MY" sz="1100" dirty="0"/>
            </a:br>
            <a:r>
              <a:rPr lang="en-MY" sz="1100" dirty="0"/>
              <a:t>- </a:t>
            </a:r>
            <a:r>
              <a:rPr lang="en-MY" sz="1100" dirty="0" err="1"/>
              <a:t>IsBinded</a:t>
            </a:r>
            <a:r>
              <a:rPr lang="en-MY" sz="1100" dirty="0"/>
              <a:t> = [True, False]</a:t>
            </a:r>
          </a:p>
          <a:p>
            <a:r>
              <a:rPr lang="en-MY" sz="1100" dirty="0"/>
              <a:t>- Device Binding Status [Pending, Active]</a:t>
            </a:r>
          </a:p>
          <a:p>
            <a:r>
              <a:rPr lang="en-MY" sz="1100" dirty="0"/>
              <a:t>- Device Level [Secondary]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5868384-1BAD-2E53-1CF3-FE3041D52852}"/>
              </a:ext>
            </a:extLst>
          </p:cNvPr>
          <p:cNvSpPr txBox="1"/>
          <p:nvPr/>
        </p:nvSpPr>
        <p:spPr>
          <a:xfrm flipH="1">
            <a:off x="124582" y="-32046"/>
            <a:ext cx="806794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MY" sz="1600" b="1" dirty="0">
                <a:highlight>
                  <a:srgbClr val="FFFF00"/>
                </a:highlight>
              </a:rPr>
              <a:t>Secondary</a:t>
            </a:r>
            <a:r>
              <a:rPr lang="en-MY" sz="1600" dirty="0">
                <a:highlight>
                  <a:srgbClr val="FFFF00"/>
                </a:highlight>
              </a:rPr>
              <a:t> Perform Login – </a:t>
            </a:r>
            <a:r>
              <a:rPr lang="en-US" altLang="zh-CN" sz="1600" dirty="0">
                <a:highlight>
                  <a:srgbClr val="FFFF00"/>
                </a:highlight>
              </a:rPr>
              <a:t>Device in Pending Status - </a:t>
            </a:r>
            <a:r>
              <a:rPr lang="en-MY" sz="1600" dirty="0">
                <a:highlight>
                  <a:srgbClr val="FFFF00"/>
                </a:highlight>
              </a:rPr>
              <a:t>Pending Approval from Primary Device</a:t>
            </a:r>
            <a:endParaRPr lang="en-MY" sz="1600" dirty="0"/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62EBC45D-1170-05C2-9F91-03B3E0807107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4284047" y="1633134"/>
            <a:ext cx="2661316" cy="216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7B870C-18AB-8614-A2EC-2C9323D60D2F}"/>
              </a:ext>
            </a:extLst>
          </p:cNvPr>
          <p:cNvSpPr txBox="1"/>
          <p:nvPr/>
        </p:nvSpPr>
        <p:spPr>
          <a:xfrm>
            <a:off x="2169449" y="3871101"/>
            <a:ext cx="2212848" cy="4206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Prompt to display “Please check your primary device for approval.</a:t>
            </a:r>
            <a:endParaRPr lang="en-MY" sz="1100" dirty="0"/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ABF3C530-45D4-1D89-E06C-80A4ABF68D62}"/>
              </a:ext>
            </a:extLst>
          </p:cNvPr>
          <p:cNvSpPr/>
          <p:nvPr/>
        </p:nvSpPr>
        <p:spPr>
          <a:xfrm>
            <a:off x="3085831" y="2931858"/>
            <a:ext cx="374904" cy="292608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65C8BB-CD82-D4AD-26B9-0D69B1C219DA}"/>
              </a:ext>
            </a:extLst>
          </p:cNvPr>
          <p:cNvSpPr txBox="1"/>
          <p:nvPr/>
        </p:nvSpPr>
        <p:spPr>
          <a:xfrm>
            <a:off x="2478314" y="3595405"/>
            <a:ext cx="1491672" cy="27328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Pending</a:t>
            </a:r>
          </a:p>
          <a:p>
            <a:pPr algn="ctr"/>
            <a:r>
              <a:rPr lang="en-US" sz="1000" dirty="0" err="1"/>
              <a:t>Isbinded</a:t>
            </a:r>
            <a:r>
              <a:rPr lang="en-US" sz="1000" dirty="0"/>
              <a:t> = True</a:t>
            </a:r>
            <a:endParaRPr lang="en-MY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D2E83D-1B35-8044-90E8-13E2E8228CAA}"/>
              </a:ext>
            </a:extLst>
          </p:cNvPr>
          <p:cNvSpPr txBox="1"/>
          <p:nvPr/>
        </p:nvSpPr>
        <p:spPr>
          <a:xfrm>
            <a:off x="3425102" y="2875350"/>
            <a:ext cx="177495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 err="1"/>
              <a:t>Isbinded</a:t>
            </a:r>
            <a:r>
              <a:rPr lang="en-US" sz="1000" dirty="0"/>
              <a:t> = False</a:t>
            </a:r>
          </a:p>
          <a:p>
            <a:pPr algn="ctr"/>
            <a:r>
              <a:rPr lang="en-US" sz="1000" dirty="0"/>
              <a:t>(Reject/ Expired)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BFA0FD92-A8A4-72E5-396F-44D24FEF037E}"/>
              </a:ext>
            </a:extLst>
          </p:cNvPr>
          <p:cNvCxnSpPr>
            <a:cxnSpLocks/>
            <a:stCxn id="6" idx="3"/>
            <a:endCxn id="45" idx="0"/>
          </p:cNvCxnSpPr>
          <p:nvPr/>
        </p:nvCxnSpPr>
        <p:spPr>
          <a:xfrm>
            <a:off x="3460735" y="3078162"/>
            <a:ext cx="1739320" cy="142562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9F339217-5A0F-C180-85F4-8B79CF563541}"/>
              </a:ext>
            </a:extLst>
          </p:cNvPr>
          <p:cNvCxnSpPr>
            <a:cxnSpLocks/>
            <a:stCxn id="6" idx="2"/>
            <a:endCxn id="29" idx="0"/>
          </p:cNvCxnSpPr>
          <p:nvPr/>
        </p:nvCxnSpPr>
        <p:spPr>
          <a:xfrm rot="16200000" flipH="1">
            <a:off x="2951261" y="3546488"/>
            <a:ext cx="646635" cy="25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613C6903-66AE-E801-E146-8B9DBC03E8A4}"/>
              </a:ext>
            </a:extLst>
          </p:cNvPr>
          <p:cNvSpPr/>
          <p:nvPr/>
        </p:nvSpPr>
        <p:spPr>
          <a:xfrm>
            <a:off x="2894705" y="723613"/>
            <a:ext cx="731520" cy="6414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2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4394D65-4AF9-85FE-5A34-3B98ADA45C69}"/>
              </a:ext>
            </a:extLst>
          </p:cNvPr>
          <p:cNvSpPr/>
          <p:nvPr/>
        </p:nvSpPr>
        <p:spPr>
          <a:xfrm>
            <a:off x="4834295" y="4503785"/>
            <a:ext cx="731520" cy="64144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7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71C53680-7A8B-C060-FAED-AF7903894F5B}"/>
              </a:ext>
            </a:extLst>
          </p:cNvPr>
          <p:cNvCxnSpPr>
            <a:cxnSpLocks/>
            <a:stCxn id="6" idx="1"/>
            <a:endCxn id="8" idx="0"/>
          </p:cNvCxnSpPr>
          <p:nvPr/>
        </p:nvCxnSpPr>
        <p:spPr>
          <a:xfrm rot="10800000" flipV="1">
            <a:off x="1788281" y="3078161"/>
            <a:ext cx="1297550" cy="16155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428B3F0E-6F57-298A-EF50-4E733F4C1567}"/>
              </a:ext>
            </a:extLst>
          </p:cNvPr>
          <p:cNvSpPr txBox="1"/>
          <p:nvPr/>
        </p:nvSpPr>
        <p:spPr>
          <a:xfrm>
            <a:off x="2161648" y="2940200"/>
            <a:ext cx="1044505" cy="3006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Active</a:t>
            </a:r>
            <a:endParaRPr lang="en-MY" sz="1000" dirty="0"/>
          </a:p>
          <a:p>
            <a:pPr algn="ctr"/>
            <a:r>
              <a:rPr lang="en-US" sz="1000" dirty="0" err="1"/>
              <a:t>Isbinded</a:t>
            </a:r>
            <a:r>
              <a:rPr lang="en-US" sz="1000" dirty="0"/>
              <a:t> = True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CC2036-C2EA-B7BA-E728-F13868E65E0A}"/>
              </a:ext>
            </a:extLst>
          </p:cNvPr>
          <p:cNvSpPr txBox="1"/>
          <p:nvPr/>
        </p:nvSpPr>
        <p:spPr>
          <a:xfrm>
            <a:off x="681857" y="4693701"/>
            <a:ext cx="2212848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Redirect to Dashboard</a:t>
            </a:r>
            <a:endParaRPr lang="en-MY" sz="1100" dirty="0"/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0844C8BF-696C-7061-0AA3-CAAA7BE5742C}"/>
              </a:ext>
            </a:extLst>
          </p:cNvPr>
          <p:cNvCxnSpPr>
            <a:cxnSpLocks/>
            <a:stCxn id="7" idx="2"/>
            <a:endCxn id="20" idx="0"/>
          </p:cNvCxnSpPr>
          <p:nvPr/>
        </p:nvCxnSpPr>
        <p:spPr>
          <a:xfrm rot="5400000">
            <a:off x="8285699" y="2334746"/>
            <a:ext cx="629457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FB95E6D-3255-119A-AEC0-330C974D0999}"/>
              </a:ext>
            </a:extLst>
          </p:cNvPr>
          <p:cNvSpPr txBox="1"/>
          <p:nvPr/>
        </p:nvSpPr>
        <p:spPr>
          <a:xfrm>
            <a:off x="6991082" y="2649475"/>
            <a:ext cx="3218688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Added 2023.09.01</a:t>
            </a:r>
          </a:p>
          <a:p>
            <a:endParaRPr lang="en-GB" sz="800" dirty="0"/>
          </a:p>
          <a:p>
            <a:r>
              <a:rPr lang="en-GB" sz="800" dirty="0" err="1"/>
              <a:t>Isbinded</a:t>
            </a:r>
            <a:r>
              <a:rPr lang="en-GB" sz="800" dirty="0"/>
              <a:t> = false/ True </a:t>
            </a:r>
            <a:r>
              <a:rPr lang="en-GB" sz="800" dirty="0">
                <a:highlight>
                  <a:srgbClr val="FFFF00"/>
                </a:highlight>
              </a:rPr>
              <a:t>(common Request – not limited for new device)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Request </a:t>
            </a:r>
            <a:r>
              <a:rPr lang="en-GB" sz="800" dirty="0">
                <a:solidFill>
                  <a:srgbClr val="FF0000"/>
                </a:solidFill>
              </a:rPr>
              <a:t>omni 3.9 </a:t>
            </a:r>
            <a:r>
              <a:rPr lang="en-GB" sz="800" dirty="0"/>
              <a:t>for device synchronization – use CIF profile to search from device list if there is any (if empty – omni will sync)</a:t>
            </a:r>
          </a:p>
          <a:p>
            <a:pPr marL="171450" indent="-171450">
              <a:buFontTx/>
              <a:buChar char="-"/>
            </a:pPr>
            <a:r>
              <a:rPr lang="en-GB" sz="800" b="1" dirty="0">
                <a:solidFill>
                  <a:srgbClr val="00B050"/>
                </a:solidFill>
              </a:rPr>
              <a:t>Add to send device Status = A and P</a:t>
            </a:r>
          </a:p>
          <a:p>
            <a:r>
              <a:rPr lang="en-GB" sz="800" dirty="0">
                <a:solidFill>
                  <a:srgbClr val="FF0000"/>
                </a:solidFill>
              </a:rPr>
              <a:t>- 17.94 </a:t>
            </a:r>
            <a:r>
              <a:rPr lang="en-GB" sz="800" dirty="0"/>
              <a:t>pass everything; Exclude </a:t>
            </a:r>
            <a:r>
              <a:rPr lang="en-GB" sz="800" dirty="0" err="1"/>
              <a:t>device_alias</a:t>
            </a:r>
            <a:r>
              <a:rPr lang="en-GB" sz="800" dirty="0"/>
              <a:t> &amp; </a:t>
            </a:r>
            <a:r>
              <a:rPr lang="en-GB" sz="800" dirty="0" err="1"/>
              <a:t>push_token</a:t>
            </a:r>
            <a:r>
              <a:rPr lang="en-GB" sz="800" dirty="0"/>
              <a:t> &amp; </a:t>
            </a:r>
            <a:r>
              <a:rPr lang="en-GB" sz="800" dirty="0" err="1"/>
              <a:t>push_token_type</a:t>
            </a:r>
            <a:r>
              <a:rPr lang="en-GB" sz="800" dirty="0"/>
              <a:t>)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053CF056-6ADF-ED48-4616-0928B34F0DA9}"/>
              </a:ext>
            </a:extLst>
          </p:cNvPr>
          <p:cNvCxnSpPr>
            <a:cxnSpLocks/>
            <a:stCxn id="20" idx="1"/>
            <a:endCxn id="6" idx="0"/>
          </p:cNvCxnSpPr>
          <p:nvPr/>
        </p:nvCxnSpPr>
        <p:spPr>
          <a:xfrm rot="10800000">
            <a:off x="3273284" y="2931858"/>
            <a:ext cx="3717799" cy="256226"/>
          </a:xfrm>
          <a:prstGeom prst="bentConnector4">
            <a:avLst>
              <a:gd name="adj1" fmla="val 47479"/>
              <a:gd name="adj2" fmla="val 18921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182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4B78C1-6F8B-5AE8-BE77-0A6437C1591F}"/>
              </a:ext>
            </a:extLst>
          </p:cNvPr>
          <p:cNvSpPr txBox="1"/>
          <p:nvPr/>
        </p:nvSpPr>
        <p:spPr>
          <a:xfrm>
            <a:off x="0" y="1892368"/>
            <a:ext cx="877146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i="1" dirty="0"/>
              <a:t>Original BAU scenario – When Primary device is active &amp; 2ndary Device is Pending.</a:t>
            </a:r>
          </a:p>
          <a:p>
            <a:endParaRPr lang="en-MY" sz="1200" i="1" dirty="0"/>
          </a:p>
          <a:p>
            <a:r>
              <a:rPr lang="en-MY" sz="1200" i="1" dirty="0"/>
              <a:t>FOR 2ndary Device in BAU:</a:t>
            </a:r>
          </a:p>
          <a:p>
            <a:r>
              <a:rPr lang="en-MY" sz="1200" i="1" dirty="0"/>
              <a:t>During 1</a:t>
            </a:r>
            <a:r>
              <a:rPr lang="en-MY" sz="1200" i="1" baseline="30000" dirty="0"/>
              <a:t>st</a:t>
            </a:r>
            <a:r>
              <a:rPr lang="en-MY" sz="1200" i="1" dirty="0"/>
              <a:t> RetrieveSecInfo Response by BE, FE check: below to display landing with </a:t>
            </a:r>
            <a:r>
              <a:rPr lang="en-MY" sz="1200" i="1" dirty="0" err="1"/>
              <a:t>orgID</a:t>
            </a:r>
            <a:r>
              <a:rPr lang="en-MY" sz="1200" i="1" dirty="0"/>
              <a:t> &amp;</a:t>
            </a:r>
            <a:r>
              <a:rPr lang="en-MY" sz="1200" i="1" dirty="0" err="1"/>
              <a:t>UsrName</a:t>
            </a:r>
            <a:r>
              <a:rPr lang="en-MY" sz="1200" i="1" dirty="0"/>
              <a:t>. With below parameters, FE will make </a:t>
            </a:r>
            <a:r>
              <a:rPr lang="en-MY" sz="1200" i="1" dirty="0">
                <a:highlight>
                  <a:srgbClr val="FFFF00"/>
                </a:highlight>
              </a:rPr>
              <a:t>Login button</a:t>
            </a:r>
            <a:r>
              <a:rPr lang="en-MY" sz="1200" i="1" dirty="0"/>
              <a:t> available to call 2</a:t>
            </a:r>
            <a:r>
              <a:rPr lang="en-MY" sz="1200" i="1" baseline="30000" dirty="0"/>
              <a:t>nd</a:t>
            </a:r>
            <a:r>
              <a:rPr lang="en-MY" sz="1200" i="1" dirty="0"/>
              <a:t> </a:t>
            </a:r>
            <a:r>
              <a:rPr lang="en-MY" sz="1200" i="1" dirty="0" err="1"/>
              <a:t>RetrieveSecINfo</a:t>
            </a:r>
            <a:r>
              <a:rPr lang="en-MY" sz="1200" i="1" dirty="0"/>
              <a:t>. - need to pass </a:t>
            </a:r>
            <a:r>
              <a:rPr lang="en-MY" sz="1200" i="1" dirty="0" err="1">
                <a:highlight>
                  <a:srgbClr val="FFFF00"/>
                </a:highlight>
              </a:rPr>
              <a:t>primaryActionFlag</a:t>
            </a:r>
            <a:r>
              <a:rPr lang="en-MY" sz="1200" i="1" dirty="0">
                <a:highlight>
                  <a:srgbClr val="FFFF00"/>
                </a:highlight>
              </a:rPr>
              <a:t>=Y</a:t>
            </a:r>
            <a:endParaRPr lang="en-MY" sz="1200" i="1" dirty="0"/>
          </a:p>
          <a:p>
            <a:endParaRPr lang="en-MY" sz="1200" i="1" dirty="0"/>
          </a:p>
          <a:p>
            <a:r>
              <a:rPr lang="en-MY" sz="1200" i="1" dirty="0"/>
              <a:t>"</a:t>
            </a:r>
            <a:r>
              <a:rPr lang="en-MY" sz="1200" i="1" dirty="0" err="1"/>
              <a:t>deviceLevel</a:t>
            </a:r>
            <a:r>
              <a:rPr lang="en-MY" sz="1200" i="1" dirty="0"/>
              <a:t>": "SECONDARY",  </a:t>
            </a:r>
          </a:p>
          <a:p>
            <a:r>
              <a:rPr lang="en-MY" sz="1200" i="1" dirty="0"/>
              <a:t>"</a:t>
            </a:r>
            <a:r>
              <a:rPr lang="en-MY" sz="1200" i="1" dirty="0" err="1"/>
              <a:t>bindingStatus</a:t>
            </a:r>
            <a:r>
              <a:rPr lang="en-MY" sz="1200" i="1" dirty="0"/>
              <a:t>": "PENDING“</a:t>
            </a:r>
          </a:p>
          <a:p>
            <a:r>
              <a:rPr lang="en-MY" sz="1200" i="1" dirty="0" err="1"/>
              <a:t>Isbinded</a:t>
            </a:r>
            <a:r>
              <a:rPr lang="en-MY" sz="1200" i="1" dirty="0"/>
              <a:t>: “True”, ------ Display check your primary device.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BA448C-C1BB-8222-E4DD-0193911E2E4B}"/>
              </a:ext>
            </a:extLst>
          </p:cNvPr>
          <p:cNvSpPr txBox="1"/>
          <p:nvPr/>
        </p:nvSpPr>
        <p:spPr>
          <a:xfrm>
            <a:off x="0" y="4119057"/>
            <a:ext cx="7985555" cy="212365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MY" sz="1200" b="1" dirty="0">
                <a:highlight>
                  <a:srgbClr val="FF00FF"/>
                </a:highlight>
              </a:rPr>
              <a:t>Special Scenario - Manually Unbind From Call </a:t>
            </a:r>
            <a:r>
              <a:rPr lang="en-MY" sz="1200" b="1" dirty="0" err="1">
                <a:highlight>
                  <a:srgbClr val="FF00FF"/>
                </a:highlight>
              </a:rPr>
              <a:t>Center</a:t>
            </a:r>
            <a:r>
              <a:rPr lang="en-MY" sz="1200" b="1" dirty="0">
                <a:highlight>
                  <a:srgbClr val="FF00FF"/>
                </a:highlight>
              </a:rPr>
              <a:t> (Omni)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“</a:t>
            </a:r>
            <a:r>
              <a:rPr lang="en-US" sz="1200" dirty="0">
                <a:highlight>
                  <a:srgbClr val="FFFF00"/>
                </a:highlight>
              </a:rPr>
              <a:t>CHECK YOUR PRIMARY</a:t>
            </a:r>
            <a:r>
              <a:rPr lang="en-US" sz="1200" dirty="0"/>
              <a:t>” Screen – Click </a:t>
            </a:r>
            <a:r>
              <a:rPr lang="en-US" sz="1200" b="1" dirty="0"/>
              <a:t>OK </a:t>
            </a:r>
            <a:r>
              <a:rPr lang="en-US" sz="1200" dirty="0"/>
              <a:t>button – Needs to call </a:t>
            </a:r>
            <a:r>
              <a:rPr lang="en-US" sz="1200" b="1" dirty="0" err="1"/>
              <a:t>RetrieveSecInfo</a:t>
            </a:r>
            <a:r>
              <a:rPr lang="en-US" sz="1200" dirty="0"/>
              <a:t> - </a:t>
            </a:r>
            <a:r>
              <a:rPr lang="en-MY" sz="1200" dirty="0"/>
              <a:t>need to pass </a:t>
            </a:r>
            <a:r>
              <a:rPr lang="en-MY" sz="1200" b="1" dirty="0" err="1">
                <a:highlight>
                  <a:srgbClr val="FFFF00"/>
                </a:highlight>
              </a:rPr>
              <a:t>primaryActionFlag</a:t>
            </a:r>
            <a:r>
              <a:rPr lang="en-MY" sz="1200" b="1" dirty="0">
                <a:highlight>
                  <a:srgbClr val="FFFF00"/>
                </a:highlight>
              </a:rPr>
              <a:t>=Y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FE checks </a:t>
            </a:r>
          </a:p>
          <a:p>
            <a:r>
              <a:rPr lang="en-MY" sz="1200" dirty="0">
                <a:highlight>
                  <a:srgbClr val="00FF00"/>
                </a:highlight>
              </a:rPr>
              <a:t>"</a:t>
            </a:r>
            <a:r>
              <a:rPr lang="en-MY" sz="1200" dirty="0" err="1">
                <a:highlight>
                  <a:srgbClr val="00FF00"/>
                </a:highlight>
              </a:rPr>
              <a:t>deviceLevel</a:t>
            </a:r>
            <a:r>
              <a:rPr lang="en-MY" sz="1200" dirty="0">
                <a:highlight>
                  <a:srgbClr val="00FF00"/>
                </a:highlight>
              </a:rPr>
              <a:t>": “Primary",  </a:t>
            </a:r>
          </a:p>
          <a:p>
            <a:r>
              <a:rPr lang="en-MY" sz="1200" dirty="0">
                <a:highlight>
                  <a:srgbClr val="00FF00"/>
                </a:highlight>
              </a:rPr>
              <a:t>"</a:t>
            </a:r>
            <a:r>
              <a:rPr lang="en-MY" sz="1200" dirty="0" err="1">
                <a:highlight>
                  <a:srgbClr val="00FF00"/>
                </a:highlight>
              </a:rPr>
              <a:t>bindingStatus</a:t>
            </a:r>
            <a:r>
              <a:rPr lang="en-MY" sz="1200" dirty="0">
                <a:highlight>
                  <a:srgbClr val="00FF00"/>
                </a:highlight>
              </a:rPr>
              <a:t>": “ACTIVE“</a:t>
            </a:r>
          </a:p>
          <a:p>
            <a:r>
              <a:rPr lang="en-MY" sz="1200" dirty="0" err="1">
                <a:highlight>
                  <a:srgbClr val="00FF00"/>
                </a:highlight>
              </a:rPr>
              <a:t>Isbinded</a:t>
            </a:r>
            <a:r>
              <a:rPr lang="en-MY" sz="1200" dirty="0">
                <a:highlight>
                  <a:srgbClr val="00FF00"/>
                </a:highlight>
              </a:rPr>
              <a:t>: “True”,</a:t>
            </a:r>
          </a:p>
          <a:p>
            <a:r>
              <a:rPr lang="en-US" sz="12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“</a:t>
            </a:r>
            <a:r>
              <a:rPr lang="en-US" sz="12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approvalCountdown</a:t>
            </a:r>
            <a:r>
              <a:rPr lang="en-US" sz="12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”: 6343473</a:t>
            </a:r>
          </a:p>
          <a:p>
            <a:endParaRPr lang="en-US" sz="1200" dirty="0"/>
          </a:p>
          <a:p>
            <a:r>
              <a:rPr lang="en-US" sz="1200" dirty="0"/>
              <a:t>To display </a:t>
            </a:r>
            <a:r>
              <a:rPr lang="en-US" sz="1200" dirty="0">
                <a:highlight>
                  <a:srgbClr val="FFFF00"/>
                </a:highlight>
              </a:rPr>
              <a:t>TIMER</a:t>
            </a:r>
            <a:endParaRPr lang="en-MY" sz="1200" dirty="0">
              <a:highlight>
                <a:srgbClr val="FFFF00"/>
              </a:highligh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5CB1EE-3C38-E4E4-E42D-4DB408095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414" y="4251831"/>
            <a:ext cx="1089011" cy="1978626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61C7B65D-AF0B-5EAC-251E-2DDBE1274B4B}"/>
              </a:ext>
            </a:extLst>
          </p:cNvPr>
          <p:cNvSpPr/>
          <p:nvPr/>
        </p:nvSpPr>
        <p:spPr>
          <a:xfrm>
            <a:off x="9721872" y="4864471"/>
            <a:ext cx="347998" cy="308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C2997C-2C49-DDD7-A099-E71B3C0287FA}"/>
              </a:ext>
            </a:extLst>
          </p:cNvPr>
          <p:cNvSpPr txBox="1"/>
          <p:nvPr/>
        </p:nvSpPr>
        <p:spPr>
          <a:xfrm>
            <a:off x="-1" y="556386"/>
            <a:ext cx="877146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b="1" dirty="0">
                <a:highlight>
                  <a:srgbClr val="FF00FF"/>
                </a:highlight>
              </a:rPr>
              <a:t>Special Scenario - Manually Unbind From Call </a:t>
            </a:r>
            <a:r>
              <a:rPr lang="en-MY" sz="1200" b="1" dirty="0" err="1">
                <a:highlight>
                  <a:srgbClr val="FF00FF"/>
                </a:highlight>
              </a:rPr>
              <a:t>Center</a:t>
            </a:r>
            <a:r>
              <a:rPr lang="en-MY" sz="1200" b="1" dirty="0">
                <a:highlight>
                  <a:srgbClr val="FF00FF"/>
                </a:highlight>
              </a:rPr>
              <a:t> (Omni)</a:t>
            </a:r>
            <a:endParaRPr lang="en-US" sz="1200" dirty="0"/>
          </a:p>
          <a:p>
            <a:r>
              <a:rPr lang="en-MY" sz="1200" dirty="0"/>
              <a:t>- When the original Primary device is active (Binded) while 2ndary device is P</a:t>
            </a:r>
            <a:r>
              <a:rPr lang="en-MY" sz="1200" b="1" dirty="0"/>
              <a:t>ending approval. </a:t>
            </a:r>
          </a:p>
          <a:p>
            <a:pPr marL="171450" indent="-171450">
              <a:buFontTx/>
              <a:buChar char="-"/>
            </a:pPr>
            <a:r>
              <a:rPr lang="en-MY" sz="1200" dirty="0"/>
              <a:t>Omni manually unbind the Primary device. The 2ndary device is still under </a:t>
            </a:r>
            <a:r>
              <a:rPr lang="en-MY" sz="1200" b="1" dirty="0"/>
              <a:t>Pending approval</a:t>
            </a:r>
            <a:r>
              <a:rPr lang="en-MY" sz="1200" dirty="0"/>
              <a:t>. </a:t>
            </a:r>
          </a:p>
          <a:p>
            <a:r>
              <a:rPr lang="en-MY" sz="1200" dirty="0"/>
              <a:t>BE – will make 2ndary Device become Primary device after </a:t>
            </a:r>
            <a:r>
              <a:rPr lang="en-MY" sz="1200" b="1" dirty="0"/>
              <a:t>Omni unbind</a:t>
            </a:r>
            <a:r>
              <a:rPr lang="en-MY" sz="1200" dirty="0"/>
              <a:t> the </a:t>
            </a:r>
            <a:r>
              <a:rPr lang="en-MY" sz="1200" b="1" dirty="0"/>
              <a:t>Primary Device</a:t>
            </a:r>
            <a:r>
              <a:rPr lang="en-MY" sz="1200" dirty="0"/>
              <a:t> </a:t>
            </a:r>
            <a:r>
              <a:rPr lang="en-MY" sz="1200" b="1" dirty="0"/>
              <a:t>manually</a:t>
            </a:r>
            <a:r>
              <a:rPr lang="en-MY" sz="1200" dirty="0"/>
              <a:t> while 2ndary is </a:t>
            </a:r>
            <a:r>
              <a:rPr lang="en-MY" sz="1200" b="1" dirty="0"/>
              <a:t>pending approval</a:t>
            </a:r>
            <a:r>
              <a:rPr lang="en-MY" sz="1200" dirty="0"/>
              <a:t>.</a:t>
            </a:r>
          </a:p>
          <a:p>
            <a:r>
              <a:rPr lang="en-MY" sz="1200" dirty="0"/>
              <a:t>- When (</a:t>
            </a:r>
            <a:r>
              <a:rPr lang="en-MY" sz="1200" b="1" dirty="0"/>
              <a:t>2ndary Device has become &gt;&gt;&gt; </a:t>
            </a:r>
            <a:r>
              <a:rPr lang="en-MY" sz="1200" b="1" dirty="0">
                <a:highlight>
                  <a:srgbClr val="00FF00"/>
                </a:highlight>
              </a:rPr>
              <a:t>Primary Device</a:t>
            </a:r>
            <a:r>
              <a:rPr lang="en-MY" sz="1200" dirty="0"/>
              <a:t> )Such device performs login, </a:t>
            </a:r>
            <a:r>
              <a:rPr lang="en-MY" sz="1200" dirty="0">
                <a:highlight>
                  <a:srgbClr val="00FFFF"/>
                </a:highlight>
              </a:rPr>
              <a:t>FE</a:t>
            </a:r>
            <a:r>
              <a:rPr lang="en-MY" sz="1200" dirty="0"/>
              <a:t> will need to perform below: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BFB08A2-15E0-DA2D-F9AC-6D5233AD1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5647" y="4251831"/>
            <a:ext cx="1073674" cy="200930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8BCEB69-9FE3-616C-9392-B768D08C01A5}"/>
              </a:ext>
            </a:extLst>
          </p:cNvPr>
          <p:cNvSpPr txBox="1"/>
          <p:nvPr/>
        </p:nvSpPr>
        <p:spPr>
          <a:xfrm>
            <a:off x="-1" y="35960"/>
            <a:ext cx="853564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3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QC1366 – Primary Device – Countdown screen Display - </a:t>
            </a:r>
            <a:r>
              <a:rPr lang="en-MY" sz="1300" b="1" dirty="0">
                <a:highlight>
                  <a:srgbClr val="FF00FF"/>
                </a:highlight>
              </a:rPr>
              <a:t>Special Scenario - Manually Unbind From Call </a:t>
            </a:r>
            <a:r>
              <a:rPr lang="en-MY" sz="1300" b="1" dirty="0" err="1">
                <a:highlight>
                  <a:srgbClr val="FF00FF"/>
                </a:highlight>
              </a:rPr>
              <a:t>Center</a:t>
            </a:r>
            <a:r>
              <a:rPr lang="en-MY" sz="1300" b="1" dirty="0">
                <a:highlight>
                  <a:srgbClr val="FF00FF"/>
                </a:highlight>
              </a:rPr>
              <a:t> (Omni)</a:t>
            </a:r>
            <a:endParaRPr lang="en-MY" sz="1300" dirty="0">
              <a:highlight>
                <a:srgbClr val="FF00FF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A61A36-3F61-8EAD-107D-0B67EC833E50}"/>
              </a:ext>
            </a:extLst>
          </p:cNvPr>
          <p:cNvSpPr txBox="1"/>
          <p:nvPr/>
        </p:nvSpPr>
        <p:spPr>
          <a:xfrm>
            <a:off x="9115149" y="741051"/>
            <a:ext cx="24291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i="1" dirty="0"/>
              <a:t>Testing on Tuesday September 5</a:t>
            </a:r>
            <a:r>
              <a:rPr lang="en-MY" sz="1200" i="1" baseline="30000" dirty="0"/>
              <a:t>th</a:t>
            </a:r>
            <a:r>
              <a:rPr lang="en-MY" sz="1200" i="1" dirty="0"/>
              <a:t>:</a:t>
            </a:r>
          </a:p>
          <a:p>
            <a:endParaRPr lang="en-MY" sz="1200" i="1" dirty="0"/>
          </a:p>
          <a:p>
            <a:r>
              <a:rPr lang="en-MY" sz="1200" i="1" dirty="0"/>
              <a:t>Android – 2 days</a:t>
            </a:r>
          </a:p>
          <a:p>
            <a:r>
              <a:rPr lang="en-MY" sz="1200" i="1" dirty="0"/>
              <a:t>iOS – 2 days</a:t>
            </a:r>
          </a:p>
          <a:p>
            <a:r>
              <a:rPr lang="en-MY" sz="1200" i="1" dirty="0"/>
              <a:t>BE – 2 days</a:t>
            </a:r>
          </a:p>
        </p:txBody>
      </p:sp>
    </p:spTree>
    <p:extLst>
      <p:ext uri="{BB962C8B-B14F-4D97-AF65-F5344CB8AC3E}">
        <p14:creationId xmlns:p14="http://schemas.microsoft.com/office/powerpoint/2010/main" val="628873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2D14E3C375CB45B1E84F91AE1592C3" ma:contentTypeVersion="9" ma:contentTypeDescription="Create a new document." ma:contentTypeScope="" ma:versionID="42fe2d6c1dd0ca8df84b5634f4f9479d">
  <xsd:schema xmlns:xsd="http://www.w3.org/2001/XMLSchema" xmlns:xs="http://www.w3.org/2001/XMLSchema" xmlns:p="http://schemas.microsoft.com/office/2006/metadata/properties" xmlns:ns3="45b2b92e-106c-4bd8-81a5-0d65bad496a0" xmlns:ns4="2c8c31b1-c37a-49ab-8a5b-c9d6808515b6" targetNamespace="http://schemas.microsoft.com/office/2006/metadata/properties" ma:root="true" ma:fieldsID="cca583051d420393c7edde404b03f3a4" ns3:_="" ns4:_="">
    <xsd:import namespace="45b2b92e-106c-4bd8-81a5-0d65bad496a0"/>
    <xsd:import namespace="2c8c31b1-c37a-49ab-8a5b-c9d6808515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b2b92e-106c-4bd8-81a5-0d65bad496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8c31b1-c37a-49ab-8a5b-c9d6808515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c8c31b1-c37a-49ab-8a5b-c9d6808515b6" xsi:nil="true"/>
  </documentManagement>
</p:properties>
</file>

<file path=customXml/itemProps1.xml><?xml version="1.0" encoding="utf-8"?>
<ds:datastoreItem xmlns:ds="http://schemas.openxmlformats.org/officeDocument/2006/customXml" ds:itemID="{C7F11B20-CA2D-4C8E-9B4C-2CE50EC3C1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b2b92e-106c-4bd8-81a5-0d65bad496a0"/>
    <ds:schemaRef ds:uri="2c8c31b1-c37a-49ab-8a5b-c9d6808515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1D0CF7-DFAD-47B5-92BC-22A5475547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81FD9E-C013-4D66-9E24-748E00DF2C3A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2c8c31b1-c37a-49ab-8a5b-c9d6808515b6"/>
    <ds:schemaRef ds:uri="45b2b92e-106c-4bd8-81a5-0d65bad496a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1670</Words>
  <Application>Microsoft Office PowerPoint</Application>
  <PresentationFormat>Widescreen</PresentationFormat>
  <Paragraphs>165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20</cp:revision>
  <dcterms:created xsi:type="dcterms:W3CDTF">2023-09-01T05:20:25Z</dcterms:created>
  <dcterms:modified xsi:type="dcterms:W3CDTF">2023-09-01T07:25:01Z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0x010100842D14E3C375CB45B1E84F91AE1592C3</vt:lpwstr>
  </property>
</Properties>
</file>