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4" r:id="rId3"/>
    <p:sldId id="288" r:id="rId4"/>
    <p:sldId id="289" r:id="rId5"/>
    <p:sldId id="290" r:id="rId6"/>
    <p:sldId id="291" r:id="rId7"/>
    <p:sldId id="29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92" r:id="rId16"/>
    <p:sldId id="265" r:id="rId17"/>
    <p:sldId id="266" r:id="rId18"/>
    <p:sldId id="295" r:id="rId19"/>
    <p:sldId id="267" r:id="rId20"/>
    <p:sldId id="296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300" r:id="rId32"/>
    <p:sldId id="297" r:id="rId33"/>
    <p:sldId id="301" r:id="rId34"/>
    <p:sldId id="302" r:id="rId35"/>
    <p:sldId id="303" r:id="rId36"/>
    <p:sldId id="304" r:id="rId37"/>
    <p:sldId id="279" r:id="rId38"/>
    <p:sldId id="298" r:id="rId39"/>
    <p:sldId id="29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11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8CBED-FAEC-75FF-4A46-C6861E4F4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809B7-A839-6C22-1696-09AE741C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AA6AC-9DF6-A57B-0AD9-E0C1B6E4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42496-00D7-A069-8403-BCEEC7BD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E4818-9523-A738-15F3-1A78F7CE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851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4CCC-186C-30AF-AC56-5762A768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90AE8-6957-8465-72B2-B73CE3014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6EADD-67B6-7C7E-30F6-7199F249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13D20-502E-F2A4-8162-8C316DA7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25B70-AF4F-52C1-AE91-2A42ED2A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291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1C2DA-CB6F-D10E-724F-AEC871593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D0BA0-4C48-DC37-0C87-A444EF6AB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70673-9BD6-4D01-DC36-C9A78DE7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3B918-A08A-C161-C390-5B2C815F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2AD6F-98E0-C204-45A5-F954879A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43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1DB3-4AAC-1F72-338D-C0CFB71A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ECFB-F351-0276-D3D8-05107F49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A85DE-D1B2-1496-5253-3E0767D7E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9D523-742C-D656-662C-E4D0B63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3B606-0849-62F9-54D9-4B82B79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216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D1F0-43CB-6C71-8B6C-370FBCBD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17-BADD-91D1-5AD8-EBD84607A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D6A8-E98D-3689-BDCE-8C49C99A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A2FB0-C5E2-9635-1C9D-53F7ADB1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CF5D-811A-D331-5BD2-3F462815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28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0FB5-36F6-2D98-5611-6EFE7C15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9310-AF17-9B86-A20A-B8AC25E08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38131-7F15-5B02-A923-1E71A3198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E0484-D57B-1E59-F77C-5762064C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10CDB-20BA-B75D-3D5A-71C0EC51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8150D-3567-25D5-9127-DCC698A6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494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C1D3-348A-821D-B437-6CC18A0B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204BA-9407-08C2-80A2-F77A219D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35CEB8-65AD-2480-136B-7DADC68D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D7ECE-B2DC-F2C3-2E91-0B4F040C9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800F0-EE1B-1A89-2CEF-5EEC5DE70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2A225-802F-731D-A915-0C627790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448870-FAF9-75B7-3E12-A50B8A5D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CB1CB-AB3E-2C42-FD0C-D31603B8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32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825E-0B74-0CF6-470A-D60E056A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0544F-0ABE-B5FD-F37E-27ECF7B0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9F403-DFC2-19E2-320C-20D578DF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B430F-8E3C-CC7B-0662-97001CCB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96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36DDC-1D26-A0F3-4BB1-71EF9784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569A3-4F26-A7FB-F1F5-7879A4A6B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CE821-0CEA-03FA-798F-0DC251DC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422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5E733-A660-71CD-8FC7-DAA2EDD0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832BB-AC14-6CA9-4AAB-795CCDC0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3F29C-ACCA-E288-4B6D-29AA4CE6B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A31D9-FB25-AFBC-5EA8-BC98A0F6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B863A-8235-E8A3-40D5-5D47E394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8787E-C09D-ADA2-2759-A8482F7F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36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BB2E-E25D-9CC5-7F59-2FCA67DA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A24AF-39F1-152E-6B7A-15131E45D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319A-015C-E51E-8005-474E0530F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2A686-113F-7FFF-1F61-F26D47CD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B761B-04D0-0C1B-9F9B-B34B1189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39448-13DE-B481-B839-A48E755E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16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457ED-D62C-7A51-6618-68240582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59413-2E9F-24C2-49F3-E0BDEDEF1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30C0F-FFF6-CE97-AC51-D7DA3C7C7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BDEB-DBE4-4D4C-AE6C-5C78FBD163DE}" type="datetimeFigureOut">
              <a:rPr lang="en-MY" smtClean="0"/>
              <a:t>20/10/2023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818B4-79D8-0C68-26CE-1C0F8F177A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8A23-063F-96BF-8116-17B5FCD69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04E0-CF08-4A1C-BC56-BD22BB0D67F3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AA77-EF19-AA9B-EFEA-E2D64D8C73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45580"/>
            <a:ext cx="1898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ID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OCBCNISP Information 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2048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ocbc.id" TargetMode="External"/><Relationship Id="rId2" Type="http://schemas.openxmlformats.org/officeDocument/2006/relationships/hyperlink" Target="mailto:clientservices@ocbcnisp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ocbc.id" TargetMode="External"/><Relationship Id="rId2" Type="http://schemas.openxmlformats.org/officeDocument/2006/relationships/hyperlink" Target="mailto:clientservices@ocbcnisp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pc01.safelinks.protection.outlook.com/?url=https%3A%2F%2Fwww.ocbc.id%2F&amp;data=05%7C01%7Cnurina.adityarani%40ocbcnisp.com%7C1776fbd4742944f3a32008dbd049fb4e%7C3faab30b52e449c4a84ba7dd57eac70b%7C0%7C0%7C638332788396436761%7CUnknown%7CTWFpbGZsb3d8eyJWIjoiMC4wLjAwMDAiLCJQIjoiV2luMzIiLCJBTiI6Ik1haWwiLCJXVCI6Mn0%3D%7C3000%7C%7C%7C&amp;sdata=dQiEoOaIoaoHtfoaeGHMK6j3ACnOso7%2BlCkzT8RxZFw%3D&amp;reserved=0" TargetMode="External"/><Relationship Id="rId3" Type="http://schemas.openxmlformats.org/officeDocument/2006/relationships/hyperlink" Target="https://www.ocbcnisp.com/Home.aspx" TargetMode="External"/><Relationship Id="rId7" Type="http://schemas.openxmlformats.org/officeDocument/2006/relationships/hyperlink" Target="https://apc01.safelinks.protection.outlook.com/?url=https%3A%2F%2Fwww.facebook.com%2FOCBCBank&amp;data=05%7C01%7Cnurina.adityarani%40ocbcnisp.com%7C1776fbd4742944f3a32008dbd049fb4e%7C3faab30b52e449c4a84ba7dd57eac70b%7C0%7C0%7C638332788396436761%7CUnknown%7CTWFpbGZsb3d8eyJWIjoiMC4wLjAwMDAiLCJQIjoiV2luMzIiLCJBTiI6Ik1haWwiLCJXVCI6Mn0%3D%7C3000%7C%7C%7C&amp;sdata=X3OVEnpLjOD%2FERpphQKn4dH15lAtahQEQ%2FVgA8TqTUI%3D&amp;reserved=0" TargetMode="External"/><Relationship Id="rId2" Type="http://schemas.openxmlformats.org/officeDocument/2006/relationships/hyperlink" Target="https://www.facebook.com/bankocbcnis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i.whatsapp.com/send?phone=+628121500999&amp;text=Hi%20OCBC%20NISP" TargetMode="External"/><Relationship Id="rId11" Type="http://schemas.openxmlformats.org/officeDocument/2006/relationships/hyperlink" Target="https://api.whatsapp.com/send?phone=+628121500999&amp;text=Hi%20OCBC" TargetMode="External"/><Relationship Id="rId5" Type="http://schemas.openxmlformats.org/officeDocument/2006/relationships/hyperlink" Target="https://twitter.com/bankocbcnisp" TargetMode="External"/><Relationship Id="rId10" Type="http://schemas.openxmlformats.org/officeDocument/2006/relationships/hyperlink" Target="https://twitter.com/ocbc_indonesia" TargetMode="External"/><Relationship Id="rId4" Type="http://schemas.openxmlformats.org/officeDocument/2006/relationships/hyperlink" Target="https://www.instagram.com/ocbc_nisp/" TargetMode="External"/><Relationship Id="rId9" Type="http://schemas.openxmlformats.org/officeDocument/2006/relationships/hyperlink" Target="https://apc01.safelinks.protection.outlook.com/?url=https%3A%2F%2Fwww.instagram.com%2Focbc_indonesia%2F&amp;data=05%7C01%7Cnurina.adityarani%40ocbcnisp.com%7C1776fbd4742944f3a32008dbd049fb4e%7C3faab30b52e449c4a84ba7dd57eac70b%7C0%7C0%7C638332788396436761%7CUnknown%7CTWFpbGZsb3d8eyJWIjoiMC4wLjAwMDAiLCJQIjoiV2luMzIiLCJBTiI6Ik1haWwiLCJXVCI6Mn0%3D%7C3000%7C%7C%7C&amp;sdata=CsVQiPlKXQmsPzBE9o1sO2Tlf1%2Bs0jorJLZuvgxZndM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lientservices@ocbc.id" TargetMode="External"/><Relationship Id="rId2" Type="http://schemas.openxmlformats.org/officeDocument/2006/relationships/hyperlink" Target="mailto:clientservies@ocbc.i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services@ocbc.id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services@ocbc.i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Changes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5940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96083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60837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 - FAQ</a:t>
                      </a:r>
                      <a:endParaRPr lang="en-MY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id-ID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id-ID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term will be renamed to 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MY" sz="1400" b="0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FAQ Contents return from Omni.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Noted. OMNI will update and rename to OCBC Business mobile.</a:t>
                      </a:r>
                      <a:endParaRPr lang="en-MY" sz="1400" b="1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MY" sz="1400" i="1" u="sng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MY" sz="140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MY" sz="1400" i="1" u="sng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MY" sz="140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 must be in lower case)</a:t>
                      </a:r>
                      <a:endParaRPr lang="en-US" sz="14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405451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Entries from Landing &amp; Settings.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797B1D6-8945-CA9E-7989-D19B329CF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18" y="649335"/>
            <a:ext cx="3161468" cy="498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95075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407445"/>
              </p:ext>
            </p:extLst>
          </p:nvPr>
        </p:nvGraphicFramePr>
        <p:xfrm>
          <a:off x="0" y="399518"/>
          <a:ext cx="12192001" cy="5799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799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 – About Us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Additional: Add Logo ISO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02a Other Features Pop Up.png</a:t>
                      </a: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’ and ‘26a About Us.png’.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863342"/>
              </p:ext>
            </p:extLst>
          </p:nvPr>
        </p:nvGraphicFramePr>
        <p:xfrm>
          <a:off x="0" y="6198622"/>
          <a:ext cx="12192001" cy="652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652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DD3CE31-07E3-037E-64F6-025F2B7F4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30" y="1594741"/>
            <a:ext cx="3591038" cy="1567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0843D7-3A9C-A123-83CF-2E65D7B21BC5}"/>
              </a:ext>
            </a:extLst>
          </p:cNvPr>
          <p:cNvSpPr txBox="1"/>
          <p:nvPr/>
        </p:nvSpPr>
        <p:spPr>
          <a:xfrm>
            <a:off x="5967762" y="1145886"/>
            <a:ext cx="266987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 Logo</a:t>
            </a:r>
            <a:endParaRPr lang="en-MY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785E6-CDE8-6994-B950-63790074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614" y="422699"/>
            <a:ext cx="1946453" cy="2344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81C73-C5D8-EF36-A2DF-9AF5A685B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898" y="1483743"/>
            <a:ext cx="2126321" cy="4641712"/>
          </a:xfrm>
          <a:prstGeom prst="rect">
            <a:avLst/>
          </a:prstGeom>
        </p:spPr>
      </p:pic>
      <p:pic>
        <p:nvPicPr>
          <p:cNvPr id="12" name="Picture 11" descr="A logo of a company&#10;&#10;Description automatically generated">
            <a:extLst>
              <a:ext uri="{FF2B5EF4-FFF2-40B4-BE49-F238E27FC236}">
                <a16:creationId xmlns:a16="http://schemas.microsoft.com/office/drawing/2014/main" id="{CBBD2F74-4086-8B7F-C8A9-B408B849D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4" y="3767877"/>
            <a:ext cx="10096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8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3554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Others - Contact Us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Update logo: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TANYA OCBC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 Website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Website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E-mail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clientservices@ocbcnisp.com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27a Contact Us.png’</a:t>
                      </a: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15516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From Landing &amp; Settings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862E63-5CA3-DA02-B1B9-3DB1B221B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766" y="636178"/>
            <a:ext cx="2301629" cy="5010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DE1E0-A8FB-CB4C-DE73-74277017E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642" y="1351271"/>
            <a:ext cx="3591038" cy="15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1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20755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Block My User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E-mail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clientservices@ocbcnisp.com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Update link file Terms and Conditions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 will change accordingly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T&amp;C content return from Omni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 OMNI will update T&amp;C content.</a:t>
                      </a:r>
                      <a:endParaRPr lang="en-MY" sz="14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AD208B5-E0B8-FFC4-6F3B-43106D2B4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964" y="477344"/>
            <a:ext cx="2573589" cy="53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3129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60954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16154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3346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60954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16154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Forgot Password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Velocity@ocbcnisp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wording on pop up Terms &amp; Conditions: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Forgot Password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In connection with My intention to reset 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My OCBC Business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Password…..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I responsible for all transactional activities made in 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(both web and mobile)……..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T&amp;C content return </a:t>
                      </a: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 Omni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 OMNI will update T&amp;C content.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FCC081-D81C-98A3-5E73-33DA5A87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57" y="674398"/>
            <a:ext cx="2425598" cy="4933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BCA29A-E6E4-E011-9CC1-BDFAA942B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841" y="697580"/>
            <a:ext cx="2763174" cy="491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Screen &amp; Details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3599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93800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Notification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Notification content return from Omni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Push notification should be triggered from SL, is it right ? Refer to slide 37.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400" b="1" dirty="0">
                          <a:solidFill>
                            <a:srgbClr val="00B050"/>
                          </a:solidFill>
                        </a:rPr>
                        <a:t>Subject: Velocity Mobile OCBC NISP </a:t>
                      </a:r>
                      <a:r>
                        <a:rPr lang="en-ID" sz="1400" b="1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 OCBC Business mobile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Content: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You bound [device name] to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Velocity Mobile OCBC NISP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. Please login to check your bound device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You bound [device name] to </a:t>
                      </a:r>
                      <a:r>
                        <a:rPr lang="en-US" sz="1400" b="1" u="sng" dirty="0">
                          <a:solidFill>
                            <a:srgbClr val="00B050"/>
                          </a:solidFill>
                        </a:rPr>
                        <a:t>OCBC Business mobile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. Please login to check your bound device”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 changes – refer to slide 37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39742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Home Screen Details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355BF8D-CB04-655D-C0E4-227B321E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953" y="714136"/>
            <a:ext cx="3114627" cy="48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2242"/>
              </p:ext>
            </p:extLst>
          </p:nvPr>
        </p:nvGraphicFramePr>
        <p:xfrm>
          <a:off x="0" y="422699"/>
          <a:ext cx="12192001" cy="546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25648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6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Transactions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OCBC NISP Fund Transfer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Fund Transfer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 OCBC NISP account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account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 will change accordingly.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90440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Both screens can be found from:-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- 4 entries:- Dashboard, (side menu) Fund Transfer &amp; Manage Saved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Beneficairy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&amp; (side) Administration</a:t>
                      </a: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7C3361F-A265-586F-F781-36346A2E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959" y="1083399"/>
            <a:ext cx="2230521" cy="348216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81E7CA-E6DA-4068-6B03-3E8C6DA0D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30527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526156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250952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32CA8B4-88FE-46FF-1809-E9EEC20A7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33" y="1083399"/>
            <a:ext cx="2666175" cy="34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8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Naming in the URL for media linkage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Pending OCBC  confirmation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4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57439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Media URL Links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fb_url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https://www.facebook.com/bankocbcnisp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Website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https://www.ocbcnisp.com/Home.aspx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Instagram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https://www.instagram.com/ocbc_nisp/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Twitter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https://twitter.com/bankocbcnisp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whatsapp_url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https://api.whatsapp.com/send?phone=+628121500999&amp;text=Hi%20OCBC%20NISP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fb</a:t>
                      </a: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7"/>
                        </a:rPr>
                        <a:t>–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https://www.facebook.com/OCBCBank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Website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https://www.ocbc.id</a:t>
                      </a:r>
                      <a:r>
                        <a:rPr lang="en-ID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Instagram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https://www.instagram.com/ocbc_indonesia/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Twitter –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https://twitter.com/ocbc_indonesia</a:t>
                      </a:r>
                      <a:endParaRPr lang="nb-NO" sz="1400" b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whatsapp_url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r>
                        <a:rPr lang="en-ID" sz="14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https://api.whatsapp.com/send?phone=+628121500999&amp;text=Hi%20OCBC</a:t>
                      </a:r>
                      <a:endParaRPr lang="en-ID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Will update SL ASAP.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15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1443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 Logo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MY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Already available.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38158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C9CFD1-353A-BAFC-0FFA-8E1C60DA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38" y="2601655"/>
            <a:ext cx="3114043" cy="827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3DA1A-DEF1-4943-B9CB-F4934E8B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49" y="2561260"/>
            <a:ext cx="2946221" cy="88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5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Additional screens that consist of the word of [NISP] or [Velocity] 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- Pending OCBC Confirmation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7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0162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Force Update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Please update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App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the latest version to continue.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melanjutkan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mohon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perbaharui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versi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App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en-MY" sz="140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86302EF-FD0F-FE01-108A-3A08A2BB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84" y="458819"/>
            <a:ext cx="3027299" cy="52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49680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Terms &amp; Condition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T&amp;C content return from Omni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 OMNI will update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T&amp;C content.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53D0919-963F-F2C3-B84E-2B95A5A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96" y="576699"/>
            <a:ext cx="2379819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93133"/>
              </p:ext>
            </p:extLst>
          </p:nvPr>
        </p:nvGraphicFramePr>
        <p:xfrm>
          <a:off x="0" y="399520"/>
          <a:ext cx="12192001" cy="5516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A New Device is requesting to be connected to Your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Baru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meminta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dihubungkan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Anda.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By granting access, this new device will be able to access your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If you don't connect the device, immediately deny access or contact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1500–999 to report suspicious activity. Grant access to the device?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Jika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merasa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menyambungkan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segera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tolak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1500–999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melaporkan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aktivitas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mencurigakan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Beri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MY" sz="1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2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2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US" sz="12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2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889366E-30E2-99D2-6C95-25F23A22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13" y="766915"/>
            <a:ext cx="2694575" cy="47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6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364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can now use your device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Related to [device name], is it possible also to add the info?</a:t>
                      </a:r>
                      <a:endParaRPr lang="en-MY" sz="14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C8583A2-3DCB-8E8D-AFCA-2E8560FA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87" y="502034"/>
            <a:ext cx="3005158" cy="53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5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5236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The new device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has been rejected and will not be able to access your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[device name]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ditolak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Related to [device name], is it possible also to add the info?</a:t>
                      </a:r>
                      <a:endParaRPr lang="en-MY" sz="14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613608-7939-3B1C-AAEA-36533D005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693" y="544209"/>
            <a:ext cx="2969281" cy="521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2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1310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will be able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after the countdown is over. For more information, please contact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1500–999.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setelah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hitung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mundur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berakhir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1500–999.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F7C346-8EA9-D5C7-496F-652A94438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81" y="486866"/>
            <a:ext cx="3040939" cy="53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02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9773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Primary &amp; Secondary Device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Unable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are not allowed to login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from this new device, because the Primary Device doesn't grant the access.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diizinkan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630BF80-11EE-7451-9573-90B2FDB5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76" y="491300"/>
            <a:ext cx="3012314" cy="532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0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46266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Settings – Manage Devices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Manage devices that have access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Atur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9520BBF-8938-8A85-CC06-9BF865538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529019"/>
            <a:ext cx="2361431" cy="52478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72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387843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Biometric Enrollment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 have successfully enabled your Fingerprint to log in to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Sidik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Jari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diaktifkan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login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 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A838BB-3E1F-3072-8935-01C4D8FDA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68" y="456182"/>
            <a:ext cx="2416464" cy="537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3421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Icon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Already available.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6939AB3-04B7-F119-BF77-B6E811A02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815" y="2420382"/>
            <a:ext cx="1441970" cy="14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882D2-F930-4641-7648-9C50AA61F9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74" y="2415267"/>
            <a:ext cx="1447085" cy="1447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669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6673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Registration Check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can't find your registration data. Please contact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assistance.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cannot find your registration data. Please contact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choose "Business Banking Customer" </a:t>
                      </a: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assistance.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anda. Silakan hubungi </a:t>
                      </a:r>
                      <a:r>
                        <a:rPr lang="nn-NO" sz="1400" b="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nn-NO" sz="1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untuk bantuan.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clientservices@ocbc.id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nda. Silakan hubungi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</a:t>
                      </a:r>
                      <a:r>
                        <a:rPr lang="en-MY" sz="1400" b="1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MY" sz="1400" b="1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MY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id-ID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 will change accordingly.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 Inline with slide 38 No. 11.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 – refer to slide 38</a:t>
                      </a:r>
                      <a:endParaRPr lang="en-MY" sz="1400" b="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C94D52B-11AD-40F0-3BC1-2FAE71D2E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04" y="561457"/>
            <a:ext cx="2907856" cy="51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6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30518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Login With Password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EN: Your phone number is not applicable for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access. Please contact the bank to change your phone number.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telepon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bank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mengganti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telepon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for the Apps Name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99" y="587617"/>
            <a:ext cx="2417208" cy="50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3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74137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Device Binding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Login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 your Primary Device [DEVICE NAME] and grant access for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be accessed from the new device.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IN: Masuk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[DEVICE NAME] dan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berikan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agar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"Nasabah </a:t>
                      </a:r>
                      <a:r>
                        <a:rPr lang="en-US" sz="14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US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92" y="520618"/>
            <a:ext cx="2924822" cy="51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9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43784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Device binding failed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Unable to Access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You are not allowed to login to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from this new device, because the Primary Device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\'t grant the access.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IN:Tidak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Message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diizinkan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Utama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memberikan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0" y="520618"/>
            <a:ext cx="2893887" cy="51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4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12788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Secondary Device binding request expired on Primary Device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access request from new device [DEVICE NAME] has expired. Please re-login from the new device.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Permintaan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akses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[DEVICE NAME]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kadaluarsa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login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ulang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baru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</a:t>
                      </a: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r>
                        <a:rPr lang="en-MY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OCBC Business mobile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00" y="520618"/>
            <a:ext cx="2459805" cy="51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38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87718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View All Online FX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Below are all other rates that you can obtain immediately using 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Online FX.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[OCBC]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Dibawah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kurs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mata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uang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lainnya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yang Anda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dapatkan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 NISP Online FX.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[OCBC]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Noted &amp; confirmed. 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0" y="497788"/>
            <a:ext cx="2976365" cy="52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2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74154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Registration Status Cancelled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: Thank you. Your registration process has been cancelled. If you need assistance, please contact 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 and choose "Business Banking Customer" </a:t>
                      </a:r>
                      <a:endParaRPr lang="id-ID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: Thank you. Your registration process has been cancelled. If you need assistance, please contact 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id-ID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( STILL USING ENGLISH)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 [TANYA OCBC]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4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 dan pilih "Nasabah Bisnis"</a:t>
                      </a:r>
                      <a:endParaRPr lang="id-ID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D07C06A-01AA-6247-A6F9-3AD48CA4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1" y="497788"/>
            <a:ext cx="2976362" cy="523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38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79165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No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Error Message Code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Before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After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Action By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98946"/>
              </p:ext>
            </p:extLst>
          </p:nvPr>
        </p:nvGraphicFramePr>
        <p:xfrm>
          <a:off x="0" y="399519"/>
          <a:ext cx="12192001" cy="7560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691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PUSH_NOTI_TITLE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 OCBC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NISP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 OCBC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NISP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OCBC Business mobile (both ENG &amp; IND)</a:t>
                      </a: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  <a:tr h="1000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PUSH_NOTI_BOUND_DEVICE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 bound to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Please login to check your bound device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 bound to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 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Please login to check your bound device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  <a:r>
                        <a:rPr lang="en-US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OCBC Business mobile (both ENG &amp; IND)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78130"/>
                  </a:ext>
                </a:extLst>
              </a:tr>
              <a:tr h="1448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omni.O0095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Your phone number is not applicable for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access. Please contact the bank to change your phone number.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 telepon anda tidak berlaku untuk akses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Silakan hubungi bank untuk mengganti nomor telepon anda.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 Mobile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Your phone number is not applicable for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access. Please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change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our phone number.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Mobile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Nomor telepon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 tidak berlaku untuk akses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Silakan hubungi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 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 mengganti nomor telepon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91215"/>
                  </a:ext>
                </a:extLst>
              </a:tr>
              <a:tr h="1101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omni.00252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[Transaction Failed] Please contact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500999 atau 66999 (HP)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[Transaksi Gagal] Mohon hubungi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500999 atau 66999 (HP)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[Transaction Failed] Please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[Transaksi Gagal]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06279"/>
                  </a:ext>
                </a:extLst>
              </a:tr>
              <a:tr h="1000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omni.00015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CIF not permitted to do the transaction. Please Contact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Nasabah tidak diijinkan untuk melakukan transaksi. Hub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CIF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permitted to do the transaction. Please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  <a:endParaRPr lang="en-US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CIF </a:t>
                      </a:r>
                      <a:r>
                        <a:rPr lang="en-US" sz="1100" b="1" noProof="0" dirty="0" err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 diijinkan untuk melakukan transaksi.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20237"/>
                  </a:ext>
                </a:extLst>
              </a:tr>
              <a:tr h="120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omni.00168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[Being Processed] Please check your balance or contact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500999 atau 66999 (HP)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[Sedang dalam proses] Mohon cek saldo Anda atau hubungi Call 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500999 atau 66999 (HP)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[Being Processed] Please check your balance or contact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[Sedang dalam proses] Mohon cek saldo Anda atau hubungi T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ANYA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145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5CC462-8B4F-78B1-6610-7437FBAAF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56996"/>
              </p:ext>
            </p:extLst>
          </p:nvPr>
        </p:nvGraphicFramePr>
        <p:xfrm>
          <a:off x="0" y="7975066"/>
          <a:ext cx="12192001" cy="21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Copywriting of Error Message that returns from Omni.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46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6011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No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Error Message Code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Before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After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Action By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74756"/>
              </p:ext>
            </p:extLst>
          </p:nvPr>
        </p:nvGraphicFramePr>
        <p:xfrm>
          <a:off x="0" y="399519"/>
          <a:ext cx="12192001" cy="7555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omni.US002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has been locked.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terkunci.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has been locked. Please contact Your administrator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terkunci. Silakan hubungi administrator Anda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omni.US003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is inactive.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tidak aktif.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is inactive. Please contact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Customer".</a:t>
                      </a:r>
                      <a:endParaRPr lang="id-ID" sz="1100" b="1" noProof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Akun ini tidak aktif. Silakan hubungi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78130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omni.TE002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not been approved.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belum disetujui.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not been approved. Please contact Your administrator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belum disetujui. Silakan hubungi administrator Anda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id-ID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91215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omni.TE003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been rejected. Please contact Your administrator or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telah ditolak. Silakan hubungi administrator Anda atau Call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Business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account reset has been rejected. Please contact Your administrator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choose "Business Banking Customer"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OCBC Bisnis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Pengaturan ulang akun ini telah ditolak. Silakan hubungi administrator Anda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06279"/>
                  </a:ext>
                </a:extLst>
              </a:tr>
              <a:tr h="1078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omni.REG04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anda. Silakan hubungi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untuk bantuan.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cannot find your registration data. Please contact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assistance.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 cannot find your registration data. Please contact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at 1500-999 or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(from overseas)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assistance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choose "Business Banking Customer"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Kami tidak dapat menemukan data pendaftaran 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nda. Silakan hubungi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di 1500-999 atau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</a:rPr>
                        <a:t>+62-21-2650-6300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(dari luar negeri)</a:t>
                      </a:r>
                      <a:r>
                        <a:rPr lang="en-US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 pilih "Nasabah Bisnis“</a:t>
                      </a:r>
                      <a:r>
                        <a:rPr lang="id-ID" sz="11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Updated.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20237"/>
                  </a:ext>
                </a:extLst>
              </a:tr>
              <a:tr h="8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omni.O0120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Please contact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reset your password.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 hubungi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untuk memperbarui kata sandi anda.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id-ID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</a:t>
                      </a:r>
                      <a:endParaRPr lang="id-ID" sz="11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914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09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No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Error Message Code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Before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200" dirty="0">
                          <a:effectLst/>
                        </a:rPr>
                        <a:t>After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Action By</a:t>
                      </a:r>
                      <a:endParaRPr lang="en-MY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27279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3688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omni.O0139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Transaction service is currently unavailable. Please contact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at 1500-999 or +62-21-26506300 (from overseas) and choose "Business Banking Customer" or e-mail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assistance.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Layanan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transaksi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tersedia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saat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Silakan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hubungi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TANYA OCBC NISP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1500-999 atau +62-21-26506300 (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negeri) dan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Nasabah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Bisnis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atau e-mail di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clientservices@ocbcnisp.com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 TANYA OCBC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 TANYA OCBC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&gt;&gt;&gt;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clientservices@ocbc.id</a:t>
                      </a:r>
                      <a:r>
                        <a:rPr lang="en-MY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OCBC Confirmation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 &amp; confirmed.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  <a:tr h="1795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37813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Copywriting of Error Message that returns from Omni.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338338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Brand Name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Velocity@ocbcnisp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1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97255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Apps Name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Velocity Mobile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</a:t>
                      </a:r>
                      <a:r>
                        <a:rPr lang="en-US" sz="1400" b="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Mobile</a:t>
                      </a:r>
                      <a:endParaRPr lang="en-MY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MY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ending OCBC Confirmation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OCBC Business.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78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1ACA79-3BAA-7AED-F993-AC76C8648967}"/>
              </a:ext>
            </a:extLst>
          </p:cNvPr>
          <p:cNvGraphicFramePr>
            <a:graphicFrameLocks noGrp="1"/>
          </p:cNvGraphicFramePr>
          <p:nvPr/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6C6707-7C25-40C9-A9FE-848F45384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69205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Naming on Apps Store or Play Store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NISP Velocity Mobile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MY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Business mobile Indonesia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OCBC responsible to change it.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Noted.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1A516-5F58-B2B6-1B9E-A48DFD19EC4A}"/>
              </a:ext>
            </a:extLst>
          </p:cNvPr>
          <p:cNvGraphicFramePr>
            <a:graphicFrameLocks noGrp="1"/>
          </p:cNvGraphicFramePr>
          <p:nvPr/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Above are General Changes.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9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2CC1-5D49-1856-8E6F-E05E2B37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Flash Screen &gt; Login &gt; Landing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4745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E19F8D8-A23D-70FD-71B2-7D08CE83E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093440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7817EDF-2D76-EE6F-9816-A0C4A16ED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91306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Splash Screen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‘00a Splash Screen.png’.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746588B-FFB2-E5B0-707C-7D3C1E393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71372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A5FA2B60-FBEA-3830-78C5-5FE3E6C1D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41" y="708056"/>
            <a:ext cx="2231725" cy="47039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19EB57-101B-917D-5FC5-13B4545A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27" y="708056"/>
            <a:ext cx="2109693" cy="4740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319986-F845-7107-F713-906BED2EA09F}"/>
              </a:ext>
            </a:extLst>
          </p:cNvPr>
          <p:cNvSpPr txBox="1"/>
          <p:nvPr/>
        </p:nvSpPr>
        <p:spPr>
          <a:xfrm>
            <a:off x="6055020" y="334742"/>
            <a:ext cx="3463505" cy="375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d-ID" sz="1800" kern="1200" dirty="0">
                <a:effectLst/>
                <a:latin typeface="+mn-lt"/>
                <a:ea typeface="+mn-ea"/>
                <a:cs typeface="+mn-cs"/>
              </a:rPr>
              <a:t>Follow Group, will be changed to:</a:t>
            </a:r>
            <a:r>
              <a:rPr lang="id-ID" sz="180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866E81-00D4-0C1F-8700-DD10C90D7A58}"/>
              </a:ext>
            </a:extLst>
          </p:cNvPr>
          <p:cNvSpPr txBox="1"/>
          <p:nvPr/>
        </p:nvSpPr>
        <p:spPr>
          <a:xfrm>
            <a:off x="5945527" y="5437847"/>
            <a:ext cx="368248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d-ID" sz="1800" kern="1200" dirty="0">
                <a:effectLst/>
                <a:latin typeface="+mn-lt"/>
                <a:ea typeface="+mn-ea"/>
                <a:cs typeface="+mn-cs"/>
              </a:rPr>
              <a:t>Antikode will update the Wireframe</a:t>
            </a:r>
            <a:endParaRPr lang="en-MY" sz="180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9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F9D108-E483-FA88-4301-EF3D1C84D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48869"/>
              </p:ext>
            </p:extLst>
          </p:nvPr>
        </p:nvGraphicFramePr>
        <p:xfrm>
          <a:off x="0" y="7086"/>
          <a:ext cx="12192001" cy="415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24534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46550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415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Item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Before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dirty="0">
                          <a:effectLst/>
                        </a:rPr>
                        <a:t>After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Action By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8E1619-731D-0094-C683-BEAEB1A1F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5582"/>
              </p:ext>
            </p:extLst>
          </p:nvPr>
        </p:nvGraphicFramePr>
        <p:xfrm>
          <a:off x="0" y="399519"/>
          <a:ext cx="12192001" cy="548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55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  <a:gridCol w="1448301">
                  <a:extLst>
                    <a:ext uri="{9D8B030D-6E8A-4147-A177-3AD203B41FA5}">
                      <a16:colId xmlns:a16="http://schemas.microsoft.com/office/drawing/2014/main" val="2628825182"/>
                    </a:ext>
                  </a:extLst>
                </a:gridCol>
                <a:gridCol w="3618999">
                  <a:extLst>
                    <a:ext uri="{9D8B030D-6E8A-4147-A177-3AD203B41FA5}">
                      <a16:colId xmlns:a16="http://schemas.microsoft.com/office/drawing/2014/main" val="2461269625"/>
                    </a:ext>
                  </a:extLst>
                </a:gridCol>
                <a:gridCol w="4152085">
                  <a:extLst>
                    <a:ext uri="{9D8B030D-6E8A-4147-A177-3AD203B41FA5}">
                      <a16:colId xmlns:a16="http://schemas.microsoft.com/office/drawing/2014/main" val="3205162531"/>
                    </a:ext>
                  </a:extLst>
                </a:gridCol>
                <a:gridCol w="2372361">
                  <a:extLst>
                    <a:ext uri="{9D8B030D-6E8A-4147-A177-3AD203B41FA5}">
                      <a16:colId xmlns:a16="http://schemas.microsoft.com/office/drawing/2014/main" val="2634474222"/>
                    </a:ext>
                  </a:extLst>
                </a:gridCol>
              </a:tblGrid>
              <a:tr h="5483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1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Login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to change the Login Screen style.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Antikode will update the Wireframe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Remark: *Oly screen layout change, no backend services/</a:t>
                      </a:r>
                      <a:r>
                        <a:rPr lang="en-US" sz="14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calling changes expected</a:t>
                      </a:r>
                      <a:endParaRPr lang="id-ID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id-ID" sz="14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d-ID" sz="14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Pending Antikode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noProof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181023: Please check folder ‘OCBC Velocity 20231017’ – Screens – File ‘01a Landing (Not Binded).png’ and ‘02a Landing (Binded).png’.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27C462-9276-4943-3C39-B8D18C964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67968"/>
              </p:ext>
            </p:extLst>
          </p:nvPr>
        </p:nvGraphicFramePr>
        <p:xfrm>
          <a:off x="0" y="5883215"/>
          <a:ext cx="12192001" cy="967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1">
                  <a:extLst>
                    <a:ext uri="{9D8B030D-6E8A-4147-A177-3AD203B41FA5}">
                      <a16:colId xmlns:a16="http://schemas.microsoft.com/office/drawing/2014/main" val="4195309067"/>
                    </a:ext>
                  </a:extLst>
                </a:gridCol>
              </a:tblGrid>
              <a:tr h="967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Note: 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7727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71EA6F9-0001-DF47-5644-6757A5CD1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16" y="607940"/>
            <a:ext cx="2272897" cy="506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9163</TotalTime>
  <Words>3995</Words>
  <Application>Microsoft Office PowerPoint</Application>
  <PresentationFormat>Widescreen</PresentationFormat>
  <Paragraphs>666</Paragraphs>
  <Slides>39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Theme</vt:lpstr>
      <vt:lpstr>General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Starting from Flash Screen &gt; Login &gt; Landing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Screen &amp; Details</vt:lpstr>
      <vt:lpstr>PowerPoint Presentation</vt:lpstr>
      <vt:lpstr>PowerPoint Presentation</vt:lpstr>
      <vt:lpstr>Naming in the URL for media linkage   - Pending OCBC  confirmation</vt:lpstr>
      <vt:lpstr>PowerPoint Presentation</vt:lpstr>
      <vt:lpstr>Additional screens that consist of the word of [NISP] or [Velocity]   - Pending OCBC Confirmation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Phang Jiun Dar</dc:creator>
  <cp:lastModifiedBy>Phang Jiun Dar</cp:lastModifiedBy>
  <cp:revision>206</cp:revision>
  <dcterms:created xsi:type="dcterms:W3CDTF">2023-10-10T12:58:22Z</dcterms:created>
  <dcterms:modified xsi:type="dcterms:W3CDTF">2023-10-20T07:04:36Z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cfe89b-4d02-4f90-970d-65b43f9619b9_Enabled">
    <vt:lpwstr>true</vt:lpwstr>
  </property>
  <property fmtid="{D5CDD505-2E9C-101B-9397-08002B2CF9AE}" pid="3" name="MSIP_Label_94cfe89b-4d02-4f90-970d-65b43f9619b9_SetDate">
    <vt:lpwstr>2023-10-16T11:37:47Z</vt:lpwstr>
  </property>
  <property fmtid="{D5CDD505-2E9C-101B-9397-08002B2CF9AE}" pid="4" name="MSIP_Label_94cfe89b-4d02-4f90-970d-65b43f9619b9_Method">
    <vt:lpwstr>Privileged</vt:lpwstr>
  </property>
  <property fmtid="{D5CDD505-2E9C-101B-9397-08002B2CF9AE}" pid="5" name="MSIP_Label_94cfe89b-4d02-4f90-970d-65b43f9619b9_Name">
    <vt:lpwstr>Internal</vt:lpwstr>
  </property>
  <property fmtid="{D5CDD505-2E9C-101B-9397-08002B2CF9AE}" pid="6" name="MSIP_Label_94cfe89b-4d02-4f90-970d-65b43f9619b9_SiteId">
    <vt:lpwstr>3faab30b-52e4-49c4-a84b-a7dd57eac70b</vt:lpwstr>
  </property>
  <property fmtid="{D5CDD505-2E9C-101B-9397-08002B2CF9AE}" pid="7" name="MSIP_Label_94cfe89b-4d02-4f90-970d-65b43f9619b9_ActionId">
    <vt:lpwstr>4c434cd0-dac6-4e9c-94f3-39a47edf7544</vt:lpwstr>
  </property>
  <property fmtid="{D5CDD505-2E9C-101B-9397-08002B2CF9AE}" pid="8" name="MSIP_Label_94cfe89b-4d02-4f90-970d-65b43f9619b9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OCBCNISP Information Classification: Internal</vt:lpwstr>
  </property>
</Properties>
</file>