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4" r:id="rId3"/>
    <p:sldId id="288" r:id="rId4"/>
    <p:sldId id="289" r:id="rId5"/>
    <p:sldId id="290" r:id="rId6"/>
    <p:sldId id="291" r:id="rId7"/>
    <p:sldId id="294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92" r:id="rId16"/>
    <p:sldId id="265" r:id="rId17"/>
    <p:sldId id="266" r:id="rId18"/>
    <p:sldId id="295" r:id="rId19"/>
    <p:sldId id="267" r:id="rId20"/>
    <p:sldId id="296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300" r:id="rId32"/>
    <p:sldId id="297" r:id="rId33"/>
    <p:sldId id="301" r:id="rId34"/>
    <p:sldId id="302" r:id="rId35"/>
    <p:sldId id="303" r:id="rId36"/>
    <p:sldId id="304" r:id="rId37"/>
    <p:sldId id="279" r:id="rId38"/>
    <p:sldId id="298" r:id="rId39"/>
    <p:sldId id="299" r:id="rId40"/>
    <p:sldId id="305" r:id="rId41"/>
    <p:sldId id="306" r:id="rId42"/>
    <p:sldId id="307" r:id="rId43"/>
    <p:sldId id="308" r:id="rId44"/>
    <p:sldId id="30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3792" autoAdjust="0"/>
  </p:normalViewPr>
  <p:slideViewPr>
    <p:cSldViewPr snapToGrid="0">
      <p:cViewPr varScale="1">
        <p:scale>
          <a:sx n="83" d="100"/>
          <a:sy n="83" d="100"/>
        </p:scale>
        <p:origin x="110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8CBED-FAEC-75FF-4A46-C6861E4F4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809B7-A839-6C22-1696-09AE741C8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AA6AC-9DF6-A57B-0AD9-E0C1B6E4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DEB-DBE4-4D4C-AE6C-5C78FBD163DE}" type="datetimeFigureOut">
              <a:rPr lang="en-MY" smtClean="0"/>
              <a:t>5/11/2023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42496-00D7-A069-8403-BCEEC7BD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E4818-9523-A738-15F3-1A78F7CE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3851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74CCC-186C-30AF-AC56-5762A768C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90AE8-6957-8465-72B2-B73CE3014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6EADD-67B6-7C7E-30F6-7199F249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DEB-DBE4-4D4C-AE6C-5C78FBD163DE}" type="datetimeFigureOut">
              <a:rPr lang="en-MY" smtClean="0"/>
              <a:t>5/11/2023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13D20-502E-F2A4-8162-8C316DA78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25B70-AF4F-52C1-AE91-2A42ED2A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8291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61C2DA-CB6F-D10E-724F-AEC871593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D0BA0-4C48-DC37-0C87-A444EF6AB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70673-9BD6-4D01-DC36-C9A78DE7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DEB-DBE4-4D4C-AE6C-5C78FBD163DE}" type="datetimeFigureOut">
              <a:rPr lang="en-MY" smtClean="0"/>
              <a:t>5/11/2023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3B918-A08A-C161-C390-5B2C815F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2AD6F-98E0-C204-45A5-F954879A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043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1DB3-4AAC-1F72-338D-C0CFB71AE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CECFB-F351-0276-D3D8-05107F494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A85DE-D1B2-1496-5253-3E0767D7E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DEB-DBE4-4D4C-AE6C-5C78FBD163DE}" type="datetimeFigureOut">
              <a:rPr lang="en-MY" smtClean="0"/>
              <a:t>5/11/2023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9D523-742C-D656-662C-E4D0B63E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3B606-0849-62F9-54D9-4B82B79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9216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0D1F0-43CB-6C71-8B6C-370FBCBD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3CE17-BADD-91D1-5AD8-EBD84607A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5D6A8-E98D-3689-BDCE-8C49C99A6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DEB-DBE4-4D4C-AE6C-5C78FBD163DE}" type="datetimeFigureOut">
              <a:rPr lang="en-MY" smtClean="0"/>
              <a:t>5/11/2023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A2FB0-C5E2-9635-1C9D-53F7ADB1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9CF5D-811A-D331-5BD2-3F462815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282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0FB5-36F6-2D98-5611-6EFE7C150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9310-AF17-9B86-A20A-B8AC25E08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38131-7F15-5B02-A923-1E71A3198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E0484-D57B-1E59-F77C-5762064C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DEB-DBE4-4D4C-AE6C-5C78FBD163DE}" type="datetimeFigureOut">
              <a:rPr lang="en-MY" smtClean="0"/>
              <a:t>5/11/2023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10CDB-20BA-B75D-3D5A-71C0EC510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8150D-3567-25D5-9127-DCC698A63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494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2C1D3-348A-821D-B437-6CC18A0B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204BA-9407-08C2-80A2-F77A219DC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5CEB8-65AD-2480-136B-7DADC68D2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D7ECE-B2DC-F2C3-2E91-0B4F040C9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800F0-EE1B-1A89-2CEF-5EEC5DE70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C2A225-802F-731D-A915-0C6277902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DEB-DBE4-4D4C-AE6C-5C78FBD163DE}" type="datetimeFigureOut">
              <a:rPr lang="en-MY" smtClean="0"/>
              <a:t>5/11/2023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448870-FAF9-75B7-3E12-A50B8A5D7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ACB1CB-AB3E-2C42-FD0C-D31603B8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932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825E-0B74-0CF6-470A-D60E056A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0544F-0ABE-B5FD-F37E-27ECF7B05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DEB-DBE4-4D4C-AE6C-5C78FBD163DE}" type="datetimeFigureOut">
              <a:rPr lang="en-MY" smtClean="0"/>
              <a:t>5/11/2023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9F403-DFC2-19E2-320C-20D578DF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B430F-8E3C-CC7B-0662-97001CCB1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96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C36DDC-1D26-A0F3-4BB1-71EF9784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DEB-DBE4-4D4C-AE6C-5C78FBD163DE}" type="datetimeFigureOut">
              <a:rPr lang="en-MY" smtClean="0"/>
              <a:t>5/11/2023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569A3-4F26-A7FB-F1F5-7879A4A6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CE821-0CEA-03FA-798F-0DC251DC0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422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5E733-A660-71CD-8FC7-DAA2EDD0A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832BB-AC14-6CA9-4AAB-795CCDC09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3F29C-ACCA-E288-4B6D-29AA4CE6B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A31D9-FB25-AFBC-5EA8-BC98A0F6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DEB-DBE4-4D4C-AE6C-5C78FBD163DE}" type="datetimeFigureOut">
              <a:rPr lang="en-MY" smtClean="0"/>
              <a:t>5/11/2023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B863A-8235-E8A3-40D5-5D47E394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8787E-C09D-ADA2-2759-A8482F7FE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9364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BB2E-E25D-9CC5-7F59-2FCA67DA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4A24AF-39F1-152E-6B7A-15131E45D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F319A-015C-E51E-8005-474E0530F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2A686-113F-7FFF-1F61-F26D47CD6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DEB-DBE4-4D4C-AE6C-5C78FBD163DE}" type="datetimeFigureOut">
              <a:rPr lang="en-MY" smtClean="0"/>
              <a:t>5/11/2023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B761B-04D0-0C1B-9F9B-B34B1189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39448-13DE-B481-B839-A48E755E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7168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A457ED-D62C-7A51-6618-68240582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59413-2E9F-24C2-49F3-E0BDEDEF1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30C0F-FFF6-CE97-AC51-D7DA3C7C7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7BDEB-DBE4-4D4C-AE6C-5C78FBD163DE}" type="datetimeFigureOut">
              <a:rPr lang="en-MY" smtClean="0"/>
              <a:t>5/11/2023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818B4-79D8-0C68-26CE-1C0F8F177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48A23-063F-96BF-8116-17B5FCD69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E8AA77-EF19-AA9B-EFEA-E2D64D8C738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45580"/>
            <a:ext cx="18986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ID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OCBCNISP Information 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20487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lientservices@ocbc.id" TargetMode="External"/><Relationship Id="rId2" Type="http://schemas.openxmlformats.org/officeDocument/2006/relationships/hyperlink" Target="mailto:clientservices@ocbcnisp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lientservices@ocbc.id" TargetMode="External"/><Relationship Id="rId2" Type="http://schemas.openxmlformats.org/officeDocument/2006/relationships/hyperlink" Target="mailto:clientservices@ocbcnisp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apc01.safelinks.protection.outlook.com/?url=https%3A%2F%2Fwww.ocbc.id%2F&amp;data=05%7C01%7Cnurina.adityarani%40ocbcnisp.com%7C1776fbd4742944f3a32008dbd049fb4e%7C3faab30b52e449c4a84ba7dd57eac70b%7C0%7C0%7C638332788396436761%7CUnknown%7CTWFpbGZsb3d8eyJWIjoiMC4wLjAwMDAiLCJQIjoiV2luMzIiLCJBTiI6Ik1haWwiLCJXVCI6Mn0%3D%7C3000%7C%7C%7C&amp;sdata=dQiEoOaIoaoHtfoaeGHMK6j3ACnOso7%2BlCkzT8RxZFw%3D&amp;reserved=0" TargetMode="External"/><Relationship Id="rId3" Type="http://schemas.openxmlformats.org/officeDocument/2006/relationships/hyperlink" Target="https://www.ocbcnisp.com/Home.aspx" TargetMode="External"/><Relationship Id="rId7" Type="http://schemas.openxmlformats.org/officeDocument/2006/relationships/hyperlink" Target="https://apc01.safelinks.protection.outlook.com/?url=https%3A%2F%2Fwww.facebook.com%2FOCBCBank&amp;data=05%7C01%7Cnurina.adityarani%40ocbcnisp.com%7C1776fbd4742944f3a32008dbd049fb4e%7C3faab30b52e449c4a84ba7dd57eac70b%7C0%7C0%7C638332788396436761%7CUnknown%7CTWFpbGZsb3d8eyJWIjoiMC4wLjAwMDAiLCJQIjoiV2luMzIiLCJBTiI6Ik1haWwiLCJXVCI6Mn0%3D%7C3000%7C%7C%7C&amp;sdata=X3OVEnpLjOD%2FERpphQKn4dH15lAtahQEQ%2FVgA8TqTUI%3D&amp;reserved=0" TargetMode="External"/><Relationship Id="rId2" Type="http://schemas.openxmlformats.org/officeDocument/2006/relationships/hyperlink" Target="https://www.facebook.com/bankocbcnis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i.whatsapp.com/send?phone=+628121500999&amp;text=Hi%20OCBC%20NISP" TargetMode="External"/><Relationship Id="rId11" Type="http://schemas.openxmlformats.org/officeDocument/2006/relationships/hyperlink" Target="https://api.whatsapp.com/send?phone=+628121500999&amp;text=Hi%20OCBC" TargetMode="External"/><Relationship Id="rId5" Type="http://schemas.openxmlformats.org/officeDocument/2006/relationships/hyperlink" Target="https://twitter.com/bankocbcnisp" TargetMode="External"/><Relationship Id="rId10" Type="http://schemas.openxmlformats.org/officeDocument/2006/relationships/hyperlink" Target="https://twitter.com/ocbc_indonesia" TargetMode="External"/><Relationship Id="rId4" Type="http://schemas.openxmlformats.org/officeDocument/2006/relationships/hyperlink" Target="https://www.instagram.com/ocbc_nisp/" TargetMode="External"/><Relationship Id="rId9" Type="http://schemas.openxmlformats.org/officeDocument/2006/relationships/hyperlink" Target="https://apc01.safelinks.protection.outlook.com/?url=https%3A%2F%2Fwww.instagram.com%2Focbc_indonesia%2F&amp;data=05%7C01%7Cnurina.adityarani%40ocbcnisp.com%7C1776fbd4742944f3a32008dbd049fb4e%7C3faab30b52e449c4a84ba7dd57eac70b%7C0%7C0%7C638332788396436761%7CUnknown%7CTWFpbGZsb3d8eyJWIjoiMC4wLjAwMDAiLCJQIjoiV2luMzIiLCJBTiI6Ik1haWwiLCJXVCI6Mn0%3D%7C3000%7C%7C%7C&amp;sdata=CsVQiPlKXQmsPzBE9o1sO2Tlf1%2Bs0jorJLZuvgxZndM%3D&amp;reserved=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lientservices@ocbc.id" TargetMode="External"/><Relationship Id="rId2" Type="http://schemas.openxmlformats.org/officeDocument/2006/relationships/hyperlink" Target="mailto:clientservies@ocbc.id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clientservices@ocbc.id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clientservices@ocbc.id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clientservices@ocbc.id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42CC1-5D49-1856-8E6F-E05E2B37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Changes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5940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696083"/>
              </p:ext>
            </p:extLst>
          </p:nvPr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160837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MY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Others - FAQ</a:t>
                      </a:r>
                      <a:endParaRPr lang="en-MY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</a:t>
                      </a:r>
                      <a:r>
                        <a:rPr lang="id-ID" sz="14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id-ID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term will be renamed to 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MY" sz="1400" b="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FAQ Contents return from Omni.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Noted. OMNI will update and rename to OCBC Business mobile.</a:t>
                      </a:r>
                      <a:endParaRPr lang="en-MY" sz="14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i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MY" sz="1400" i="1" u="sng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MY" sz="1400" i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n-MY" sz="1400" i="1" u="sng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MY" sz="1400" i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obile must be in lower case)</a:t>
                      </a:r>
                      <a:endParaRPr lang="en-US" sz="1400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405451"/>
              </p:ext>
            </p:extLst>
          </p:nvPr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Entries from Landing &amp; Settings.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797B1D6-8945-CA9E-7989-D19B329CF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518" y="649335"/>
            <a:ext cx="3161468" cy="4984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94E1B5-0E88-BB8E-BC2D-7DC1DD710195}"/>
              </a:ext>
            </a:extLst>
          </p:cNvPr>
          <p:cNvSpPr txBox="1"/>
          <p:nvPr/>
        </p:nvSpPr>
        <p:spPr>
          <a:xfrm>
            <a:off x="10501132" y="790119"/>
            <a:ext cx="2124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highlight>
                  <a:srgbClr val="00008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Omni - OK</a:t>
            </a:r>
            <a:endParaRPr lang="en-MY" dirty="0"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3509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795075"/>
              </p:ext>
            </p:extLst>
          </p:nvPr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407445"/>
              </p:ext>
            </p:extLst>
          </p:nvPr>
        </p:nvGraphicFramePr>
        <p:xfrm>
          <a:off x="0" y="399518"/>
          <a:ext cx="12192001" cy="5799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799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Others – About Us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Additional: Add Logo ISO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Antikode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Please check folder ‘OCBC Velocity 20231017’ – Screens – File ‘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02a Other Features Pop Up.png</a:t>
                      </a: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’ and ‘26a About Us.png’.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863342"/>
              </p:ext>
            </p:extLst>
          </p:nvPr>
        </p:nvGraphicFramePr>
        <p:xfrm>
          <a:off x="0" y="6198622"/>
          <a:ext cx="12192001" cy="652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6522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DD3CE31-07E3-037E-64F6-025F2B7F4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30" y="1594741"/>
            <a:ext cx="3591038" cy="15678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0843D7-3A9C-A123-83CF-2E65D7B21BC5}"/>
              </a:ext>
            </a:extLst>
          </p:cNvPr>
          <p:cNvSpPr txBox="1"/>
          <p:nvPr/>
        </p:nvSpPr>
        <p:spPr>
          <a:xfrm>
            <a:off x="5967762" y="1145886"/>
            <a:ext cx="2669875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Update Logo</a:t>
            </a:r>
            <a:endParaRPr lang="en-MY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0785E6-CDE8-6994-B950-63790074C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614" y="422699"/>
            <a:ext cx="1946453" cy="2344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81C73-C5D8-EF36-A2DF-9AF5A685B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898" y="1483743"/>
            <a:ext cx="2126321" cy="4641712"/>
          </a:xfrm>
          <a:prstGeom prst="rect">
            <a:avLst/>
          </a:prstGeom>
        </p:spPr>
      </p:pic>
      <p:pic>
        <p:nvPicPr>
          <p:cNvPr id="12" name="Picture 11" descr="A logo of a company&#10;&#10;Description automatically generated">
            <a:extLst>
              <a:ext uri="{FF2B5EF4-FFF2-40B4-BE49-F238E27FC236}">
                <a16:creationId xmlns:a16="http://schemas.microsoft.com/office/drawing/2014/main" id="{CBBD2F74-4086-8B7F-C8A9-B408B849D6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24" y="3767877"/>
            <a:ext cx="1009650" cy="11334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B34907-4316-4A7B-5C3D-B3C98DE421AA}"/>
              </a:ext>
            </a:extLst>
          </p:cNvPr>
          <p:cNvSpPr txBox="1"/>
          <p:nvPr/>
        </p:nvSpPr>
        <p:spPr>
          <a:xfrm>
            <a:off x="10501132" y="790119"/>
            <a:ext cx="2124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– OK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Android - OK</a:t>
            </a:r>
            <a:endParaRPr lang="en-MY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21680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35543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Others - Contact Us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Update logo: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NISP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TANYA OCBC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 Website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Website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E-mail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clientservices@ocbcnisp.com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clientservices@ocbc.id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Antikode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Please check folder ‘OCBC Velocity 20231017’ – Screens – File ‘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27a Contact Us.png’</a:t>
                      </a:r>
                      <a:endParaRPr lang="en-MY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315516"/>
              </p:ext>
            </p:extLst>
          </p:nvPr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From Landing &amp; Settings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1862E63-5CA3-DA02-B1B9-3DB1B221B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766" y="636178"/>
            <a:ext cx="2301629" cy="5010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CDE1E0-A8FB-CB4C-DE73-74277017E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1642" y="1351271"/>
            <a:ext cx="3591038" cy="15678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C1841E-26CF-F45B-C4A6-057E6CFFC8B4}"/>
              </a:ext>
            </a:extLst>
          </p:cNvPr>
          <p:cNvSpPr txBox="1"/>
          <p:nvPr/>
        </p:nvSpPr>
        <p:spPr>
          <a:xfrm>
            <a:off x="10501132" y="790119"/>
            <a:ext cx="21249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– OK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Android – OK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BE - OK </a:t>
            </a:r>
            <a:endParaRPr lang="en-MY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30211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820755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Block My User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NISP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E-mail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clientservices@ocbcnisp.com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clientservices@ocbc.id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Update link file Terms and Conditions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 will change accordingly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T&amp;C content return from Omni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Noted &amp; confirmed. OMNI will update T&amp;C content.</a:t>
                      </a:r>
                      <a:endParaRPr lang="en-MY" sz="14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AD208B5-E0B8-FFC4-6F3B-43106D2B4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964" y="477344"/>
            <a:ext cx="2573589" cy="5328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C02247-173D-B276-30F4-50DAD85254B3}"/>
              </a:ext>
            </a:extLst>
          </p:cNvPr>
          <p:cNvSpPr txBox="1"/>
          <p:nvPr/>
        </p:nvSpPr>
        <p:spPr>
          <a:xfrm>
            <a:off x="10501132" y="790119"/>
            <a:ext cx="21249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– OK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Android – OK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008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Omni – Not Yet</a:t>
            </a:r>
            <a:endParaRPr lang="en-MY" dirty="0"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74738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83129"/>
              </p:ext>
            </p:extLst>
          </p:nvPr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560954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216154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916642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560954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216154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Forgot Password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Velocity@ocbcnisp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wording on pop up Terms &amp; Conditions: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u="non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Forgot Password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In connection with My intention to reset 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u="non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My OCBC Business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Password…..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I responsible for all transactional activities made in 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(both web and mobile)……..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T&amp;C content return from Omni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Noted &amp; confirmed. OMNI will update T&amp;C content.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FFCC081-D81C-98A3-5E73-33DA5A877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57" y="674398"/>
            <a:ext cx="2425598" cy="4933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BCA29A-E6E4-E011-9CC1-BDFAA942B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841" y="697580"/>
            <a:ext cx="2763174" cy="49107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BAF2B2-4ED5-949C-4CAC-B034111CE719}"/>
              </a:ext>
            </a:extLst>
          </p:cNvPr>
          <p:cNvSpPr txBox="1"/>
          <p:nvPr/>
        </p:nvSpPr>
        <p:spPr>
          <a:xfrm>
            <a:off x="10501132" y="790119"/>
            <a:ext cx="2124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highlight>
                  <a:srgbClr val="00008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Omni - Not Yet</a:t>
            </a:r>
            <a:endParaRPr lang="en-MY" dirty="0"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42581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42CC1-5D49-1856-8E6F-E05E2B37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Screen &amp; Details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35993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593800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Notification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 mobile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Notification content return from Omni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Push notification should be triggered from SL, is it right ? Refer to slide 37.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400" b="1" dirty="0">
                          <a:solidFill>
                            <a:srgbClr val="00B050"/>
                          </a:solidFill>
                        </a:rPr>
                        <a:t>Subject: Velocity Mobile OCBC NISP </a:t>
                      </a:r>
                      <a:r>
                        <a:rPr lang="en-ID" sz="14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 OCBC Business mobile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Content: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You bound [device name] to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Velocity Mobile OCBC NISP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. Please login to check your bound device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You bound [device name] to </a:t>
                      </a:r>
                      <a:r>
                        <a:rPr lang="en-US" sz="1400" b="1" u="sng" dirty="0">
                          <a:solidFill>
                            <a:srgbClr val="00B050"/>
                          </a:solidFill>
                        </a:rPr>
                        <a:t>OCBC Business mobile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. Please login to check your bound device”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 changes – refer to slide 37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139742"/>
              </p:ext>
            </p:extLst>
          </p:nvPr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Home Screen Details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355BF8D-CB04-655D-C0E4-227B321EC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953" y="714136"/>
            <a:ext cx="3114627" cy="4854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693538-5A42-DB3A-9DB9-E91756B9916C}"/>
              </a:ext>
            </a:extLst>
          </p:cNvPr>
          <p:cNvSpPr txBox="1"/>
          <p:nvPr/>
        </p:nvSpPr>
        <p:spPr>
          <a:xfrm>
            <a:off x="7351532" y="815132"/>
            <a:ext cx="2124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– OK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Android - OK</a:t>
            </a:r>
            <a:endParaRPr lang="en-MY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47327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82242"/>
              </p:ext>
            </p:extLst>
          </p:nvPr>
        </p:nvGraphicFramePr>
        <p:xfrm>
          <a:off x="0" y="422699"/>
          <a:ext cx="12192001" cy="5460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525648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60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Transactions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OCBC NISP Fund Transfer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Fund Transfer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OCBC NISP account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account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 will change accordingly.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Noted &amp; confirmed.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90440"/>
              </p:ext>
            </p:extLst>
          </p:nvPr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Both screens can be found from:-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- 4 entries:- Dashboard, (side menu) Fund Transfer &amp; Manage Saved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Beneficairy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&amp; (side) Administration</a:t>
                      </a: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7C3361F-A265-586F-F781-36346A2EE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959" y="1083399"/>
            <a:ext cx="2230521" cy="348216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81E7CA-E6DA-4068-6B03-3E8C6DA0D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230527"/>
              </p:ext>
            </p:extLst>
          </p:nvPr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526156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250952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32CA8B4-88FE-46FF-1809-E9EEC20A7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833" y="1083399"/>
            <a:ext cx="2666175" cy="3482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C290B6-C83F-635D-D18C-BD8E6FEC86F4}"/>
              </a:ext>
            </a:extLst>
          </p:cNvPr>
          <p:cNvSpPr txBox="1"/>
          <p:nvPr/>
        </p:nvSpPr>
        <p:spPr>
          <a:xfrm>
            <a:off x="10501132" y="790119"/>
            <a:ext cx="2124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– OK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Android - OK</a:t>
            </a:r>
            <a:endParaRPr lang="en-MY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14188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42CC1-5D49-1856-8E6F-E05E2B37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07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Naming in the URL for media linkage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</a:rPr>
              <a:t>Pending OCBC  confirmation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49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063089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Media URL Links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fb_url</a:t>
                      </a: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https://www.facebook.com/bankocbcnisp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Website –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https://www.ocbcnisp.com/Home.aspx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Instagram –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https://www.instagram.com/ocbc_nisp/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Twitter –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5"/>
                        </a:rPr>
                        <a:t>https://twitter.com/bankocbcnisp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whatsapp_url</a:t>
                      </a: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6"/>
                        </a:rPr>
                        <a:t>https://api.whatsapp.com/send?phone=+628121500999&amp;text=Hi%20OCBC%20NISP</a:t>
                      </a: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fb</a:t>
                      </a:r>
                      <a:r>
                        <a:rPr lang="en-MY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_url</a:t>
                      </a: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hlinkClick r:id="rId7"/>
                        </a:rPr>
                        <a:t>–</a:t>
                      </a: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https://www.facebook.com/OCBCBank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Website –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https://www.ocbc.id</a:t>
                      </a:r>
                      <a:r>
                        <a:rPr lang="en-ID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Instagram –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https://www.instagram.com/ocbc_indonesia/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Twitter –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https://twitter.com/ocbc_indonesia</a:t>
                      </a:r>
                      <a:endParaRPr lang="nb-NO" sz="1400" b="1" u="sng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whatsapp_url</a:t>
                      </a: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</a:t>
                      </a:r>
                    </a:p>
                    <a:p>
                      <a:r>
                        <a:rPr lang="en-ID" sz="14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https://api.whatsapp.com/send?phone=+628121500999&amp;text=Hi%20OCBC</a:t>
                      </a:r>
                      <a:endParaRPr lang="en-ID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Will update SL ASAP.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39EDE41-FBCF-C061-4D44-092A8BF4333A}"/>
              </a:ext>
            </a:extLst>
          </p:cNvPr>
          <p:cNvSpPr txBox="1"/>
          <p:nvPr/>
        </p:nvSpPr>
        <p:spPr>
          <a:xfrm>
            <a:off x="10501132" y="790119"/>
            <a:ext cx="2124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 - OK</a:t>
            </a:r>
            <a:endParaRPr lang="en-MY" dirty="0">
              <a:highlight>
                <a:srgbClr val="00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7B7976-8E38-6DA1-C50B-EDC0AD9585ED}"/>
              </a:ext>
            </a:extLst>
          </p:cNvPr>
          <p:cNvSpPr txBox="1"/>
          <p:nvPr/>
        </p:nvSpPr>
        <p:spPr>
          <a:xfrm>
            <a:off x="10501132" y="790119"/>
            <a:ext cx="21249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– OK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Android – OK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BE - OK </a:t>
            </a:r>
            <a:endParaRPr lang="en-MY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5815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114433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 Logo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</a:t>
                      </a:r>
                      <a:r>
                        <a:rPr lang="en-MY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Antikode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Already available.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038158"/>
              </p:ext>
            </p:extLst>
          </p:nvPr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Above are General Changes.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AC9CFD1-353A-BAFC-0FFA-8E1C60DA2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838" y="2601655"/>
            <a:ext cx="3114043" cy="827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D3DA1A-DEF1-4943-B9CB-F4934E8B5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049" y="2561260"/>
            <a:ext cx="2946221" cy="88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71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42CC1-5D49-1856-8E6F-E05E2B37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25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Additional screens that consist of the word of [NISP] or [Velocity] 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- Pending OCBC Confirmation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75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01626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Force Update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EN: Please update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App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the latest version to continue.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ID: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melanjutkan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mohon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perbaharui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versi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App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terbaru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Updated.</a:t>
                      </a:r>
                      <a:endParaRPr lang="en-MY" sz="1400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86302EF-FD0F-FE01-108A-3A08A2BBD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084" y="458819"/>
            <a:ext cx="3027299" cy="5279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6C0607-0D38-4C1A-D747-831A4A669F0C}"/>
              </a:ext>
            </a:extLst>
          </p:cNvPr>
          <p:cNvSpPr txBox="1"/>
          <p:nvPr/>
        </p:nvSpPr>
        <p:spPr>
          <a:xfrm>
            <a:off x="10501132" y="790119"/>
            <a:ext cx="2124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– OK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Android – OK</a:t>
            </a:r>
          </a:p>
        </p:txBody>
      </p:sp>
    </p:spTree>
    <p:extLst>
      <p:ext uri="{BB962C8B-B14F-4D97-AF65-F5344CB8AC3E}">
        <p14:creationId xmlns:p14="http://schemas.microsoft.com/office/powerpoint/2010/main" val="4123971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149680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Terms &amp; Condition 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T&amp;C content return from Omni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Noted &amp; confirmed. OMNI will update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T&amp;C content.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53D0919-963F-F2C3-B84E-2B95A5AED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96" y="576699"/>
            <a:ext cx="2379819" cy="51525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99D053-72D9-DCBB-9CD5-DEBF56ACEBCD}"/>
              </a:ext>
            </a:extLst>
          </p:cNvPr>
          <p:cNvSpPr txBox="1"/>
          <p:nvPr/>
        </p:nvSpPr>
        <p:spPr>
          <a:xfrm>
            <a:off x="10501132" y="790119"/>
            <a:ext cx="2124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highlight>
                  <a:srgbClr val="00008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Omni – Not Yet</a:t>
            </a:r>
            <a:r>
              <a:rPr lang="en-US" dirty="0">
                <a:solidFill>
                  <a:srgbClr val="FF0000"/>
                </a:solidFill>
                <a:highlight>
                  <a:srgbClr val="00008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MY" dirty="0"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69727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893133"/>
              </p:ext>
            </p:extLst>
          </p:nvPr>
        </p:nvGraphicFramePr>
        <p:xfrm>
          <a:off x="0" y="399520"/>
          <a:ext cx="12192001" cy="5516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 &amp; Secondary Device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EN: A New Device is requesting to be connected to Your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ID: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Baru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meminta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dihubungkan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Anda.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EN: By granting access, this new device will be able to access your 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If you don't connect the device, immediately deny access or contact 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NISP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at 1500–999 to report suspicious activity. Grant access to the device?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[TANYA OCBC]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at 1500-999 or </a:t>
                      </a:r>
                      <a:r>
                        <a:rPr lang="id-ID" sz="12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choose "Business Banking Customer" 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ID: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memberi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akses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baru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mengakses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akun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anda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Jika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anda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merasa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menyambungkan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segera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tolak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akses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hubungi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NISP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1500–999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melaporkan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aktivitas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mencurigakan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Beri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persetujuan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akses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[TANYA OCBC]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di 1500-999 atau </a:t>
                      </a:r>
                      <a:r>
                        <a:rPr lang="id-ID" sz="12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200" b="1" noProof="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US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"Nasabah </a:t>
                      </a:r>
                      <a:r>
                        <a:rPr lang="en-US" sz="1200" b="1" noProof="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Bisnis</a:t>
                      </a:r>
                      <a:r>
                        <a:rPr lang="en-US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</a:t>
                      </a:r>
                      <a:endParaRPr lang="en-MY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889366E-30E2-99D2-6C95-25F23A224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313" y="766915"/>
            <a:ext cx="2694575" cy="4748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78415F-6B8F-4AFA-DAB2-542ACC85F070}"/>
              </a:ext>
            </a:extLst>
          </p:cNvPr>
          <p:cNvSpPr txBox="1"/>
          <p:nvPr/>
        </p:nvSpPr>
        <p:spPr>
          <a:xfrm>
            <a:off x="10501132" y="790119"/>
            <a:ext cx="2124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– OK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Android – OK </a:t>
            </a:r>
          </a:p>
        </p:txBody>
      </p:sp>
    </p:spTree>
    <p:extLst>
      <p:ext uri="{BB962C8B-B14F-4D97-AF65-F5344CB8AC3E}">
        <p14:creationId xmlns:p14="http://schemas.microsoft.com/office/powerpoint/2010/main" val="2303616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61364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 &amp; Secondary Device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EN: You can now use your device</a:t>
                      </a:r>
                      <a:r>
                        <a:rPr lang="en-MY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[device name]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access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ID: Anda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menggunakan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[device name]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mengakses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Related to [device name], is it possible also to add the info?</a:t>
                      </a:r>
                      <a:endParaRPr lang="en-MY" sz="1400" b="0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C8583A2-3DCB-8E8D-AFCA-2E8560FA4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887" y="502034"/>
            <a:ext cx="3005158" cy="5301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1EB5A8-2512-DAD5-74BC-0010D45CED7F}"/>
              </a:ext>
            </a:extLst>
          </p:cNvPr>
          <p:cNvSpPr txBox="1"/>
          <p:nvPr/>
        </p:nvSpPr>
        <p:spPr>
          <a:xfrm>
            <a:off x="10501132" y="790119"/>
            <a:ext cx="2124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– OK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Android – OK</a:t>
            </a:r>
          </a:p>
        </p:txBody>
      </p:sp>
    </p:spTree>
    <p:extLst>
      <p:ext uri="{BB962C8B-B14F-4D97-AF65-F5344CB8AC3E}">
        <p14:creationId xmlns:p14="http://schemas.microsoft.com/office/powerpoint/2010/main" val="2083515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452363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 &amp; Secondary Device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EN: The new device </a:t>
                      </a:r>
                      <a:r>
                        <a:rPr lang="en-MY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[device name]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has been rejected and will not be able to access your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ID: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baru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[device name]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ditolak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mengakses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Related to [device name], is it possible also to add the info?</a:t>
                      </a:r>
                      <a:endParaRPr lang="en-MY" sz="1400" b="0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F613608-7939-3B1C-AAEA-36533D005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693" y="544209"/>
            <a:ext cx="2969281" cy="5217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897F6B-A548-0452-3CFC-1DAD8E74416A}"/>
              </a:ext>
            </a:extLst>
          </p:cNvPr>
          <p:cNvSpPr txBox="1"/>
          <p:nvPr/>
        </p:nvSpPr>
        <p:spPr>
          <a:xfrm>
            <a:off x="10501132" y="790119"/>
            <a:ext cx="2124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– OK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Android – OK </a:t>
            </a:r>
          </a:p>
        </p:txBody>
      </p:sp>
    </p:spTree>
    <p:extLst>
      <p:ext uri="{BB962C8B-B14F-4D97-AF65-F5344CB8AC3E}">
        <p14:creationId xmlns:p14="http://schemas.microsoft.com/office/powerpoint/2010/main" val="1653132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913101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 &amp; Secondary Device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EN: You will be able to access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after the countdown is over. For more information, please contact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NISP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at 1500–999.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[TANYA OCBC]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at 1500-999 or 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choose "Business Banking Customer" 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ID: Anda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mengakses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setelah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waktu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hitung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mundur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berakhir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Informasi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lanjut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silakan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hubungi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NISP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1500–999.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[TANYA OCBC]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di 1500-999 atau 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b="1" noProof="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"Nasabah </a:t>
                      </a:r>
                      <a:r>
                        <a:rPr lang="en-US" sz="1400" b="1" noProof="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Bisnis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4F7C346-8EA9-D5C7-496F-652A94438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281" y="486866"/>
            <a:ext cx="3040939" cy="5309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DA8DEB-015D-C7CF-B02D-55AC3B62D66A}"/>
              </a:ext>
            </a:extLst>
          </p:cNvPr>
          <p:cNvSpPr txBox="1"/>
          <p:nvPr/>
        </p:nvSpPr>
        <p:spPr>
          <a:xfrm>
            <a:off x="10501132" y="790119"/>
            <a:ext cx="2124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– OK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Android – OK </a:t>
            </a:r>
          </a:p>
        </p:txBody>
      </p:sp>
    </p:spTree>
    <p:extLst>
      <p:ext uri="{BB962C8B-B14F-4D97-AF65-F5344CB8AC3E}">
        <p14:creationId xmlns:p14="http://schemas.microsoft.com/office/powerpoint/2010/main" val="2051202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597731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 &amp; Secondary Device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EN: Unable to Access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EN: You are not allowed to login to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from this new device, because the Primary Device doesn't grant the access.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ID: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Mengakses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ID: Anda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diizinkan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masuk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karena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Utama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memberikan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akses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630BF80-11EE-7451-9573-90B2FDB5F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176" y="491300"/>
            <a:ext cx="3012314" cy="5323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C66686-2B71-27FE-1218-24A34FC17273}"/>
              </a:ext>
            </a:extLst>
          </p:cNvPr>
          <p:cNvSpPr txBox="1"/>
          <p:nvPr/>
        </p:nvSpPr>
        <p:spPr>
          <a:xfrm>
            <a:off x="10501132" y="790119"/>
            <a:ext cx="2124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– OK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Android – OK</a:t>
            </a:r>
          </a:p>
        </p:txBody>
      </p:sp>
    </p:spTree>
    <p:extLst>
      <p:ext uri="{BB962C8B-B14F-4D97-AF65-F5344CB8AC3E}">
        <p14:creationId xmlns:p14="http://schemas.microsoft.com/office/powerpoint/2010/main" val="1399010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462663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Settings – Manage Devices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EN: Manage devices that have access to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ID: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Atur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akses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9520BBF-8938-8A85-CC06-9BF8655388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67" y="529019"/>
            <a:ext cx="2361431" cy="52478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8E1266-743A-329F-7779-2B581EA14438}"/>
              </a:ext>
            </a:extLst>
          </p:cNvPr>
          <p:cNvSpPr txBox="1"/>
          <p:nvPr/>
        </p:nvSpPr>
        <p:spPr>
          <a:xfrm>
            <a:off x="10501132" y="790119"/>
            <a:ext cx="2124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– OK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Android – OK </a:t>
            </a:r>
          </a:p>
        </p:txBody>
      </p:sp>
    </p:spTree>
    <p:extLst>
      <p:ext uri="{BB962C8B-B14F-4D97-AF65-F5344CB8AC3E}">
        <p14:creationId xmlns:p14="http://schemas.microsoft.com/office/powerpoint/2010/main" val="972729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917061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Biometric Enrollment 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EN: You have successfully enabled your Fingerprint to log in to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ID: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Sidik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Jari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Anda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diaktifkan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login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 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2A838BB-3E1F-3072-8935-01C4D8FDA8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68" y="456182"/>
            <a:ext cx="2416464" cy="5370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A223AC-A90D-860C-905F-1E769ADC6C8C}"/>
              </a:ext>
            </a:extLst>
          </p:cNvPr>
          <p:cNvSpPr txBox="1"/>
          <p:nvPr/>
        </p:nvSpPr>
        <p:spPr>
          <a:xfrm>
            <a:off x="10501132" y="790119"/>
            <a:ext cx="2124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– OK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Android – OK</a:t>
            </a:r>
          </a:p>
        </p:txBody>
      </p:sp>
    </p:spTree>
    <p:extLst>
      <p:ext uri="{BB962C8B-B14F-4D97-AF65-F5344CB8AC3E}">
        <p14:creationId xmlns:p14="http://schemas.microsoft.com/office/powerpoint/2010/main" val="340464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23421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 Icon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Antikode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Already available.</a:t>
                      </a: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Above are General Changes.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6939AB3-04B7-F119-BF77-B6E811A02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15" y="2420382"/>
            <a:ext cx="1441970" cy="1441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3882D2-F930-4641-7648-9C50AA61F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674" y="2415267"/>
            <a:ext cx="1447085" cy="1447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669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666736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Registration Check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 can't find your registration data. Please contact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clientservices@ocbcnisp.com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for assistance.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clientservices@ocbc.id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 cannot find your registration data. Please contact 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at 1500-999 or 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choose "Business Banking Customer" </a:t>
                      </a:r>
                      <a:r>
                        <a:rPr lang="id-ID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 assistance.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Kami tidak dapat menemukan data pendaftaran anda. Silakan hubungi </a:t>
                      </a:r>
                      <a:r>
                        <a:rPr lang="nn-NO" sz="14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clientservices@ocbcnisp.com</a:t>
                      </a:r>
                      <a:r>
                        <a:rPr lang="nn-NO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untuk bantuan.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clientservices@ocbc.id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Kami tidak dapat menemukan data pendaftaran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id-ID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nda. Silakan hubungi 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di 1500-999 atau 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 </a:t>
                      </a:r>
                      <a:r>
                        <a:rPr lang="en-MY" sz="1400" b="1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MY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"Nasabah </a:t>
                      </a:r>
                      <a:r>
                        <a:rPr lang="en-MY" sz="1400" b="1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Bisnis</a:t>
                      </a:r>
                      <a:r>
                        <a:rPr lang="en-MY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id-ID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 will change accordingly.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 Inline with slide 38 No. 11.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 – refer to slide 38</a:t>
                      </a:r>
                      <a:endParaRPr lang="en-MY" sz="1400" b="0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C94D52B-11AD-40F0-3BC1-2FAE71D2E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04" y="561457"/>
            <a:ext cx="2907856" cy="5159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2F002-20BD-2F4E-178C-F86D5EA7FC07}"/>
              </a:ext>
            </a:extLst>
          </p:cNvPr>
          <p:cNvSpPr txBox="1"/>
          <p:nvPr/>
        </p:nvSpPr>
        <p:spPr>
          <a:xfrm>
            <a:off x="10501132" y="790119"/>
            <a:ext cx="21249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– OK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Android – OK 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BE - OK</a:t>
            </a:r>
          </a:p>
        </p:txBody>
      </p:sp>
    </p:spTree>
    <p:extLst>
      <p:ext uri="{BB962C8B-B14F-4D97-AF65-F5344CB8AC3E}">
        <p14:creationId xmlns:p14="http://schemas.microsoft.com/office/powerpoint/2010/main" val="1743665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930518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Login With Password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EN: Your phone number is not applicable for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access. Please contact the bank to change your phone number.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ID: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telepon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anda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akses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Silakan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hubungi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bank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mengganti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telepon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anda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for the Apps Name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D07C06A-01AA-6247-A6F9-3AD48CA47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99" y="587617"/>
            <a:ext cx="2417208" cy="50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13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574137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Secondary Device Binding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: Login to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on your Primary Device [DEVICE NAME] and grant access for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be accessed from the new device.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[TANYA OCBC]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at 1500-999 or 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choose "Business Banking Customer" </a:t>
                      </a:r>
                      <a:endParaRPr lang="en-MY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IN: Masuk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Utama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anda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[DEVICE NAME] dan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berikan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persetujuan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agar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diakses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baru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[TANYA OCBC]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di 1500-999 atau 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b="1" noProof="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"Nasabah </a:t>
                      </a:r>
                      <a:r>
                        <a:rPr lang="en-US" sz="1400" b="1" noProof="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Bisnis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D07C06A-01AA-6247-A6F9-3AD48CA47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92" y="520618"/>
            <a:ext cx="2924822" cy="5139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DD8131-937C-C648-B800-F592BA78F1BD}"/>
              </a:ext>
            </a:extLst>
          </p:cNvPr>
          <p:cNvSpPr txBox="1"/>
          <p:nvPr/>
        </p:nvSpPr>
        <p:spPr>
          <a:xfrm>
            <a:off x="10501132" y="790119"/>
            <a:ext cx="2124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– OK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Android – OK</a:t>
            </a:r>
          </a:p>
        </p:txBody>
      </p:sp>
    </p:spTree>
    <p:extLst>
      <p:ext uri="{BB962C8B-B14F-4D97-AF65-F5344CB8AC3E}">
        <p14:creationId xmlns:p14="http://schemas.microsoft.com/office/powerpoint/2010/main" val="2204209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43784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Secondary Device binding failed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: Unable to Access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: You are not allowed to login to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from this new device, because the Primary Device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doesn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\'t grant the access.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IN:Tidak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Mengakses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Message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: Anda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diizinkan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masuk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karena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Utama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memberikan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akses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D07C06A-01AA-6247-A6F9-3AD48CA47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60" y="520618"/>
            <a:ext cx="2893887" cy="5139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A92DA3-3495-2D26-F3B2-2E184D4BA365}"/>
              </a:ext>
            </a:extLst>
          </p:cNvPr>
          <p:cNvSpPr txBox="1"/>
          <p:nvPr/>
        </p:nvSpPr>
        <p:spPr>
          <a:xfrm>
            <a:off x="10501132" y="790119"/>
            <a:ext cx="2124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– OK 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Android – OK </a:t>
            </a:r>
            <a:endParaRPr lang="en-MY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34624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127886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Secondary Device binding request expired on Primary Device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: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access request from new device [DEVICE NAME] has expired. Please re-login from the new device.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: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Permintaan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akses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baru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[DEVICE NAME]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kadaluarsa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Silakan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login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ulang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baru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D07C06A-01AA-6247-A6F9-3AD48CA47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00" y="520618"/>
            <a:ext cx="2459805" cy="5139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0D4112-F3AE-D618-5BAF-64B5A517DB08}"/>
              </a:ext>
            </a:extLst>
          </p:cNvPr>
          <p:cNvSpPr txBox="1"/>
          <p:nvPr/>
        </p:nvSpPr>
        <p:spPr>
          <a:xfrm>
            <a:off x="10501132" y="790119"/>
            <a:ext cx="2124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– OK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Android – OK </a:t>
            </a:r>
            <a:endParaRPr lang="en-MY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35638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487718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View All Online FX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: Below are all other rates that you can obtain immediately using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Online FX.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[OCBC]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: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Dibawah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adalah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nilai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kurs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mata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uang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lainnya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yang Anda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bisa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dapatkan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menggunakan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 NISP Online FX.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[OCBC]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Noted &amp; confirmed. 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D07C06A-01AA-6247-A6F9-3AD48CA47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0" y="497788"/>
            <a:ext cx="2976365" cy="5235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4C0C86-FE9F-BB20-85D6-3336C7F6E208}"/>
              </a:ext>
            </a:extLst>
          </p:cNvPr>
          <p:cNvSpPr txBox="1"/>
          <p:nvPr/>
        </p:nvSpPr>
        <p:spPr>
          <a:xfrm>
            <a:off x="10501132" y="790119"/>
            <a:ext cx="2124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– OK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Android – OK </a:t>
            </a:r>
            <a:endParaRPr lang="en-MY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5082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74154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Registration Status Cancelled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: Thank you. Your registration process has been cancelled. If you need assistance, please contact </a:t>
                      </a: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NISP</a:t>
                      </a: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[TANYA OCBC]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at 1500-999 or 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 and choose "Business Banking Customer" </a:t>
                      </a:r>
                      <a:endParaRPr lang="id-ID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: Thank you. Your registration process has been cancelled. If you need assistance, please contact </a:t>
                      </a: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NISP</a:t>
                      </a: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( STILL USING ENGLISH)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[TANYA OCBC]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di 1500-999 atau 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 dan pilih "Nasabah Bisnis"</a:t>
                      </a:r>
                      <a:endParaRPr lang="id-ID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Updated.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D07C06A-01AA-6247-A6F9-3AD48CA47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1" y="497788"/>
            <a:ext cx="2976362" cy="523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38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679165"/>
              </p:ext>
            </p:extLst>
          </p:nvPr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</a:rPr>
                        <a:t>No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Error Message Code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</a:rPr>
                        <a:t>Before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</a:rPr>
                        <a:t>After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Action By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698946"/>
              </p:ext>
            </p:extLst>
          </p:nvPr>
        </p:nvGraphicFramePr>
        <p:xfrm>
          <a:off x="0" y="399519"/>
          <a:ext cx="12192001" cy="7560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691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PUSH_NOTI_TITLE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 OCBC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NISP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 OCBC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NISP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Business </a:t>
                      </a:r>
                      <a:r>
                        <a:rPr lang="en-US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obile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1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Bisnis </a:t>
                      </a:r>
                      <a:r>
                        <a:rPr lang="en-US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obile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OCBC Business mobile (both ENG &amp; IND)</a:t>
                      </a:r>
                      <a:endParaRPr lang="id-ID" sz="11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  <a:tr h="1000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PUSH_NOTI_BOUND_DEVICE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You bound to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 OCBC NISP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Please login to check your bound device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You bound to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 OCBC NISP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Please login to check your bound device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Business </a:t>
                      </a:r>
                      <a:r>
                        <a:rPr lang="en-US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obile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1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Bisnis </a:t>
                      </a:r>
                      <a:r>
                        <a:rPr lang="en-US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obile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OCBC Business mobile (both ENG &amp; IND)</a:t>
                      </a:r>
                      <a:endParaRPr lang="id-ID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378130"/>
                  </a:ext>
                </a:extLst>
              </a:tr>
              <a:tr h="1448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omni.O0095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Your phone number is not applicable for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access. Please contact the bank to change your phone number.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Nomor telepon anda tidak berlaku untuk akses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Silakan hubungi bank untuk mengganti nomor telepon anda.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Business Mobile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Your phone number is not applicable for 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 mobile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access. Please contact T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at 1500-999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choose "Business Banking Customer"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 change 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our phone number.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1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Bisnis Mobile</a:t>
                      </a:r>
                      <a:endParaRPr lang="en-US" sz="11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Nomor telepon 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nda tidak berlaku untuk akses 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 mobile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Silakan hubungi T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di 1500-999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 dan pilih "Nasabah Bisnis“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 mengganti nomor telepon 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nda.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Updated.</a:t>
                      </a:r>
                      <a:endParaRPr lang="id-ID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891215"/>
                  </a:ext>
                </a:extLst>
              </a:tr>
              <a:tr h="1101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omni.00252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[Transaction Failed] Please contact Call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at 500999 atau 66999 (HP)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[Transaksi Gagal] Mohon hubungi Call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500999 atau 66999 (HP)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Business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[Transaction Failed] Please contact T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at 1500-999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choose "Business Banking Customer".</a:t>
                      </a:r>
                      <a:endParaRPr lang="id-ID" sz="11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Bisnis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[Transaksi Gagal] 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ubungi T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di 1500-999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 pilih "Nasabah Bisnis“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id-ID" sz="11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Updated.</a:t>
                      </a:r>
                      <a:endParaRPr lang="id-ID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106279"/>
                  </a:ext>
                </a:extLst>
              </a:tr>
              <a:tr h="1000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omni.00015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CIF not permitted to do the transaction. Please Contact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Nasabah tidak diijinkan untuk melakukan transaksi. Hub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Business</a:t>
                      </a:r>
                      <a:endParaRPr lang="en-US" sz="11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CIF 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permitted to do the transaction. Please contact T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at 1500-999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choose "Business Banking Customer".</a:t>
                      </a:r>
                      <a:endParaRPr lang="id-ID" sz="11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11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Bisnis</a:t>
                      </a:r>
                      <a:endParaRPr lang="en-US" sz="11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CIF </a:t>
                      </a:r>
                      <a:r>
                        <a:rPr lang="en-US" sz="1100" b="1" noProof="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 diijinkan untuk melakukan transaksi. 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ubungi T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di 1500-999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 pilih "Nasabah Bisnis“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id-ID" sz="1100" b="1" noProof="0" dirty="0">
                        <a:solidFill>
                          <a:srgbClr val="00B05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Updated.</a:t>
                      </a:r>
                      <a:endParaRPr lang="id-ID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20237"/>
                  </a:ext>
                </a:extLst>
              </a:tr>
              <a:tr h="1207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omni.00168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[Being Processed] Please check your balance or contact Call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at 500999 atau 66999 (HP)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[Sedang dalam proses] Mohon cek saldo Anda atau hubungi Call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500999 atau 66999 (HP)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Business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[Being Processed] Please check your balance or contact T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at 1500-999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choose "Business Banking Customer".</a:t>
                      </a:r>
                      <a:endParaRPr lang="id-ID" sz="11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Bisnis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[Sedang dalam proses] Mohon cek saldo Anda atau hubungi T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di 1500-999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 pilih "Nasabah Bisnis“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id-ID" sz="11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Updated.</a:t>
                      </a:r>
                      <a:endParaRPr lang="id-ID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9145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5CC462-8B4F-78B1-6610-7437FBAAF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656996"/>
              </p:ext>
            </p:extLst>
          </p:nvPr>
        </p:nvGraphicFramePr>
        <p:xfrm>
          <a:off x="0" y="7975066"/>
          <a:ext cx="12192001" cy="218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Copywriting of Error Message that returns from Omni.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646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96011"/>
              </p:ext>
            </p:extLst>
          </p:nvPr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</a:rPr>
                        <a:t>No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Error Message Code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</a:rPr>
                        <a:t>Before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</a:rPr>
                        <a:t>After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Action By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674756"/>
              </p:ext>
            </p:extLst>
          </p:nvPr>
        </p:nvGraphicFramePr>
        <p:xfrm>
          <a:off x="0" y="399519"/>
          <a:ext cx="12192001" cy="7555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881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omni.US002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account has been locked. Please contact Your administrator or Call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Akun ini terkunci. Silakan hubungi administrator Anda atau Call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Business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account has been locked. Please contact Your administrator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at 1500-999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choose "Business Banking Customer".</a:t>
                      </a:r>
                      <a:endParaRPr lang="id-ID" sz="11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Bisnis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Akun ini terkunci. Silakan hubungi administrator Anda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di 1500-999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 pilih "Nasabah Bisnis“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id-ID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Updated.</a:t>
                      </a:r>
                      <a:endParaRPr lang="id-ID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  <a:tr h="881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omni.US003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account is inactive. Please contact Your administrator or Call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Akun ini tidak aktif. Silakan hubungi administrator Anda atau Call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Business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account is inactive. Please contact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at 1500-999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choose "Business Banking Customer".</a:t>
                      </a:r>
                      <a:endParaRPr lang="id-ID" sz="11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Bisnis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Akun ini tidak aktif. Silakan hubungi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di 1500-999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 pilih "Nasabah Bisnis“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id-ID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Updated.</a:t>
                      </a:r>
                      <a:endParaRPr lang="id-ID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378130"/>
                  </a:ext>
                </a:extLst>
              </a:tr>
              <a:tr h="881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omni.TE002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account reset has not been approved. Please contact Your administrator or Call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Pengaturan ulang akun ini belum disetujui. Silakan hubungi administrator Anda atau Call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Business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account reset has not been approved. Please contact Your administrator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at 1500-999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choose "Business Banking Customer"</a:t>
                      </a: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id-ID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Bisnis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Pengaturan ulang akun ini belum disetujui. Silakan hubungi administrator Anda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di 1500-999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 pilih "Nasabah Bisnis“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id-ID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Updated.</a:t>
                      </a:r>
                      <a:endParaRPr lang="id-ID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891215"/>
                  </a:ext>
                </a:extLst>
              </a:tr>
              <a:tr h="881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omni.TE003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account reset has been rejected. Please contact Your administrator or Call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Pengaturan ulang akun ini telah ditolak. Silakan hubungi administrator Anda atau Call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Business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account reset has been rejected. Please contact Your administrator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at 1500-999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choose "Business Banking Customer"</a:t>
                      </a: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Bisnis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Pengaturan ulang akun ini telah ditolak. Silakan hubungi administrator Anda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di 1500-999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 pilih "Nasabah Bisnis“</a:t>
                      </a: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Updated.</a:t>
                      </a:r>
                      <a:endParaRPr lang="id-ID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106279"/>
                  </a:ext>
                </a:extLst>
              </a:tr>
              <a:tr h="1078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omni.REG04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Kami tidak dapat menemukan data pendaftaran anda. Silakan hubungi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clientservices@ocbcnisp.com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untuk bantuan.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 cannot find your registration data. Please contact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clientservices@ocbcnisp.com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for assistance.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clientservices@ocbc.id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 cannot find your registration data. Please contact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at 1500-999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 assistance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choose "Business Banking Customer"</a:t>
                      </a: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clientservices@ocbc.id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Kami tidak dapat menemukan data pendaftaran 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nda. Silakan hubungi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di 1500-999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 pilih "Nasabah Bisnis“</a:t>
                      </a: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Updated.</a:t>
                      </a:r>
                      <a:endParaRPr lang="id-ID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20237"/>
                  </a:ext>
                </a:extLst>
              </a:tr>
              <a:tr h="881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omni.O0120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Please contact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clientservices@ocbcnisp.com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reset your password.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Silakan hubungi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clientservices@ocbcnisp.com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untuk memperbarui kata sandi anda.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clientservices@ocbc.id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clientservices@ocbc.id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Noted &amp; confirmed.</a:t>
                      </a:r>
                      <a:endParaRPr lang="id-ID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914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09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</a:rPr>
                        <a:t>No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Error Message Code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</a:rPr>
                        <a:t>Before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</a:rPr>
                        <a:t>After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Action By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14921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3688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omni.O0139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Transaction service is currently unavailable. Please contact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NISP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at 1500-999 or +62-21-26506300 (from overseas) and choose "Business Banking Customer" or e-mail at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clientservices@ocbcnisp.com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for assistance.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Layanan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transaksi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tersedia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saat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Silakan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hubungi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NISP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1500-999 atau +62-21-26506300 (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luar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negeri) dan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Nasabah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Bisnis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 atau e-mail di 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clientservices@ocbcnisp.com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bantuan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 TANYA OCBC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clientservices@ocbc.id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 TANYA OCBC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clientservices@ocbc.id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Noted &amp; confirmed.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  <a:tr h="1795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37813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Copywriting of Error Message that returns from Omni.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74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338338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Brand Name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Velocity@ocbcnisp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Above are General Changes.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714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C1BD-287F-A177-CAFE-C2481E0F6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QC – checking for changes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57585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7EB2E8-A2F8-ED8C-A487-3BA6B1FD6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7" y="0"/>
            <a:ext cx="316753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69CF24-4518-7478-01FF-C1457387FE87}"/>
              </a:ext>
            </a:extLst>
          </p:cNvPr>
          <p:cNvSpPr txBox="1"/>
          <p:nvPr/>
        </p:nvSpPr>
        <p:spPr>
          <a:xfrm>
            <a:off x="5246255" y="1091461"/>
            <a:ext cx="6096000" cy="1173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MY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Slide #5 – </a:t>
            </a:r>
            <a:r>
              <a:rPr lang="en-MY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Apps Name = </a:t>
            </a:r>
            <a:r>
              <a:rPr lang="en-MY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 be OCBC Business.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MY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MY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&amp; iOS need to fix this.</a:t>
            </a:r>
          </a:p>
        </p:txBody>
      </p:sp>
    </p:spTree>
    <p:extLst>
      <p:ext uri="{BB962C8B-B14F-4D97-AF65-F5344CB8AC3E}">
        <p14:creationId xmlns:p14="http://schemas.microsoft.com/office/powerpoint/2010/main" val="1523060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E903D1-B596-0592-BFF6-D7EB462D4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2" y="0"/>
            <a:ext cx="316753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2149F4-B87F-5741-6A73-7B18697AFA26}"/>
              </a:ext>
            </a:extLst>
          </p:cNvPr>
          <p:cNvSpPr txBox="1"/>
          <p:nvPr/>
        </p:nvSpPr>
        <p:spPr>
          <a:xfrm>
            <a:off x="5246255" y="1091461"/>
            <a:ext cx="6096000" cy="146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MY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Slide #12 – </a:t>
            </a:r>
            <a:r>
              <a:rPr lang="en-MY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 address should change =</a:t>
            </a:r>
            <a:r>
              <a:rPr lang="en-MY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clientservices@ocbc.id</a:t>
            </a:r>
            <a:r>
              <a:rPr lang="en-MY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MY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MY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MY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en-MY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need to fix this.</a:t>
            </a:r>
          </a:p>
        </p:txBody>
      </p:sp>
    </p:spTree>
    <p:extLst>
      <p:ext uri="{BB962C8B-B14F-4D97-AF65-F5344CB8AC3E}">
        <p14:creationId xmlns:p14="http://schemas.microsoft.com/office/powerpoint/2010/main" val="24879021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9D575D-77E3-CBFB-0738-AA9586E1E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753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1455F2-5A7A-FA57-B10E-13826CDD23DD}"/>
              </a:ext>
            </a:extLst>
          </p:cNvPr>
          <p:cNvSpPr txBox="1"/>
          <p:nvPr/>
        </p:nvSpPr>
        <p:spPr>
          <a:xfrm>
            <a:off x="3167539" y="130879"/>
            <a:ext cx="187551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MY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is from ID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5CE927-3435-1A37-D59F-DAFB0F82D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177" y="0"/>
            <a:ext cx="316753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54B297-1A7D-75BC-F710-86E14D77BA2B}"/>
              </a:ext>
            </a:extLst>
          </p:cNvPr>
          <p:cNvSpPr txBox="1"/>
          <p:nvPr/>
        </p:nvSpPr>
        <p:spPr>
          <a:xfrm>
            <a:off x="9254838" y="130879"/>
            <a:ext cx="274319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MY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is OCBC Malaysia logo</a:t>
            </a:r>
            <a:endParaRPr lang="en-MY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161B0E-200F-18BF-3C01-69F7525887A6}"/>
              </a:ext>
            </a:extLst>
          </p:cNvPr>
          <p:cNvSpPr txBox="1"/>
          <p:nvPr/>
        </p:nvSpPr>
        <p:spPr>
          <a:xfrm>
            <a:off x="8996219" y="3017244"/>
            <a:ext cx="3001817" cy="1468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MY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Check with Android what size is android using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MY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MY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Logo_full@3x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？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Or.2x?</a:t>
            </a:r>
            <a:endParaRPr lang="en-MY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502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5A6132-664A-E0DB-D21F-34C54F11E423}"/>
              </a:ext>
            </a:extLst>
          </p:cNvPr>
          <p:cNvSpPr txBox="1"/>
          <p:nvPr/>
        </p:nvSpPr>
        <p:spPr>
          <a:xfrm>
            <a:off x="1015999" y="632982"/>
            <a:ext cx="83127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/>
              <a:t>Raised on 07/11/2023</a:t>
            </a:r>
          </a:p>
          <a:p>
            <a:endParaRPr lang="en-MY" dirty="0"/>
          </a:p>
          <a:p>
            <a:endParaRPr lang="en-MY" dirty="0"/>
          </a:p>
          <a:p>
            <a:r>
              <a:rPr lang="en-MY" dirty="0"/>
              <a:t>Please assist to update our source code for pointing the </a:t>
            </a:r>
            <a:r>
              <a:rPr lang="en-MY" dirty="0" err="1"/>
              <a:t>dynatrace</a:t>
            </a:r>
            <a:r>
              <a:rPr lang="en-MY" dirty="0"/>
              <a:t> URL:</a:t>
            </a:r>
          </a:p>
          <a:p>
            <a:endParaRPr lang="en-MY" dirty="0"/>
          </a:p>
          <a:p>
            <a:r>
              <a:rPr lang="en-MY" dirty="0"/>
              <a:t>- change from </a:t>
            </a:r>
            <a:r>
              <a:rPr lang="en-MY" dirty="0">
                <a:highlight>
                  <a:srgbClr val="FFFF00"/>
                </a:highlight>
              </a:rPr>
              <a:t>dynatracegateway.ocbcnisp.com</a:t>
            </a:r>
            <a:r>
              <a:rPr lang="en-MY" dirty="0"/>
              <a:t> to &gt;&gt;&gt;&gt;&gt; </a:t>
            </a:r>
            <a:r>
              <a:rPr lang="en-MY" dirty="0">
                <a:highlight>
                  <a:srgbClr val="00FF00"/>
                </a:highlight>
              </a:rPr>
              <a:t>dynatracegateway.ocbc.id </a:t>
            </a:r>
          </a:p>
        </p:txBody>
      </p:sp>
    </p:spTree>
    <p:extLst>
      <p:ext uri="{BB962C8B-B14F-4D97-AF65-F5344CB8AC3E}">
        <p14:creationId xmlns:p14="http://schemas.microsoft.com/office/powerpoint/2010/main" val="196071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097255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MY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Apps Name</a:t>
                      </a:r>
                      <a:endParaRPr lang="en-MY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endParaRPr lang="en-MY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MY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OCBC Business.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Above are General Changes.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78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692056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Naming on Apps Store or Play Store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 Velocity Mobile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 mobile Indonesia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responsible to change it.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Noted.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Above are General Changes.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19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42CC1-5D49-1856-8E6F-E05E2B37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from Flash Screen &gt; Login &gt; Landing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4745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E19F8D8-A23D-70FD-71B2-7D08CE83E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093440"/>
              </p:ext>
            </p:extLst>
          </p:nvPr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7817EDF-2D76-EE6F-9816-A0C4A16ED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291306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Splash Screen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Antikode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Please check folder ‘OCBC Velocity 20231017’ – Screens – File ‘00a Splash Screen.png’.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746588B-FFB2-E5B0-707C-7D3C1E393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471372"/>
              </p:ext>
            </p:extLst>
          </p:nvPr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A5FA2B60-FBEA-3830-78C5-5FE3E6C1D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641" y="708056"/>
            <a:ext cx="2231725" cy="47039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19EB57-101B-917D-5FC5-13B4545A3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927" y="708056"/>
            <a:ext cx="2109693" cy="47404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2319986-F845-7107-F713-906BED2EA09F}"/>
              </a:ext>
            </a:extLst>
          </p:cNvPr>
          <p:cNvSpPr txBox="1"/>
          <p:nvPr/>
        </p:nvSpPr>
        <p:spPr>
          <a:xfrm>
            <a:off x="6055020" y="334742"/>
            <a:ext cx="3463505" cy="375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d-ID" sz="1800" kern="1200" dirty="0">
                <a:effectLst/>
                <a:latin typeface="+mn-lt"/>
                <a:ea typeface="+mn-ea"/>
                <a:cs typeface="+mn-cs"/>
              </a:rPr>
              <a:t>Follow Group, will be changed to:</a:t>
            </a:r>
            <a:r>
              <a:rPr lang="id-ID" sz="18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8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866E81-00D4-0C1F-8700-DD10C90D7A58}"/>
              </a:ext>
            </a:extLst>
          </p:cNvPr>
          <p:cNvSpPr txBox="1"/>
          <p:nvPr/>
        </p:nvSpPr>
        <p:spPr>
          <a:xfrm>
            <a:off x="5945527" y="5437847"/>
            <a:ext cx="368248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d-ID" sz="1800" kern="1200" dirty="0">
                <a:effectLst/>
                <a:latin typeface="+mn-lt"/>
                <a:ea typeface="+mn-ea"/>
                <a:cs typeface="+mn-cs"/>
              </a:rPr>
              <a:t>Antikode will update the Wireframe</a:t>
            </a:r>
            <a:endParaRPr lang="en-MY" sz="1800" dirty="0"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92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FF9D108-E483-FA88-4301-EF3D1C84D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748869"/>
              </p:ext>
            </p:extLst>
          </p:nvPr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8E1619-731D-0094-C683-BEAEB1A1F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5582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Login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d-ID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 to change the Login Screen style.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Antikode will update the Wireframe</a:t>
                      </a:r>
                      <a:endParaRPr lang="en-US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Remark: *Oly screen layout change, no backend services/</a:t>
                      </a:r>
                      <a:r>
                        <a:rPr lang="en-US" sz="1400" b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</a:t>
                      </a:r>
                      <a:r>
                        <a:rPr lang="en-US" sz="14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calling changes expected</a:t>
                      </a:r>
                      <a:endParaRPr lang="id-ID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d-ID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Antikode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Please check folder ‘OCBC Velocity 20231017’ – Screens – File ‘01a Landing (Not Binded).png’ and ‘02a Landing (Binded).png’.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27C462-9276-4943-3C39-B8D18C964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567968"/>
              </p:ext>
            </p:extLst>
          </p:nvPr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71EA6F9-0001-DF47-5644-6757A5CD1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816" y="607940"/>
            <a:ext cx="2272897" cy="506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22371</TotalTime>
  <Words>4241</Words>
  <Application>Microsoft Office PowerPoint</Application>
  <PresentationFormat>Widescreen</PresentationFormat>
  <Paragraphs>730</Paragraphs>
  <Slides>44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Wingdings</vt:lpstr>
      <vt:lpstr>Office Theme</vt:lpstr>
      <vt:lpstr>General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Starting from Flash Screen &gt; Login &gt; Landing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Screen &amp; Details</vt:lpstr>
      <vt:lpstr>PowerPoint Presentation</vt:lpstr>
      <vt:lpstr>PowerPoint Presentation</vt:lpstr>
      <vt:lpstr>Naming in the URL for media linkage   - Pending OCBC  confirmation</vt:lpstr>
      <vt:lpstr>PowerPoint Presentation</vt:lpstr>
      <vt:lpstr>Additional screens that consist of the word of [NISP] or [Velocity]   - Pending OCBC Confirmation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QC – checking for changes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Phang Jiun Dar</dc:creator>
  <cp:lastModifiedBy>Phang Jiun Dar</cp:lastModifiedBy>
  <cp:revision>229</cp:revision>
  <dcterms:created xsi:type="dcterms:W3CDTF">2023-10-10T12:58:22Z</dcterms:created>
  <dcterms:modified xsi:type="dcterms:W3CDTF">2023-11-07T03:04:14Z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cfe89b-4d02-4f90-970d-65b43f9619b9_Enabled">
    <vt:lpwstr>true</vt:lpwstr>
  </property>
  <property fmtid="{D5CDD505-2E9C-101B-9397-08002B2CF9AE}" pid="3" name="MSIP_Label_94cfe89b-4d02-4f90-970d-65b43f9619b9_SetDate">
    <vt:lpwstr>2023-10-16T11:37:47Z</vt:lpwstr>
  </property>
  <property fmtid="{D5CDD505-2E9C-101B-9397-08002B2CF9AE}" pid="4" name="MSIP_Label_94cfe89b-4d02-4f90-970d-65b43f9619b9_Method">
    <vt:lpwstr>Privileged</vt:lpwstr>
  </property>
  <property fmtid="{D5CDD505-2E9C-101B-9397-08002B2CF9AE}" pid="5" name="MSIP_Label_94cfe89b-4d02-4f90-970d-65b43f9619b9_Name">
    <vt:lpwstr>Internal</vt:lpwstr>
  </property>
  <property fmtid="{D5CDD505-2E9C-101B-9397-08002B2CF9AE}" pid="6" name="MSIP_Label_94cfe89b-4d02-4f90-970d-65b43f9619b9_SiteId">
    <vt:lpwstr>3faab30b-52e4-49c4-a84b-a7dd57eac70b</vt:lpwstr>
  </property>
  <property fmtid="{D5CDD505-2E9C-101B-9397-08002B2CF9AE}" pid="7" name="MSIP_Label_94cfe89b-4d02-4f90-970d-65b43f9619b9_ActionId">
    <vt:lpwstr>4c434cd0-dac6-4e9c-94f3-39a47edf7544</vt:lpwstr>
  </property>
  <property fmtid="{D5CDD505-2E9C-101B-9397-08002B2CF9AE}" pid="8" name="MSIP_Label_94cfe89b-4d02-4f90-970d-65b43f9619b9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OCBCNISP Information Classification: Internal</vt:lpwstr>
  </property>
</Properties>
</file>