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27A0-4A09-53A2-0870-4D8C8D43C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8FC94-3CA7-2354-82CB-6F698F031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FF60-8213-AD66-A830-4EE23030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F384-2F0D-7C3C-3764-A86AA47F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59A0-17D4-5A05-F4BF-E9CBC2A5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372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EDFD-5C15-BFB5-0022-3F06D5A3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622BB-2298-0CDE-605A-E0A8A13FE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ACC4-B2F1-9739-496C-3927D25A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CBF7-25FF-EF2B-D06E-E54EA94C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95982-1765-56E7-04C0-6D4E7FD5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434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8C4A9-F5B8-0BDF-728E-A65BEB2B5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3F6A-55F8-5135-DFEC-D2F4D6EC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B1BCF-A4DB-8A85-EF74-D67B30D2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FF89B-B998-6A40-0DC3-3B35F93D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89B58-C009-5FC8-5421-4E9F99AB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016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4419-5F19-216C-85A6-B3A82E01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29731-10AB-6CA0-8FF9-50E03330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A476-909C-816E-CCFD-06945EE8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99000-44F4-C215-E493-63132D2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0E3FB-9F4C-C257-F411-6B8FE8F6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40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69ED-F54F-C43B-3FF8-FD13026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C2DF-A4F7-E94C-160D-BF76B6021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D760-8683-9337-5966-9FC558B1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354F-6B7D-05CE-8D91-BDB45DAC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5D5B-68C7-21A8-D72D-926D011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262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18C-EE1F-FD1C-ABF2-963963E5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6B86-BC29-3CCC-DCD3-F57C77905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B8674-F265-AE8F-4CB5-56BF8F0E0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EF92-AFEF-E001-2328-C5306206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305AB-3AD9-8C04-20F6-BFC5A69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42006-6CE1-66F2-B41D-D46A4E00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25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103C-D879-4498-1917-AC28BF0F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3C890-FD9D-B304-BB80-DE013BBAC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8286E-4798-8F13-15E3-9ED8825DA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E26FF-F1EC-E883-A271-48ED25052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F4454-B10A-68C0-82B5-0E05EF184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2C65E-EC96-510F-05CD-5690D254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CFDF0A-EFD2-7529-B4C8-8C297EA1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83AC8-175D-FBF8-E4C6-C56BFF3B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3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036E-3BE5-1778-2403-30A8CED1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74B56-F906-09CC-D36B-E39689CF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0C314-C669-BFEF-4DD3-41840174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931AE-CC80-1509-CAAF-5BF8EFE3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590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9D0C8-C2F8-4850-DD3C-AB05B81F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F92DF-1867-E02F-216E-C862F2A2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5332F-2E52-AA12-95DB-56F334A9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20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245C-5137-B820-6404-399FB5FA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0064-D215-B3CA-C974-9AAFD50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E8A03-CDF6-F93A-42F8-34AD6DF2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88DEE-37FD-8050-CF4E-A0EF18F5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E55EA-34F1-56E4-A36B-B3C6F48F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84604-8B98-E96F-CD90-71F18D78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84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BD24-CDAE-7E3C-2DBF-41C82F56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ABF8BE-14C5-935E-60BD-BC02B9053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EA113-09E5-552D-5924-51E015D75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48847-6506-84D0-F9D6-3D997FF9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B3723-CA36-8ACC-B9F6-C3097076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8FC6D-2D4F-B8FA-2D91-EA833B29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37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1DFD1-B15F-339A-6F08-E7F730A2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EDE6-698A-3BA1-390C-806431BD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F652C-1B02-A370-D879-A2FA1011F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D443-F8C7-425A-8A82-6590022475B3}" type="datetimeFigureOut">
              <a:rPr lang="en-MY" smtClean="0"/>
              <a:t>4/1/2024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51F78-0193-D9F4-81DB-2A190A09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11C9-76E3-BB20-BE3A-55C2A6A4C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93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mobile.ocbc.id/wl14/ccmcb/ws/McBWSServices" TargetMode="External"/><Relationship Id="rId2" Type="http://schemas.openxmlformats.org/officeDocument/2006/relationships/hyperlink" Target="https://businessmobile.ocbc.id/ccmcb/ws/McBWSServic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mobile.ocbc.id/wl14/ccmcb/ws/McBWSServices" TargetMode="External"/><Relationship Id="rId2" Type="http://schemas.openxmlformats.org/officeDocument/2006/relationships/hyperlink" Target="https://businessmobile.ocbc.id/ccmcb/ws/McBWSServic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522719-BC2E-2ED5-FBBE-77C4931F454C}"/>
              </a:ext>
            </a:extLst>
          </p:cNvPr>
          <p:cNvSpPr txBox="1"/>
          <p:nvPr/>
        </p:nvSpPr>
        <p:spPr>
          <a:xfrm>
            <a:off x="0" y="593208"/>
            <a:ext cx="942867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dirty="0"/>
              <a:t>Please apply </a:t>
            </a:r>
            <a:r>
              <a:rPr lang="en-MY" sz="1300" dirty="0" err="1"/>
              <a:t>Appli</a:t>
            </a:r>
            <a:r>
              <a:rPr lang="en-MY" sz="1300" dirty="0"/>
              <a:t> Changes below in Prod Source Code Pointing @ </a:t>
            </a:r>
          </a:p>
          <a:p>
            <a:endParaRPr lang="en-MY" sz="1300" dirty="0"/>
          </a:p>
          <a:p>
            <a:r>
              <a:rPr lang="en-MY" sz="1300" dirty="0"/>
              <a:t>1. Production – </a:t>
            </a:r>
            <a:r>
              <a:rPr lang="en-MY" sz="1300" b="1" dirty="0"/>
              <a:t>Current Old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00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12 : </a:t>
            </a:r>
            <a:r>
              <a:rPr lang="en-MY" sz="1300" dirty="0">
                <a:hlinkClick r:id="rId2"/>
              </a:rPr>
              <a:t>https://businessmobile.ocbc.id/ccmcb/ws/McBWSServices</a:t>
            </a:r>
            <a:r>
              <a:rPr lang="en-MY" sz="1300" dirty="0"/>
              <a:t>  </a:t>
            </a:r>
          </a:p>
          <a:p>
            <a:endParaRPr lang="en-MY" sz="1300" dirty="0"/>
          </a:p>
          <a:p>
            <a:r>
              <a:rPr lang="en-MY" sz="1300" dirty="0"/>
              <a:t>2. Production - </a:t>
            </a:r>
            <a:r>
              <a:rPr lang="en-MY" sz="1300" b="1" dirty="0"/>
              <a:t>New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FF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14 : </a:t>
            </a:r>
            <a:r>
              <a:rPr lang="en-MY" sz="1300" dirty="0">
                <a:hlinkClick r:id="rId3"/>
              </a:rPr>
              <a:t>https://businessmobile.ocbc.id/wl14/ccmcb/ws/McBWSServices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-----------------------------</a:t>
            </a:r>
          </a:p>
          <a:p>
            <a:endParaRPr lang="en-MY" sz="1300" dirty="0"/>
          </a:p>
          <a:p>
            <a:r>
              <a:rPr lang="en-MY" sz="1300" dirty="0"/>
              <a:t>Current Phase: PIN IB</a:t>
            </a:r>
          </a:p>
          <a:p>
            <a:endParaRPr lang="en-MY" sz="1300" dirty="0"/>
          </a:p>
          <a:p>
            <a:r>
              <a:rPr lang="en-MY" sz="1300" b="1" dirty="0"/>
              <a:t>1. Yes, when PIN IB is displayed, which is </a:t>
            </a:r>
            <a:r>
              <a:rPr lang="en-MY" sz="1300" b="1" dirty="0">
                <a:solidFill>
                  <a:srgbClr val="FF0000"/>
                </a:solidFill>
              </a:rPr>
              <a:t>temporarily hide [ 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1 &amp; 3 ]</a:t>
            </a:r>
            <a:r>
              <a:rPr lang="en-MY" sz="1300" b="1" dirty="0"/>
              <a:t> other than appli2. [Cater by FE temporarily] </a:t>
            </a:r>
          </a:p>
          <a:p>
            <a:endParaRPr lang="en-MY" sz="1300" dirty="0"/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Remark for Next Phase: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Going forward, the front end should read the 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list_appli_no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 field value, 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which should be pretty straightforward (1 for appli1, 2 for appli2, 3 for appli3, 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qr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 for QR code)</a:t>
            </a:r>
          </a:p>
          <a:p>
            <a:endParaRPr lang="en-MY" sz="1300" dirty="0"/>
          </a:p>
          <a:p>
            <a:r>
              <a:rPr lang="en-MY" sz="1300" b="1" dirty="0"/>
              <a:t>2. Copywriting on Acknowledgement screen </a:t>
            </a:r>
            <a:r>
              <a:rPr lang="en-MY" sz="1300" b="1" dirty="0">
                <a:solidFill>
                  <a:srgbClr val="FF0000"/>
                </a:solidFill>
              </a:rPr>
              <a:t>[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2]</a:t>
            </a:r>
          </a:p>
          <a:p>
            <a:endParaRPr lang="en-MY" sz="1300" dirty="0"/>
          </a:p>
          <a:p>
            <a:r>
              <a:rPr lang="en-MY" sz="1300" b="1" dirty="0"/>
              <a:t>ENGLISH</a:t>
            </a:r>
          </a:p>
          <a:p>
            <a:r>
              <a:rPr lang="en-MY" sz="1300" dirty="0"/>
              <a:t>Your Response Code Has Been Created!</a:t>
            </a:r>
          </a:p>
          <a:p>
            <a:r>
              <a:rPr lang="en-MY" sz="1300" dirty="0"/>
              <a:t>Enter the Response Code below to complete Your transaction on OCBC Business web.</a:t>
            </a:r>
          </a:p>
          <a:p>
            <a:endParaRPr lang="en-MY" sz="1300" dirty="0"/>
          </a:p>
          <a:p>
            <a:r>
              <a:rPr lang="en-MY" sz="1300" b="1" dirty="0"/>
              <a:t>BAHASA</a:t>
            </a:r>
          </a:p>
          <a:p>
            <a:r>
              <a:rPr lang="en-MY" sz="1300" dirty="0"/>
              <a:t>Kode </a:t>
            </a:r>
            <a:r>
              <a:rPr lang="en-MY" sz="1300" dirty="0" err="1"/>
              <a:t>Respon</a:t>
            </a:r>
            <a:r>
              <a:rPr lang="en-MY" sz="1300" dirty="0"/>
              <a:t> Anda </a:t>
            </a:r>
            <a:r>
              <a:rPr lang="en-MY" sz="1300" dirty="0" err="1"/>
              <a:t>Sudah</a:t>
            </a:r>
            <a:r>
              <a:rPr lang="en-MY" sz="1300" dirty="0"/>
              <a:t> </a:t>
            </a:r>
            <a:r>
              <a:rPr lang="en-MY" sz="1300" dirty="0" err="1"/>
              <a:t>Dibuat</a:t>
            </a:r>
            <a:r>
              <a:rPr lang="en-MY" sz="1300" dirty="0"/>
              <a:t>!</a:t>
            </a:r>
          </a:p>
          <a:p>
            <a:r>
              <a:rPr lang="en-MY" sz="1300" dirty="0"/>
              <a:t>Masukkan Kode </a:t>
            </a:r>
            <a:r>
              <a:rPr lang="en-MY" sz="1300" dirty="0" err="1"/>
              <a:t>Respon</a:t>
            </a:r>
            <a:r>
              <a:rPr lang="en-MY" sz="1300" dirty="0"/>
              <a:t> di </a:t>
            </a:r>
            <a:r>
              <a:rPr lang="en-MY" sz="1300" dirty="0" err="1"/>
              <a:t>bawah</a:t>
            </a:r>
            <a:r>
              <a:rPr lang="en-MY" sz="1300" dirty="0"/>
              <a:t> </a:t>
            </a:r>
            <a:r>
              <a:rPr lang="en-MY" sz="1300" dirty="0" err="1"/>
              <a:t>ini</a:t>
            </a:r>
            <a:r>
              <a:rPr lang="en-MY" sz="1300" dirty="0"/>
              <a:t> </a:t>
            </a:r>
            <a:r>
              <a:rPr lang="en-MY" sz="1300" dirty="0" err="1"/>
              <a:t>untuk</a:t>
            </a:r>
            <a:r>
              <a:rPr lang="en-MY" sz="1300" dirty="0"/>
              <a:t> </a:t>
            </a:r>
            <a:r>
              <a:rPr lang="en-MY" sz="1300" dirty="0" err="1"/>
              <a:t>menyelesaikan</a:t>
            </a:r>
            <a:r>
              <a:rPr lang="en-MY" sz="1300" dirty="0"/>
              <a:t> </a:t>
            </a:r>
            <a:r>
              <a:rPr lang="en-MY" sz="1300" dirty="0" err="1"/>
              <a:t>transaksi</a:t>
            </a:r>
            <a:r>
              <a:rPr lang="en-MY" sz="1300" dirty="0"/>
              <a:t> Anda di OCBC Business web.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AA847A-0AF9-0F5A-4D4C-CFF363A0A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925" y="213324"/>
            <a:ext cx="3267075" cy="58102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1F72FE-B4C0-7A8F-E95C-1BB2852E0848}"/>
              </a:ext>
            </a:extLst>
          </p:cNvPr>
          <p:cNvSpPr/>
          <p:nvPr/>
        </p:nvSpPr>
        <p:spPr>
          <a:xfrm>
            <a:off x="3795877" y="4189003"/>
            <a:ext cx="5117546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QC1380 - Update The English Copywriting on Response Code Form PIN IB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F35743-1277-074B-CC51-62D85BF22FB6}"/>
              </a:ext>
            </a:extLst>
          </p:cNvPr>
          <p:cNvCxnSpPr>
            <a:cxnSpLocks/>
            <a:stCxn id="20" idx="1"/>
            <a:endCxn id="23" idx="1"/>
          </p:cNvCxnSpPr>
          <p:nvPr/>
        </p:nvCxnSpPr>
        <p:spPr>
          <a:xfrm flipV="1">
            <a:off x="7365506" y="3598608"/>
            <a:ext cx="1717888" cy="18143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EEAE99D-7784-518F-D999-F1BD6BBE21F2}"/>
              </a:ext>
            </a:extLst>
          </p:cNvPr>
          <p:cNvSpPr txBox="1"/>
          <p:nvPr/>
        </p:nvSpPr>
        <p:spPr>
          <a:xfrm>
            <a:off x="9533223" y="3107027"/>
            <a:ext cx="1993490" cy="4915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E3BB27-58CB-3F12-F4FE-2C6ECD38F015}"/>
              </a:ext>
            </a:extLst>
          </p:cNvPr>
          <p:cNvSpPr txBox="1"/>
          <p:nvPr/>
        </p:nvSpPr>
        <p:spPr>
          <a:xfrm>
            <a:off x="41445" y="4798939"/>
            <a:ext cx="274951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C91988-14E5-5EF8-32C9-77694448C9CD}"/>
              </a:ext>
            </a:extLst>
          </p:cNvPr>
          <p:cNvSpPr txBox="1"/>
          <p:nvPr/>
        </p:nvSpPr>
        <p:spPr>
          <a:xfrm>
            <a:off x="9355534" y="3693022"/>
            <a:ext cx="2412123" cy="40626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BCC456-E66A-AC2F-E737-CA194EF67FF6}"/>
              </a:ext>
            </a:extLst>
          </p:cNvPr>
          <p:cNvSpPr txBox="1"/>
          <p:nvPr/>
        </p:nvSpPr>
        <p:spPr>
          <a:xfrm>
            <a:off x="21810" y="5588457"/>
            <a:ext cx="239197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46CA5E-8C50-9476-D8B7-B42DD1FE10A3}"/>
              </a:ext>
            </a:extLst>
          </p:cNvPr>
          <p:cNvSpPr txBox="1"/>
          <p:nvPr/>
        </p:nvSpPr>
        <p:spPr>
          <a:xfrm>
            <a:off x="16989" y="5013686"/>
            <a:ext cx="58600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DFE30-1A2A-11F2-BC48-9A9C7C0580F1}"/>
              </a:ext>
            </a:extLst>
          </p:cNvPr>
          <p:cNvSpPr txBox="1"/>
          <p:nvPr/>
        </p:nvSpPr>
        <p:spPr>
          <a:xfrm>
            <a:off x="17659" y="5803860"/>
            <a:ext cx="70906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6FF7492-1BB8-B07D-5F40-85D50C4F6688}"/>
              </a:ext>
            </a:extLst>
          </p:cNvPr>
          <p:cNvSpPr/>
          <p:nvPr/>
        </p:nvSpPr>
        <p:spPr>
          <a:xfrm>
            <a:off x="7168423" y="4658706"/>
            <a:ext cx="197083" cy="15084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684BA31-056F-1A5F-2924-8A745E3E585B}"/>
              </a:ext>
            </a:extLst>
          </p:cNvPr>
          <p:cNvSpPr/>
          <p:nvPr/>
        </p:nvSpPr>
        <p:spPr>
          <a:xfrm rot="10800000">
            <a:off x="9083394" y="2975278"/>
            <a:ext cx="197083" cy="124666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1650B5-B4D3-5B87-15ED-AC7502D8D049}"/>
              </a:ext>
            </a:extLst>
          </p:cNvPr>
          <p:cNvSpPr/>
          <p:nvPr/>
        </p:nvSpPr>
        <p:spPr>
          <a:xfrm>
            <a:off x="1806296" y="2668010"/>
            <a:ext cx="4319568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QC1381 - Add Temporary hidden items [Appli 1 &amp; Appli 3]</a:t>
            </a:r>
          </a:p>
        </p:txBody>
      </p:sp>
    </p:spTree>
    <p:extLst>
      <p:ext uri="{BB962C8B-B14F-4D97-AF65-F5344CB8AC3E}">
        <p14:creationId xmlns:p14="http://schemas.microsoft.com/office/powerpoint/2010/main" val="117774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CB2C04-4694-48FD-E4F5-DB9C9AA30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528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7E71EC-8E10-2AA1-3E63-B07D6837D529}"/>
              </a:ext>
            </a:extLst>
          </p:cNvPr>
          <p:cNvSpPr txBox="1"/>
          <p:nvPr/>
        </p:nvSpPr>
        <p:spPr>
          <a:xfrm>
            <a:off x="364465" y="1078628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 ENGLISH, It must be Challenge Code instead of Code Challenge</a:t>
            </a:r>
          </a:p>
        </p:txBody>
      </p:sp>
    </p:spTree>
    <p:extLst>
      <p:ext uri="{BB962C8B-B14F-4D97-AF65-F5344CB8AC3E}">
        <p14:creationId xmlns:p14="http://schemas.microsoft.com/office/powerpoint/2010/main" val="310903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5A1C2E-393C-3E02-EAFE-FC04F205D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879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4BE6F0-42BC-38B6-3226-D853624884CF}"/>
              </a:ext>
            </a:extLst>
          </p:cNvPr>
          <p:cNvSpPr txBox="1"/>
          <p:nvPr/>
        </p:nvSpPr>
        <p:spPr>
          <a:xfrm>
            <a:off x="88421" y="500657"/>
            <a:ext cx="609456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Related to rebranding: </a:t>
            </a:r>
          </a:p>
          <a:p>
            <a:endParaRPr lang="en-MY" dirty="0"/>
          </a:p>
          <a:p>
            <a:r>
              <a:rPr lang="en-MY" dirty="0"/>
              <a:t>ENG</a:t>
            </a:r>
          </a:p>
          <a:p>
            <a:endParaRPr lang="en-MY" dirty="0"/>
          </a:p>
          <a:p>
            <a:r>
              <a:rPr lang="en-MY" dirty="0"/>
              <a:t>Your token is active. You can use for transaction purposes on OCBC Business web.</a:t>
            </a:r>
          </a:p>
          <a:p>
            <a:endParaRPr lang="en-MY" dirty="0"/>
          </a:p>
          <a:p>
            <a:r>
              <a:rPr lang="en-MY" dirty="0"/>
              <a:t>ID</a:t>
            </a:r>
          </a:p>
          <a:p>
            <a:endParaRPr lang="en-MY" dirty="0"/>
          </a:p>
          <a:p>
            <a:r>
              <a:rPr lang="en-MY" dirty="0"/>
              <a:t>Token Anda </a:t>
            </a:r>
            <a:r>
              <a:rPr lang="en-MY" dirty="0" err="1"/>
              <a:t>sudah</a:t>
            </a:r>
            <a:r>
              <a:rPr lang="en-MY" dirty="0"/>
              <a:t> </a:t>
            </a:r>
            <a:r>
              <a:rPr lang="en-MY" dirty="0" err="1"/>
              <a:t>aktif</a:t>
            </a:r>
            <a:r>
              <a:rPr lang="en-MY" dirty="0"/>
              <a:t>. </a:t>
            </a:r>
            <a:r>
              <a:rPr lang="en-MY" dirty="0" err="1"/>
              <a:t>Silakan</a:t>
            </a:r>
            <a:r>
              <a:rPr lang="en-MY" dirty="0"/>
              <a:t> </a:t>
            </a:r>
            <a:r>
              <a:rPr lang="en-MY" dirty="0" err="1"/>
              <a:t>gunakan</a:t>
            </a:r>
            <a:r>
              <a:rPr lang="en-MY" dirty="0"/>
              <a:t> </a:t>
            </a:r>
            <a:r>
              <a:rPr lang="en-MY" dirty="0" err="1"/>
              <a:t>fitur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</a:t>
            </a:r>
            <a:r>
              <a:rPr lang="en-MY" dirty="0" err="1">
                <a:solidFill>
                  <a:srgbClr val="FF0000"/>
                </a:solidFill>
              </a:rPr>
              <a:t>transaksi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/>
              <a:t>di OCBC Business web.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36D172-46B9-57AC-2A7E-2150959BC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890" y="0"/>
            <a:ext cx="3167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AA0C65-1712-D34E-4504-1855B2950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749" y="852742"/>
            <a:ext cx="2379819" cy="51525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C104D2-20BD-4DEE-3221-DA569E929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494" y="852742"/>
            <a:ext cx="2379819" cy="51525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938116-468D-B128-9A90-C22E2E7659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29" y="852742"/>
            <a:ext cx="2375883" cy="515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522719-BC2E-2ED5-FBBE-77C4931F454C}"/>
              </a:ext>
            </a:extLst>
          </p:cNvPr>
          <p:cNvSpPr txBox="1"/>
          <p:nvPr/>
        </p:nvSpPr>
        <p:spPr>
          <a:xfrm>
            <a:off x="1" y="593208"/>
            <a:ext cx="8721306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00" dirty="0"/>
              <a:t>Changes below in Prod Source Code Pointing @ </a:t>
            </a:r>
          </a:p>
          <a:p>
            <a:endParaRPr lang="en-MY" sz="200" dirty="0"/>
          </a:p>
          <a:p>
            <a:r>
              <a:rPr lang="en-MY" sz="200" dirty="0"/>
              <a:t>1. Production – </a:t>
            </a:r>
            <a:r>
              <a:rPr lang="en-MY" sz="200" b="1" dirty="0"/>
              <a:t>Current Old Server</a:t>
            </a:r>
            <a:r>
              <a:rPr lang="en-MY" sz="200" dirty="0"/>
              <a:t>: &gt;&gt;&gt; </a:t>
            </a:r>
            <a:r>
              <a:rPr lang="en-MY" sz="200" dirty="0">
                <a:highlight>
                  <a:srgbClr val="00FF00"/>
                </a:highlight>
              </a:rPr>
              <a:t>Need Production Package</a:t>
            </a:r>
          </a:p>
          <a:p>
            <a:r>
              <a:rPr lang="en-MY" sz="200" dirty="0" err="1"/>
              <a:t>Weblogic</a:t>
            </a:r>
            <a:r>
              <a:rPr lang="en-MY" sz="200" dirty="0"/>
              <a:t> 12 : </a:t>
            </a:r>
            <a:r>
              <a:rPr lang="en-MY" sz="200" dirty="0">
                <a:hlinkClick r:id="rId2"/>
              </a:rPr>
              <a:t>https://businessmobile.ocbc.id/ccmcb/ws/McBWSServices</a:t>
            </a:r>
            <a:r>
              <a:rPr lang="en-MY" sz="200" dirty="0"/>
              <a:t>  </a:t>
            </a:r>
          </a:p>
          <a:p>
            <a:endParaRPr lang="en-MY" sz="200" dirty="0"/>
          </a:p>
          <a:p>
            <a:r>
              <a:rPr lang="en-MY" sz="200" dirty="0"/>
              <a:t>2. Production - </a:t>
            </a:r>
            <a:r>
              <a:rPr lang="en-MY" sz="200" b="1" dirty="0"/>
              <a:t>New Server</a:t>
            </a:r>
            <a:r>
              <a:rPr lang="en-MY" sz="200" dirty="0"/>
              <a:t>: &gt;&gt;&gt; </a:t>
            </a:r>
            <a:r>
              <a:rPr lang="en-MY" sz="200" dirty="0">
                <a:highlight>
                  <a:srgbClr val="FFFF00"/>
                </a:highlight>
              </a:rPr>
              <a:t>Need Production Package</a:t>
            </a:r>
          </a:p>
          <a:p>
            <a:r>
              <a:rPr lang="en-MY" sz="200" dirty="0" err="1"/>
              <a:t>Weblogic</a:t>
            </a:r>
            <a:r>
              <a:rPr lang="en-MY" sz="200" dirty="0"/>
              <a:t> 14 : </a:t>
            </a:r>
            <a:r>
              <a:rPr lang="en-MY" sz="200" dirty="0">
                <a:hlinkClick r:id="rId3"/>
              </a:rPr>
              <a:t>https://businessmobile.ocbc.id/wl14/ccmcb/ws/McBWSServices</a:t>
            </a:r>
            <a:r>
              <a:rPr lang="en-MY" sz="2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-----------------------------</a:t>
            </a:r>
          </a:p>
          <a:p>
            <a:endParaRPr lang="en-MY" sz="1300" dirty="0"/>
          </a:p>
          <a:p>
            <a:r>
              <a:rPr lang="en-MY" sz="1400" b="1" dirty="0">
                <a:highlight>
                  <a:srgbClr val="FF00FF"/>
                </a:highlight>
              </a:rPr>
              <a:t>BE:</a:t>
            </a:r>
            <a:r>
              <a:rPr lang="en-MY" sz="1400" b="1" dirty="0"/>
              <a:t> Will cater below in </a:t>
            </a:r>
            <a:r>
              <a:rPr lang="en-MY" sz="1400" b="1" dirty="0" err="1"/>
              <a:t>RetriveSecInfo</a:t>
            </a:r>
            <a:r>
              <a:rPr lang="en-MY" sz="1400" b="1" dirty="0"/>
              <a:t> Response for FE</a:t>
            </a:r>
          </a:p>
          <a:p>
            <a:r>
              <a:rPr lang="en-MY" sz="1400" b="1" dirty="0"/>
              <a:t>Please refer to Omni Spec </a:t>
            </a:r>
            <a:r>
              <a:rPr lang="en-MY" sz="1400" b="1" dirty="0">
                <a:highlight>
                  <a:srgbClr val="FF00FF"/>
                </a:highlight>
              </a:rPr>
              <a:t>4.1 [token/inquiry] &amp; 18.94 [</a:t>
            </a:r>
            <a:r>
              <a:rPr lang="en-MY" sz="1400" b="1" dirty="0" err="1">
                <a:highlight>
                  <a:srgbClr val="FF00FF"/>
                </a:highlight>
              </a:rPr>
              <a:t>list_appli_no</a:t>
            </a:r>
            <a:r>
              <a:rPr lang="en-MY" sz="1400" b="1" dirty="0">
                <a:highlight>
                  <a:srgbClr val="FF00FF"/>
                </a:highlight>
              </a:rPr>
              <a:t>]</a:t>
            </a:r>
            <a:endParaRPr lang="en-MY" sz="1300" dirty="0">
              <a:highlight>
                <a:srgbClr val="FF00FF"/>
              </a:highlight>
            </a:endParaRPr>
          </a:p>
          <a:p>
            <a:endParaRPr lang="en-MY" sz="1300" dirty="0"/>
          </a:p>
          <a:p>
            <a:r>
              <a:rPr lang="en-MY" sz="1300" dirty="0"/>
              <a:t>--------------------------------------------------------------------------------------------------------------------------------------------------------------</a:t>
            </a:r>
          </a:p>
          <a:p>
            <a:endParaRPr lang="en-MY" sz="1300" dirty="0"/>
          </a:p>
          <a:p>
            <a:r>
              <a:rPr lang="en-MY" sz="1600" b="1" dirty="0">
                <a:highlight>
                  <a:srgbClr val="00FF00"/>
                </a:highlight>
              </a:rPr>
              <a:t>FE: Check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value under </a:t>
            </a:r>
            <a:r>
              <a:rPr lang="en-MY" sz="1600" b="1" dirty="0">
                <a:solidFill>
                  <a:srgbClr val="FF0000"/>
                </a:solidFill>
                <a:highlight>
                  <a:srgbClr val="00FF00"/>
                </a:highlight>
              </a:rPr>
              <a:t>RetrieveSecInfo Response</a:t>
            </a:r>
            <a:r>
              <a:rPr lang="en-MY" sz="1600" b="1" dirty="0">
                <a:highlight>
                  <a:srgbClr val="00FF00"/>
                </a:highlight>
              </a:rPr>
              <a:t> by BE</a:t>
            </a:r>
          </a:p>
          <a:p>
            <a:endParaRPr lang="en-MY" sz="1600" dirty="0"/>
          </a:p>
          <a:p>
            <a:r>
              <a:rPr lang="en-MY" sz="1400" b="1" dirty="0">
                <a:solidFill>
                  <a:srgbClr val="FF0000"/>
                </a:solidFill>
              </a:rPr>
              <a:t>REMOVE - Yes, when PIN IB is displayed, which is temporarily hide [ </a:t>
            </a:r>
            <a:r>
              <a:rPr lang="en-MY" sz="1400" b="1" dirty="0" err="1">
                <a:solidFill>
                  <a:srgbClr val="FF0000"/>
                </a:solidFill>
              </a:rPr>
              <a:t>Appli</a:t>
            </a:r>
            <a:r>
              <a:rPr lang="en-MY" sz="1400" b="1" dirty="0">
                <a:solidFill>
                  <a:srgbClr val="FF0000"/>
                </a:solidFill>
              </a:rPr>
              <a:t> 1 &amp; 3 ] other than appli2. [Cater by FE temporarily]</a:t>
            </a:r>
          </a:p>
          <a:p>
            <a:endParaRPr lang="en-MY" sz="1600" b="1" strike="sngStrike" dirty="0"/>
          </a:p>
          <a:p>
            <a:r>
              <a:rPr lang="en-MY" sz="1600" b="1" dirty="0"/>
              <a:t>Sample:</a:t>
            </a:r>
          </a:p>
          <a:p>
            <a:endParaRPr lang="en-MY" sz="1600" b="1" dirty="0"/>
          </a:p>
          <a:p>
            <a:pPr marL="342900" indent="-342900">
              <a:buAutoNum type="arabicPeriod"/>
            </a:pPr>
            <a:r>
              <a:rPr lang="en-MY" sz="1600" b="1" dirty="0"/>
              <a:t>To display  [</a:t>
            </a:r>
            <a:r>
              <a:rPr lang="en-MY" sz="1600" b="1" dirty="0" err="1"/>
              <a:t>Appli</a:t>
            </a:r>
            <a:r>
              <a:rPr lang="en-MY" sz="1600" b="1" dirty="0"/>
              <a:t> 1] when BE returns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1</a:t>
            </a:r>
          </a:p>
          <a:p>
            <a:pPr marL="342900" indent="-342900">
              <a:buAutoNum type="arabicPeriod"/>
            </a:pPr>
            <a:r>
              <a:rPr lang="en-MY" sz="1600" b="1" dirty="0"/>
              <a:t>To display  [</a:t>
            </a:r>
            <a:r>
              <a:rPr lang="en-MY" sz="1600" b="1" dirty="0" err="1"/>
              <a:t>Appli</a:t>
            </a:r>
            <a:r>
              <a:rPr lang="en-MY" sz="1600" b="1" dirty="0"/>
              <a:t> 2] when BE returns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2</a:t>
            </a:r>
            <a:endParaRPr lang="en-MY" sz="1600" b="1" dirty="0"/>
          </a:p>
          <a:p>
            <a:pPr marL="342900" indent="-342900">
              <a:buAutoNum type="arabicPeriod"/>
            </a:pPr>
            <a:r>
              <a:rPr lang="en-MY" sz="1600" b="1" dirty="0"/>
              <a:t>To display  [</a:t>
            </a:r>
            <a:r>
              <a:rPr lang="en-MY" sz="1600" b="1" dirty="0" err="1"/>
              <a:t>Appli</a:t>
            </a:r>
            <a:r>
              <a:rPr lang="en-MY" sz="1600" b="1" dirty="0"/>
              <a:t> 3] when BE returns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3</a:t>
            </a:r>
          </a:p>
          <a:p>
            <a:pPr marL="342900" indent="-342900">
              <a:buAutoNum type="arabicPeriod"/>
            </a:pPr>
            <a:r>
              <a:rPr lang="en-MY" sz="1600" b="1" dirty="0"/>
              <a:t>To display  [</a:t>
            </a:r>
            <a:r>
              <a:rPr lang="en-MY" sz="1600" b="1" dirty="0" err="1"/>
              <a:t>Appli</a:t>
            </a:r>
            <a:r>
              <a:rPr lang="en-MY" sz="1600" b="1" dirty="0"/>
              <a:t> 1,3] when BE returns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1, 3</a:t>
            </a:r>
          </a:p>
          <a:p>
            <a:pPr marL="342900" indent="-342900">
              <a:buAutoNum type="arabicPeriod"/>
            </a:pPr>
            <a:r>
              <a:rPr lang="en-MY" sz="1600" b="1" dirty="0"/>
              <a:t>To display  [</a:t>
            </a:r>
            <a:r>
              <a:rPr lang="en-MY" sz="1600" b="1" dirty="0" err="1"/>
              <a:t>Appli</a:t>
            </a:r>
            <a:r>
              <a:rPr lang="en-MY" sz="1600" b="1" dirty="0"/>
              <a:t> 1,QR] when BE returns </a:t>
            </a:r>
            <a:r>
              <a:rPr lang="en-MY" sz="1600" b="1" dirty="0" err="1">
                <a:highlight>
                  <a:srgbClr val="00FF00"/>
                </a:highlight>
              </a:rPr>
              <a:t>appliNo</a:t>
            </a:r>
            <a:r>
              <a:rPr lang="en-MY" sz="1600" b="1" dirty="0">
                <a:highlight>
                  <a:srgbClr val="00FF00"/>
                </a:highlight>
              </a:rPr>
              <a:t>: 1, QR</a:t>
            </a:r>
            <a:endParaRPr lang="en-MY" sz="1600" b="1" dirty="0"/>
          </a:p>
          <a:p>
            <a:endParaRPr lang="en-MY" sz="1300" b="1" dirty="0"/>
          </a:p>
          <a:p>
            <a:endParaRPr lang="en-MY" sz="13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1650B5-B4D3-5B87-15ED-AC7502D8D049}"/>
              </a:ext>
            </a:extLst>
          </p:cNvPr>
          <p:cNvSpPr/>
          <p:nvPr/>
        </p:nvSpPr>
        <p:spPr>
          <a:xfrm>
            <a:off x="41445" y="56378"/>
            <a:ext cx="7126978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QC1382 - QC1382 - Implementation Dynamic Visibility of appli 1,2,3 based on response from omni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1B997E-37CF-53CC-3531-32C77BF2D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3414" y="410061"/>
            <a:ext cx="2896310" cy="515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40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500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25</cp:revision>
  <dcterms:created xsi:type="dcterms:W3CDTF">2023-12-20T15:49:00Z</dcterms:created>
  <dcterms:modified xsi:type="dcterms:W3CDTF">2024-01-04T08:12:26Z</dcterms:modified>
</cp:coreProperties>
</file>