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57" r:id="rId5"/>
    <p:sldId id="258" r:id="rId6"/>
    <p:sldId id="275" r:id="rId7"/>
    <p:sldId id="259" r:id="rId8"/>
    <p:sldId id="276" r:id="rId9"/>
    <p:sldId id="260" r:id="rId10"/>
    <p:sldId id="277" r:id="rId11"/>
    <p:sldId id="261" r:id="rId12"/>
    <p:sldId id="262" r:id="rId13"/>
    <p:sldId id="263" r:id="rId14"/>
    <p:sldId id="278" r:id="rId15"/>
    <p:sldId id="279" r:id="rId16"/>
    <p:sldId id="280" r:id="rId17"/>
    <p:sldId id="281" r:id="rId18"/>
    <p:sldId id="282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4660"/>
  </p:normalViewPr>
  <p:slideViewPr>
    <p:cSldViewPr snapToGrid="0">
      <p:cViewPr varScale="1">
        <p:scale>
          <a:sx n="89" d="100"/>
          <a:sy n="89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7504-62EE-AEE8-FEDB-45F30026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7A425-A61D-D36D-E680-F1C56A361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5F331-CEFE-63E6-41C4-C5931F6E4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800-7BD6-446E-AD8C-3F5471DE820D}" type="datetimeFigureOut">
              <a:rPr lang="en-MY" smtClean="0"/>
              <a:t>18/2/2024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9CC7C-CC18-D2CE-7262-D96066FD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4AB9F-6DAE-6148-4132-5E7B0B02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62D-7EA6-4986-8BC5-F234577B0B5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5282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50272-CBAF-CF98-7A53-BF56D398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45EB8-88CD-35C2-0BC7-BEE072ACE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B7338-7719-363A-3CD0-CC83ED214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800-7BD6-446E-AD8C-3F5471DE820D}" type="datetimeFigureOut">
              <a:rPr lang="en-MY" smtClean="0"/>
              <a:t>18/2/2024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F6139-72DF-7C60-8790-C680DAB96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0D082-F5E4-346D-D947-13C8867E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62D-7EA6-4986-8BC5-F234577B0B5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8701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294A96-E43F-3303-A5A0-3F0742709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E26DC-425F-5F6D-AAB9-F1D2A1E34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3FB85-390F-CC1C-C0F8-94652708A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800-7BD6-446E-AD8C-3F5471DE820D}" type="datetimeFigureOut">
              <a:rPr lang="en-MY" smtClean="0"/>
              <a:t>18/2/2024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FBC4B-4CFC-59BB-9BB1-9B295201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5435-3CAF-771E-3F66-6FD917D6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62D-7EA6-4986-8BC5-F234577B0B5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5C67-4626-5690-9370-1FF0FDB9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6A44C-8DAB-393E-429B-B91A116C9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16DC9-FECC-039B-F941-59ED5482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800-7BD6-446E-AD8C-3F5471DE820D}" type="datetimeFigureOut">
              <a:rPr lang="en-MY" smtClean="0"/>
              <a:t>18/2/2024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B08C-EF87-123F-69D5-55F2B30E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EE00-003B-4054-C7B1-616D8BBA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62D-7EA6-4986-8BC5-F234577B0B5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948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EE4A-6D5E-E4BA-B759-534D7831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FEE08-BA2B-57F3-06D2-F8A35BAFB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7D573-C5B0-5AAE-EE34-B1693DEE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800-7BD6-446E-AD8C-3F5471DE820D}" type="datetimeFigureOut">
              <a:rPr lang="en-MY" smtClean="0"/>
              <a:t>18/2/2024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A91B4-8F5C-DB02-FBA5-7DBABED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C86E7-DB71-74ED-D963-8AB2BFFF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62D-7EA6-4986-8BC5-F234577B0B5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899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6E2B-C0B6-4CE9-02B7-F316A7CA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142A0-F85A-3CD5-640B-422ECDA42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494B9-CC5F-232E-D71F-503BF3800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F7507-A1E2-6023-931F-03398053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800-7BD6-446E-AD8C-3F5471DE820D}" type="datetimeFigureOut">
              <a:rPr lang="en-MY" smtClean="0"/>
              <a:t>18/2/2024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18B56-3659-3D60-DB23-A883E5AB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CAC3B-98FC-0614-677B-5453030C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62D-7EA6-4986-8BC5-F234577B0B5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8754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F2BB-6CC2-61C4-76CD-7AD3BC10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1D6C0-FD1F-A162-A96D-56744262B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DC8A8-E0B1-47C5-127C-FD8EE38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A3F6F-C156-586E-A9B1-471BC17A6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21A613-3048-961B-4D09-E30377A84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0113FA-5945-17EA-AF6A-07914BFD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800-7BD6-446E-AD8C-3F5471DE820D}" type="datetimeFigureOut">
              <a:rPr lang="en-MY" smtClean="0"/>
              <a:t>18/2/2024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812337-93A6-308D-4BF1-F8F5A124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0C839-6AEA-C8F8-43BA-C8D8EE60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62D-7EA6-4986-8BC5-F234577B0B5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052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1A9E-B1B0-105C-A64D-7531F3DA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185CA-3A6A-8636-C987-8D0DA084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800-7BD6-446E-AD8C-3F5471DE820D}" type="datetimeFigureOut">
              <a:rPr lang="en-MY" smtClean="0"/>
              <a:t>18/2/2024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7E604-DDEA-52EC-0406-1A8017D8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99419-D5E5-7D30-4E32-56A65C04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62D-7EA6-4986-8BC5-F234577B0B5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408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E5CC5-5988-46C1-9801-AF0B7A0F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800-7BD6-446E-AD8C-3F5471DE820D}" type="datetimeFigureOut">
              <a:rPr lang="en-MY" smtClean="0"/>
              <a:t>18/2/2024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AEC9E-F1AC-64C9-14F8-9AAF2B9B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BF93E-6F11-9E49-8165-58D21E8F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62D-7EA6-4986-8BC5-F234577B0B5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300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4285-3E8C-C6C6-68C6-14E4188F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A6E88-14E6-5C96-9692-CA80EA405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9655D-69FF-116C-81A9-3B91F1FA4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23333-B5E1-83C2-0F2C-075CF8A1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800-7BD6-446E-AD8C-3F5471DE820D}" type="datetimeFigureOut">
              <a:rPr lang="en-MY" smtClean="0"/>
              <a:t>18/2/2024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D5102-EFDE-F6B8-18A7-CA0E8617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1EFF5-F27B-F93C-00BB-7E4DB3B1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62D-7EA6-4986-8BC5-F234577B0B5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357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7EF9-EC31-DAE8-12A8-82E7D8C5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060DD-863B-CD54-21DC-93D712F7F1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A1A68-29DE-B853-469E-D98CC03F5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28D31-05FA-1ABF-E5EF-E0817D5B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5800-7BD6-446E-AD8C-3F5471DE820D}" type="datetimeFigureOut">
              <a:rPr lang="en-MY" smtClean="0"/>
              <a:t>18/2/2024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7F642-EA4A-E1D0-0053-A63E5C23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C4979-BA16-B4F6-5220-B64603BE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262D-7EA6-4986-8BC5-F234577B0B5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30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0CFE0-C1E1-5A80-DCF7-02958054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81373-EFB9-11C8-2ACD-F089BE4A6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6207E-B92C-8B42-CFFD-3ACA4D40C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C5800-7BD6-446E-AD8C-3F5471DE820D}" type="datetimeFigureOut">
              <a:rPr lang="en-MY" smtClean="0"/>
              <a:t>18/2/2024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3A7B8-2225-CC7E-F191-1759AEB1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54889-BD30-2E9E-6D84-7CB423A16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5262D-7EA6-4986-8BC5-F234577B0B5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62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582DC2-E779-44E3-91B2-974E14D98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1" y="1370324"/>
            <a:ext cx="2383039" cy="5152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1D332-26B3-F683-7525-313CD8EB0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78" y="1370324"/>
            <a:ext cx="2379014" cy="5152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B27F00-4879-D357-0098-88EA5DA8FB59}"/>
              </a:ext>
            </a:extLst>
          </p:cNvPr>
          <p:cNvSpPr/>
          <p:nvPr/>
        </p:nvSpPr>
        <p:spPr>
          <a:xfrm>
            <a:off x="3252158" y="2432646"/>
            <a:ext cx="2656936" cy="12508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Fira Sans</a:t>
            </a:r>
          </a:p>
          <a:p>
            <a:endParaRPr lang="en-US" sz="1300" dirty="0"/>
          </a:p>
          <a:p>
            <a:r>
              <a:rPr lang="en-US" sz="1300" dirty="0"/>
              <a:t>iOS UAT:</a:t>
            </a:r>
          </a:p>
          <a:p>
            <a:r>
              <a:rPr lang="en-US" sz="1300" dirty="0"/>
              <a:t>Current Highlighted = Semi Bold</a:t>
            </a:r>
          </a:p>
          <a:p>
            <a:r>
              <a:rPr lang="en-US" sz="1300" dirty="0">
                <a:solidFill>
                  <a:srgbClr val="FFFF00"/>
                </a:solidFill>
              </a:rPr>
              <a:t>Expected Highlighted =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F70479-8404-5A97-09D9-D04E2169FF61}"/>
              </a:ext>
            </a:extLst>
          </p:cNvPr>
          <p:cNvSpPr/>
          <p:nvPr/>
        </p:nvSpPr>
        <p:spPr>
          <a:xfrm>
            <a:off x="9175629" y="2432646"/>
            <a:ext cx="2656936" cy="12508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The Sans</a:t>
            </a:r>
          </a:p>
          <a:p>
            <a:endParaRPr lang="en-US" sz="1300" dirty="0"/>
          </a:p>
          <a:p>
            <a:r>
              <a:rPr lang="en-US" sz="1300" dirty="0"/>
              <a:t>iOS Production:</a:t>
            </a:r>
          </a:p>
          <a:p>
            <a:r>
              <a:rPr lang="en-US" sz="1300" dirty="0"/>
              <a:t>Current Highlighted = Semi Bold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9D92BF-6585-6A78-3C07-AAD8E7BBF0FF}"/>
              </a:ext>
            </a:extLst>
          </p:cNvPr>
          <p:cNvSpPr/>
          <p:nvPr/>
        </p:nvSpPr>
        <p:spPr>
          <a:xfrm>
            <a:off x="0" y="-1666"/>
            <a:ext cx="7989998" cy="8573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FF00"/>
                </a:solidFill>
              </a:rPr>
              <a:t>Need OCBC’s confirmation if iOS need to readjust fonts on the screen as mentioned in ppt.</a:t>
            </a:r>
          </a:p>
          <a:p>
            <a:r>
              <a:rPr lang="en-US" sz="1400" dirty="0">
                <a:solidFill>
                  <a:srgbClr val="FFFF00"/>
                </a:solidFill>
              </a:rPr>
              <a:t>OLD - When using &lt; The Sans – Semi Bold &gt; is more like a highlighted regular on iOS.</a:t>
            </a:r>
          </a:p>
          <a:p>
            <a:r>
              <a:rPr lang="en-US" sz="1400" dirty="0">
                <a:solidFill>
                  <a:srgbClr val="FFFF00"/>
                </a:solidFill>
              </a:rPr>
              <a:t>NEW - When it comes to &lt; Fira Sans – Semi Bold &gt; which will be like “</a:t>
            </a:r>
            <a:r>
              <a:rPr lang="en-US" sz="1400" b="1" i="1" dirty="0">
                <a:solidFill>
                  <a:srgbClr val="FFFF00"/>
                </a:solidFill>
              </a:rPr>
              <a:t>Extra Bold</a:t>
            </a:r>
            <a:r>
              <a:rPr lang="en-US" sz="1400" dirty="0">
                <a:solidFill>
                  <a:srgbClr val="FFFF00"/>
                </a:solidFill>
              </a:rPr>
              <a:t>” on screen.</a:t>
            </a:r>
          </a:p>
          <a:p>
            <a:r>
              <a:rPr lang="en-US" sz="1400" dirty="0">
                <a:solidFill>
                  <a:srgbClr val="FFFF00"/>
                </a:solidFill>
              </a:rPr>
              <a:t>Suggested screens in PPT may need some adjustment.</a:t>
            </a:r>
            <a:endParaRPr lang="en-MY" sz="14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235F01-E99F-52A3-32E0-15BEFFE93683}"/>
              </a:ext>
            </a:extLst>
          </p:cNvPr>
          <p:cNvSpPr/>
          <p:nvPr/>
        </p:nvSpPr>
        <p:spPr>
          <a:xfrm>
            <a:off x="6843130" y="2939044"/>
            <a:ext cx="952333" cy="169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00" dirty="0">
              <a:solidFill>
                <a:srgbClr val="FFFF00"/>
              </a:solidFill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3CB174B0-9AB0-59D8-3864-30536B07153C}"/>
              </a:ext>
            </a:extLst>
          </p:cNvPr>
          <p:cNvCxnSpPr>
            <a:cxnSpLocks/>
            <a:stCxn id="9" idx="0"/>
            <a:endCxn id="11" idx="3"/>
          </p:cNvCxnSpPr>
          <p:nvPr/>
        </p:nvCxnSpPr>
        <p:spPr>
          <a:xfrm rot="16200000" flipH="1" flipV="1">
            <a:off x="8854324" y="1373784"/>
            <a:ext cx="590911" cy="2708634"/>
          </a:xfrm>
          <a:prstGeom prst="bentConnector4">
            <a:avLst>
              <a:gd name="adj1" fmla="val -38686"/>
              <a:gd name="adj2" fmla="val 74523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537A72A5-EE6E-F2CF-A985-4F82A306A213}"/>
              </a:ext>
            </a:extLst>
          </p:cNvPr>
          <p:cNvCxnSpPr>
            <a:cxnSpLocks/>
            <a:stCxn id="8" idx="2"/>
            <a:endCxn id="5" idx="3"/>
          </p:cNvCxnSpPr>
          <p:nvPr/>
        </p:nvCxnSpPr>
        <p:spPr>
          <a:xfrm rot="5400000">
            <a:off x="3721215" y="3087171"/>
            <a:ext cx="263106" cy="145571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71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53CC77-38BD-534B-E891-B62606E5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1" y="630800"/>
            <a:ext cx="2383039" cy="51525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70FCE8-FAB8-A692-D437-5C825C05C200}"/>
              </a:ext>
            </a:extLst>
          </p:cNvPr>
          <p:cNvSpPr/>
          <p:nvPr/>
        </p:nvSpPr>
        <p:spPr>
          <a:xfrm>
            <a:off x="357642" y="6345278"/>
            <a:ext cx="2289562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27CA1234-1BFF-AADE-FB45-E1AECBB234A5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rot="16200000" flipV="1">
            <a:off x="1152331" y="5995186"/>
            <a:ext cx="561962" cy="13822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2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5774E-40EB-66C2-D89E-00D91967F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3F8F92-6FD5-AB17-AFDE-518BB5BF8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433"/>
            <a:ext cx="1790413" cy="38711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6B01B4-128E-551D-C4B8-B22B68A1A8C5}"/>
              </a:ext>
            </a:extLst>
          </p:cNvPr>
          <p:cNvSpPr/>
          <p:nvPr/>
        </p:nvSpPr>
        <p:spPr>
          <a:xfrm>
            <a:off x="3617028" y="4805925"/>
            <a:ext cx="3287713" cy="1086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FFFF00"/>
                </a:solidFill>
              </a:rPr>
              <a:t>Fira Sans</a:t>
            </a:r>
          </a:p>
          <a:p>
            <a:endParaRPr lang="en-US" sz="1000" dirty="0"/>
          </a:p>
          <a:p>
            <a:r>
              <a:rPr lang="en-US" sz="1000" dirty="0"/>
              <a:t>iOS UAT:</a:t>
            </a:r>
          </a:p>
          <a:p>
            <a:r>
              <a:rPr lang="en-US" sz="1000" dirty="0"/>
              <a:t>Current Highlighted = Semi Bold</a:t>
            </a:r>
          </a:p>
          <a:p>
            <a:r>
              <a:rPr lang="en-US" sz="1000" dirty="0">
                <a:solidFill>
                  <a:srgbClr val="FFFF00"/>
                </a:solidFill>
              </a:rPr>
              <a:t>Expected Highlighted = Regular</a:t>
            </a:r>
          </a:p>
          <a:p>
            <a:endParaRPr lang="en-US" sz="1000" dirty="0">
              <a:solidFill>
                <a:srgbClr val="FFFF00"/>
              </a:solidFill>
            </a:endParaRPr>
          </a:p>
          <a:p>
            <a:r>
              <a:rPr lang="en-US" sz="1000" dirty="0">
                <a:solidFill>
                  <a:srgbClr val="FFFF00"/>
                </a:solidFill>
              </a:rPr>
              <a:t>Title Acct Name on the list shall be Regular</a:t>
            </a:r>
            <a:endParaRPr lang="en-MY" sz="1000" dirty="0">
              <a:solidFill>
                <a:srgbClr val="FFFF00"/>
              </a:solidFill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238CBD15-2A31-588B-745A-5A0D420F5CFE}"/>
              </a:ext>
            </a:extLst>
          </p:cNvPr>
          <p:cNvCxnSpPr>
            <a:cxnSpLocks/>
            <a:stCxn id="7" idx="0"/>
            <a:endCxn id="25" idx="2"/>
          </p:cNvCxnSpPr>
          <p:nvPr/>
        </p:nvCxnSpPr>
        <p:spPr>
          <a:xfrm rot="16200000" flipV="1">
            <a:off x="4918081" y="4463120"/>
            <a:ext cx="276333" cy="40927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D506397-6E5D-F314-D173-08FEB5EB1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220" y="658434"/>
            <a:ext cx="1792205" cy="38711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E40FF7-AA29-D936-0041-A08AD9602FD0}"/>
              </a:ext>
            </a:extLst>
          </p:cNvPr>
          <p:cNvSpPr/>
          <p:nvPr/>
        </p:nvSpPr>
        <p:spPr>
          <a:xfrm>
            <a:off x="357642" y="5777107"/>
            <a:ext cx="2289562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6CB7A64-CA2A-4F95-CBB2-634C8A0151C2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rot="5400000" flipH="1" flipV="1">
            <a:off x="1613117" y="4418901"/>
            <a:ext cx="1247512" cy="14689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79BC0B2-D83D-DE83-B872-EB8C33DDA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66" y="658432"/>
            <a:ext cx="1792205" cy="3871161"/>
          </a:xfrm>
          <a:prstGeom prst="rect">
            <a:avLst/>
          </a:prstGeom>
        </p:spPr>
      </p:pic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1DFFF26-D696-39B3-6F86-9F7A61CD9289}"/>
              </a:ext>
            </a:extLst>
          </p:cNvPr>
          <p:cNvCxnSpPr>
            <a:cxnSpLocks/>
            <a:stCxn id="12" idx="3"/>
            <a:endCxn id="16" idx="2"/>
          </p:cNvCxnSpPr>
          <p:nvPr/>
        </p:nvCxnSpPr>
        <p:spPr>
          <a:xfrm flipV="1">
            <a:off x="2647204" y="4529593"/>
            <a:ext cx="4385665" cy="146671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735AEF5-B698-2738-9616-B28A9B124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28" y="658430"/>
            <a:ext cx="1792205" cy="38711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88D101-4816-CA8B-413D-176435C82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01" y="658431"/>
            <a:ext cx="1790413" cy="3871161"/>
          </a:xfrm>
          <a:prstGeom prst="rect">
            <a:avLst/>
          </a:prstGeom>
        </p:spPr>
      </p:pic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8943DA1E-91B2-2170-E2F9-FA5BB8107615}"/>
              </a:ext>
            </a:extLst>
          </p:cNvPr>
          <p:cNvCxnSpPr>
            <a:cxnSpLocks/>
            <a:stCxn id="12" idx="2"/>
            <a:endCxn id="24" idx="2"/>
          </p:cNvCxnSpPr>
          <p:nvPr/>
        </p:nvCxnSpPr>
        <p:spPr>
          <a:xfrm rot="5400000" flipH="1" flipV="1">
            <a:off x="4569464" y="1462550"/>
            <a:ext cx="1685925" cy="7820008"/>
          </a:xfrm>
          <a:prstGeom prst="bentConnector3">
            <a:avLst>
              <a:gd name="adj1" fmla="val -1355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4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EC41D-562A-3CDB-ED70-9E457849C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185F60-9C12-3080-E034-BD8F38ED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1790413" cy="3871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3BB54-7E04-F12D-CF61-5BF41D75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08" y="0"/>
            <a:ext cx="1790413" cy="3871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72A1CD-A0F9-1FC9-44E4-9807D119A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59" y="0"/>
            <a:ext cx="1792205" cy="3871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C54D6B-F106-3947-0EF1-D62A069DA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32" y="0"/>
            <a:ext cx="1792205" cy="38711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29F2AC-B0E7-761E-C9F4-13794DDB9052}"/>
              </a:ext>
            </a:extLst>
          </p:cNvPr>
          <p:cNvSpPr/>
          <p:nvPr/>
        </p:nvSpPr>
        <p:spPr>
          <a:xfrm>
            <a:off x="3269914" y="4638338"/>
            <a:ext cx="3287713" cy="11832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rgbClr val="FFFF00"/>
                </a:solidFill>
              </a:rPr>
              <a:t>Fira Sans</a:t>
            </a:r>
          </a:p>
          <a:p>
            <a:endParaRPr lang="en-US" sz="1100" dirty="0"/>
          </a:p>
          <a:p>
            <a:r>
              <a:rPr lang="en-US" sz="1100" dirty="0"/>
              <a:t>iOS UAT:</a:t>
            </a:r>
          </a:p>
          <a:p>
            <a:r>
              <a:rPr lang="en-US" sz="1100" dirty="0"/>
              <a:t>Current Highlighted = Semi Bold</a:t>
            </a:r>
          </a:p>
          <a:p>
            <a:r>
              <a:rPr lang="en-US" sz="1100" dirty="0">
                <a:solidFill>
                  <a:srgbClr val="FFFF00"/>
                </a:solidFill>
              </a:rPr>
              <a:t>Expected Highlighted = Regular</a:t>
            </a:r>
          </a:p>
          <a:p>
            <a:endParaRPr lang="en-US" sz="1100" dirty="0">
              <a:solidFill>
                <a:srgbClr val="FFFF00"/>
              </a:solidFill>
            </a:endParaRPr>
          </a:p>
          <a:p>
            <a:r>
              <a:rPr lang="en-US" sz="1100" dirty="0">
                <a:solidFill>
                  <a:srgbClr val="FFFF00"/>
                </a:solidFill>
              </a:rPr>
              <a:t>Title Acct Name on the list shall be Regular</a:t>
            </a:r>
            <a:endParaRPr lang="en-MY" sz="1100" dirty="0">
              <a:solidFill>
                <a:srgbClr val="FFFF00"/>
              </a:solidFill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C41D0E3-E41D-059A-EDD6-E01D6FFADF12}"/>
              </a:ext>
            </a:extLst>
          </p:cNvPr>
          <p:cNvCxnSpPr>
            <a:cxnSpLocks/>
            <a:stCxn id="10" idx="0"/>
            <a:endCxn id="5" idx="2"/>
          </p:cNvCxnSpPr>
          <p:nvPr/>
        </p:nvCxnSpPr>
        <p:spPr>
          <a:xfrm rot="5400000" flipH="1" flipV="1">
            <a:off x="4530705" y="4254228"/>
            <a:ext cx="767177" cy="104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DFFCEAC-F9EB-7B81-FA2A-62C960B7BB8E}"/>
              </a:ext>
            </a:extLst>
          </p:cNvPr>
          <p:cNvCxnSpPr>
            <a:cxnSpLocks/>
            <a:stCxn id="10" idx="3"/>
            <a:endCxn id="9" idx="2"/>
          </p:cNvCxnSpPr>
          <p:nvPr/>
        </p:nvCxnSpPr>
        <p:spPr>
          <a:xfrm flipV="1">
            <a:off x="6557627" y="3871161"/>
            <a:ext cx="2416108" cy="135882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B3CD3E78-61C9-E3A7-450A-7BF92A269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04" y="0"/>
            <a:ext cx="1790413" cy="387116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98A700C-C31F-AD07-3121-7B54A9BE5752}"/>
              </a:ext>
            </a:extLst>
          </p:cNvPr>
          <p:cNvSpPr/>
          <p:nvPr/>
        </p:nvSpPr>
        <p:spPr>
          <a:xfrm>
            <a:off x="357642" y="5777107"/>
            <a:ext cx="2289562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2AB434C9-3E5D-23DB-92FE-F1971E3548FE}"/>
              </a:ext>
            </a:extLst>
          </p:cNvPr>
          <p:cNvCxnSpPr>
            <a:cxnSpLocks/>
            <a:stCxn id="23" idx="0"/>
            <a:endCxn id="21" idx="2"/>
          </p:cNvCxnSpPr>
          <p:nvPr/>
        </p:nvCxnSpPr>
        <p:spPr>
          <a:xfrm rot="5400000" flipH="1" flipV="1">
            <a:off x="1250744" y="4122840"/>
            <a:ext cx="1905946" cy="14025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EE9CC769-A1BE-61B5-0C12-DCC5F3EA8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341" y="64868"/>
            <a:ext cx="1627648" cy="3519237"/>
          </a:xfrm>
          <a:prstGeom prst="rect">
            <a:avLst/>
          </a:prstGeom>
        </p:spPr>
      </p:pic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0CEF8B65-BEA9-586F-30D7-699698D7A136}"/>
              </a:ext>
            </a:extLst>
          </p:cNvPr>
          <p:cNvCxnSpPr>
            <a:cxnSpLocks/>
            <a:stCxn id="23" idx="2"/>
            <a:endCxn id="33" idx="2"/>
          </p:cNvCxnSpPr>
          <p:nvPr/>
        </p:nvCxnSpPr>
        <p:spPr>
          <a:xfrm rot="5400000" flipH="1" flipV="1">
            <a:off x="4894588" y="191940"/>
            <a:ext cx="2631411" cy="9415742"/>
          </a:xfrm>
          <a:prstGeom prst="bentConnector3">
            <a:avLst>
              <a:gd name="adj1" fmla="val -934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928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C06F8-7D08-CF1B-1D27-8052EDA88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87806F-9E1A-F02B-9393-F98C36083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742"/>
            <a:ext cx="2385425" cy="5152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74FA9-67EF-8C7C-BD32-B127816F3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94" y="852742"/>
            <a:ext cx="2385425" cy="5152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2ABD5F-2D14-8DE0-F1B9-6B8F96FF88FF}"/>
              </a:ext>
            </a:extLst>
          </p:cNvPr>
          <p:cNvSpPr/>
          <p:nvPr/>
        </p:nvSpPr>
        <p:spPr>
          <a:xfrm>
            <a:off x="5510926" y="2860441"/>
            <a:ext cx="3287713" cy="11371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Fira Sans</a:t>
            </a:r>
          </a:p>
          <a:p>
            <a:endParaRPr lang="en-US" sz="1300" dirty="0"/>
          </a:p>
          <a:p>
            <a:r>
              <a:rPr lang="en-US" sz="1300" dirty="0"/>
              <a:t>iOS UAT:</a:t>
            </a:r>
          </a:p>
          <a:p>
            <a:r>
              <a:rPr lang="en-US" sz="1300" dirty="0"/>
              <a:t>Current Highlighted = Semi Bold</a:t>
            </a:r>
          </a:p>
          <a:p>
            <a:r>
              <a:rPr lang="en-US" sz="1300" dirty="0">
                <a:solidFill>
                  <a:srgbClr val="FFFF00"/>
                </a:solidFill>
              </a:rPr>
              <a:t>Expected Highlighted = Regular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EC146483-3397-9348-ED53-7D1C2398DDCA}"/>
              </a:ext>
            </a:extLst>
          </p:cNvPr>
          <p:cNvCxnSpPr>
            <a:cxnSpLocks/>
            <a:stCxn id="8" idx="0"/>
            <a:endCxn id="5" idx="3"/>
          </p:cNvCxnSpPr>
          <p:nvPr/>
        </p:nvCxnSpPr>
        <p:spPr>
          <a:xfrm rot="16200000" flipH="1" flipV="1">
            <a:off x="5811721" y="2085938"/>
            <a:ext cx="568559" cy="2117564"/>
          </a:xfrm>
          <a:prstGeom prst="bentConnector4">
            <a:avLst>
              <a:gd name="adj1" fmla="val -40207"/>
              <a:gd name="adj2" fmla="val 8881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467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7C5CE2-3E53-3D27-633C-CEDFDE937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87" y="-1"/>
            <a:ext cx="1790413" cy="3871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A418F9-4156-0A42-8147-CC378A7FB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205" cy="3871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4B7C1-AD3B-8300-46DB-106F10748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82" y="3262"/>
            <a:ext cx="1790413" cy="38711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ADADBB-3532-36B4-3B29-D9A62BC6B536}"/>
              </a:ext>
            </a:extLst>
          </p:cNvPr>
          <p:cNvSpPr/>
          <p:nvPr/>
        </p:nvSpPr>
        <p:spPr>
          <a:xfrm>
            <a:off x="6033823" y="2438685"/>
            <a:ext cx="2289562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C5DCFEBF-01F2-97E2-3636-3002BF82C8C3}"/>
              </a:ext>
            </a:extLst>
          </p:cNvPr>
          <p:cNvCxnSpPr>
            <a:cxnSpLocks/>
            <a:stCxn id="9" idx="0"/>
            <a:endCxn id="8" idx="3"/>
          </p:cNvCxnSpPr>
          <p:nvPr/>
        </p:nvCxnSpPr>
        <p:spPr>
          <a:xfrm rot="16200000" flipV="1">
            <a:off x="6199579" y="1459659"/>
            <a:ext cx="499842" cy="145820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0E751E5-62C1-551D-9B5F-515CD8AE45E3}"/>
              </a:ext>
            </a:extLst>
          </p:cNvPr>
          <p:cNvSpPr/>
          <p:nvPr/>
        </p:nvSpPr>
        <p:spPr>
          <a:xfrm>
            <a:off x="8548777" y="148372"/>
            <a:ext cx="2363638" cy="45806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The next Input Screen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4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98225-1E3D-4C40-8B1B-B2ED7F078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07356-26FA-263D-B4AB-361E95C5B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9454" cy="4258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1528F-960B-C907-416E-42B483732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95" y="0"/>
            <a:ext cx="1969454" cy="4258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3B0368-66B2-1CE3-0041-1B6544B30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46" y="0"/>
            <a:ext cx="1969454" cy="4258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ECBFEE-81EF-295D-50F7-D3C050F90CCC}"/>
              </a:ext>
            </a:extLst>
          </p:cNvPr>
          <p:cNvSpPr/>
          <p:nvPr/>
        </p:nvSpPr>
        <p:spPr>
          <a:xfrm>
            <a:off x="8548777" y="148372"/>
            <a:ext cx="2363638" cy="45806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The next Input Screen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97D9E6-42A5-6260-A8BC-E8DB0EAFCD5B}"/>
              </a:ext>
            </a:extLst>
          </p:cNvPr>
          <p:cNvSpPr/>
          <p:nvPr/>
        </p:nvSpPr>
        <p:spPr>
          <a:xfrm>
            <a:off x="6033823" y="2438685"/>
            <a:ext cx="2289562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52DE1DC-CFA9-B512-801B-5B78AC24EE94}"/>
              </a:ext>
            </a:extLst>
          </p:cNvPr>
          <p:cNvCxnSpPr>
            <a:cxnSpLocks/>
            <a:stCxn id="9" idx="0"/>
          </p:cNvCxnSpPr>
          <p:nvPr/>
        </p:nvCxnSpPr>
        <p:spPr>
          <a:xfrm rot="16200000" flipV="1">
            <a:off x="6199579" y="1459659"/>
            <a:ext cx="499842" cy="145820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40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7A69C-A13F-067A-75B2-E18ED11FF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8BAC54-222F-8D4A-E58A-38F353198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9454" cy="42582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3A04E7-9AD7-D18D-9A4D-79E7291B7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521" y="0"/>
            <a:ext cx="1969454" cy="4258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4A2772-56E1-F871-B6D9-C0EE06CF9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62" y="0"/>
            <a:ext cx="1969454" cy="42582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02D471-8294-99CD-434B-B461F4FB2FFF}"/>
              </a:ext>
            </a:extLst>
          </p:cNvPr>
          <p:cNvSpPr/>
          <p:nvPr/>
        </p:nvSpPr>
        <p:spPr>
          <a:xfrm>
            <a:off x="8548777" y="148372"/>
            <a:ext cx="2363638" cy="45806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The next Input Screen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79783-D1A1-020C-27B6-1F038C79F317}"/>
              </a:ext>
            </a:extLst>
          </p:cNvPr>
          <p:cNvSpPr/>
          <p:nvPr/>
        </p:nvSpPr>
        <p:spPr>
          <a:xfrm>
            <a:off x="6102832" y="2438685"/>
            <a:ext cx="2289562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AB29752F-CDE2-C280-F84C-66699308709E}"/>
              </a:ext>
            </a:extLst>
          </p:cNvPr>
          <p:cNvCxnSpPr>
            <a:cxnSpLocks/>
            <a:stCxn id="8" idx="0"/>
            <a:endCxn id="6" idx="3"/>
          </p:cNvCxnSpPr>
          <p:nvPr/>
        </p:nvCxnSpPr>
        <p:spPr>
          <a:xfrm rot="16200000" flipV="1">
            <a:off x="6599642" y="1790713"/>
            <a:ext cx="309546" cy="98639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763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75A606-48D1-2BA1-9B8B-0EA7426CB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69" y="0"/>
            <a:ext cx="1969454" cy="4258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C927E0-AB77-46E8-FD85-86139A38E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9454" cy="4258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C83B78-CEAC-89A2-5005-427BBAD71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25" y="0"/>
            <a:ext cx="1969454" cy="42582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63C57D-C2B5-64C8-F199-FBD0864904C4}"/>
              </a:ext>
            </a:extLst>
          </p:cNvPr>
          <p:cNvSpPr/>
          <p:nvPr/>
        </p:nvSpPr>
        <p:spPr>
          <a:xfrm>
            <a:off x="8548777" y="148372"/>
            <a:ext cx="2363638" cy="45806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The next Input Screen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F4711-2645-8CFB-ECFA-7E60F720C3A6}"/>
              </a:ext>
            </a:extLst>
          </p:cNvPr>
          <p:cNvSpPr/>
          <p:nvPr/>
        </p:nvSpPr>
        <p:spPr>
          <a:xfrm>
            <a:off x="6102832" y="2438685"/>
            <a:ext cx="2289562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434CA3DF-7B40-986B-3877-E89359BF832A}"/>
              </a:ext>
            </a:extLst>
          </p:cNvPr>
          <p:cNvCxnSpPr>
            <a:cxnSpLocks/>
            <a:stCxn id="10" idx="0"/>
            <a:endCxn id="8" idx="3"/>
          </p:cNvCxnSpPr>
          <p:nvPr/>
        </p:nvCxnSpPr>
        <p:spPr>
          <a:xfrm rot="16200000" flipV="1">
            <a:off x="6560823" y="1751895"/>
            <a:ext cx="309546" cy="106403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339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ADE01-F306-4879-C450-D6AE128D3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7FEBA-E8C7-964D-4DFD-500B59E82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9454" cy="42582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9FB876-75D3-2456-1E0A-C81F1482B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47" y="-1"/>
            <a:ext cx="1969454" cy="4258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DE2020-8F77-40F7-6C4D-59D9C6A36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94" y="0"/>
            <a:ext cx="1969454" cy="42582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E5C333-6F29-F1E4-225C-5BC02236DA3D}"/>
              </a:ext>
            </a:extLst>
          </p:cNvPr>
          <p:cNvSpPr/>
          <p:nvPr/>
        </p:nvSpPr>
        <p:spPr>
          <a:xfrm>
            <a:off x="8548777" y="148372"/>
            <a:ext cx="2363638" cy="45806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The next Input Screen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502BA1-E599-DE1D-FD2D-A03325C77E2B}"/>
              </a:ext>
            </a:extLst>
          </p:cNvPr>
          <p:cNvSpPr/>
          <p:nvPr/>
        </p:nvSpPr>
        <p:spPr>
          <a:xfrm>
            <a:off x="6102832" y="2438685"/>
            <a:ext cx="2289562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B232D140-6080-49D2-47B4-816E81BC1126}"/>
              </a:ext>
            </a:extLst>
          </p:cNvPr>
          <p:cNvCxnSpPr>
            <a:cxnSpLocks/>
            <a:stCxn id="8" idx="0"/>
            <a:endCxn id="6" idx="3"/>
          </p:cNvCxnSpPr>
          <p:nvPr/>
        </p:nvCxnSpPr>
        <p:spPr>
          <a:xfrm rot="16200000" flipV="1">
            <a:off x="6519908" y="1710979"/>
            <a:ext cx="309546" cy="114586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35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CCC3A-3296-D46D-062A-E0DC7BDA3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3317F-13BD-21E6-98A4-8106EBDF1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" y="405338"/>
            <a:ext cx="4250826" cy="5667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73397-5E72-815A-75DC-64916EB71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36" y="405338"/>
            <a:ext cx="4250826" cy="56677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4B24DB-8EA3-7981-C33C-49A349E11B82}"/>
              </a:ext>
            </a:extLst>
          </p:cNvPr>
          <p:cNvSpPr/>
          <p:nvPr/>
        </p:nvSpPr>
        <p:spPr>
          <a:xfrm>
            <a:off x="8740387" y="2911271"/>
            <a:ext cx="3287713" cy="7766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Subtitle Adjustment needed.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Android needs to display in full text</a:t>
            </a:r>
            <a:endParaRPr lang="en-US" sz="1300" dirty="0">
              <a:solidFill>
                <a:srgbClr val="FFFF00"/>
              </a:solidFill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C47E671F-2224-A00E-ABF1-C4D8BA1D26DE}"/>
              </a:ext>
            </a:extLst>
          </p:cNvPr>
          <p:cNvCxnSpPr>
            <a:cxnSpLocks/>
            <a:stCxn id="6" idx="0"/>
            <a:endCxn id="9" idx="3"/>
          </p:cNvCxnSpPr>
          <p:nvPr/>
        </p:nvCxnSpPr>
        <p:spPr>
          <a:xfrm rot="16200000" flipV="1">
            <a:off x="8417841" y="944868"/>
            <a:ext cx="965279" cy="296752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BF869A7-6934-D698-CAC0-8EE0A1A05464}"/>
              </a:ext>
            </a:extLst>
          </p:cNvPr>
          <p:cNvSpPr/>
          <p:nvPr/>
        </p:nvSpPr>
        <p:spPr>
          <a:xfrm>
            <a:off x="5171164" y="1833505"/>
            <a:ext cx="2245552" cy="2249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D254C2-A9EE-9732-E17E-7E292C78C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277"/>
            <a:ext cx="1969454" cy="4258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F1DA8E-2D75-1055-3787-A5AF0ED4F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66" y="782276"/>
            <a:ext cx="1969454" cy="42582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01FAB4-F383-CBAE-3B23-3D8A4E53F202}"/>
              </a:ext>
            </a:extLst>
          </p:cNvPr>
          <p:cNvSpPr/>
          <p:nvPr/>
        </p:nvSpPr>
        <p:spPr>
          <a:xfrm>
            <a:off x="2173512" y="5406172"/>
            <a:ext cx="2289562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Need to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DAF89CB-552D-6F7E-1627-47BE09AC9154}"/>
              </a:ext>
            </a:extLst>
          </p:cNvPr>
          <p:cNvCxnSpPr>
            <a:cxnSpLocks/>
            <a:stCxn id="9" idx="0"/>
            <a:endCxn id="7" idx="3"/>
          </p:cNvCxnSpPr>
          <p:nvPr/>
        </p:nvCxnSpPr>
        <p:spPr>
          <a:xfrm rot="5400000" flipH="1" flipV="1">
            <a:off x="2563278" y="3666431"/>
            <a:ext cx="2494757" cy="984727"/>
          </a:xfrm>
          <a:prstGeom prst="bentConnector4">
            <a:avLst>
              <a:gd name="adj1" fmla="val 7328"/>
              <a:gd name="adj2" fmla="val 12321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9C1B340-5C21-08A9-B1C5-98E379D4D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73" y="782276"/>
            <a:ext cx="1969454" cy="4258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CBCB0A-6DBF-C0E8-B079-3F5284139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717" y="782276"/>
            <a:ext cx="1966127" cy="42582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F73CDE5-8CB5-336F-1CD9-D61E1D960717}"/>
              </a:ext>
            </a:extLst>
          </p:cNvPr>
          <p:cNvSpPr/>
          <p:nvPr/>
        </p:nvSpPr>
        <p:spPr>
          <a:xfrm>
            <a:off x="5127216" y="3886126"/>
            <a:ext cx="1558024" cy="174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00" dirty="0">
              <a:solidFill>
                <a:srgbClr val="FFFF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E10794-81A1-F1A9-F80D-430EE954A47E}"/>
              </a:ext>
            </a:extLst>
          </p:cNvPr>
          <p:cNvSpPr/>
          <p:nvPr/>
        </p:nvSpPr>
        <p:spPr>
          <a:xfrm>
            <a:off x="4951219" y="5406172"/>
            <a:ext cx="2289562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Is this Semi Bold?</a:t>
            </a:r>
            <a:endParaRPr lang="en-MY" sz="1300" dirty="0">
              <a:solidFill>
                <a:srgbClr val="FFFF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818443-82E3-1268-2130-4E39948F16AC}"/>
              </a:ext>
            </a:extLst>
          </p:cNvPr>
          <p:cNvSpPr/>
          <p:nvPr/>
        </p:nvSpPr>
        <p:spPr>
          <a:xfrm>
            <a:off x="7683568" y="3252712"/>
            <a:ext cx="1287623" cy="1439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00" dirty="0">
              <a:solidFill>
                <a:srgbClr val="FFFF00"/>
              </a:solidFill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796B9B5-6D1C-AA4E-4B28-B5F1FAB9CCEE}"/>
              </a:ext>
            </a:extLst>
          </p:cNvPr>
          <p:cNvCxnSpPr>
            <a:cxnSpLocks/>
            <a:stCxn id="20" idx="0"/>
            <a:endCxn id="19" idx="2"/>
          </p:cNvCxnSpPr>
          <p:nvPr/>
        </p:nvCxnSpPr>
        <p:spPr>
          <a:xfrm rot="16200000" flipV="1">
            <a:off x="5328165" y="4638337"/>
            <a:ext cx="1345898" cy="18977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03D1C627-6237-30C6-72BA-5F23F68145C8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7240781" y="3324674"/>
            <a:ext cx="442787" cy="230070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201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82D44-836F-E0D8-6EAD-4F5C2F8BD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A3EFB-5B6C-EC4A-652C-7B73B7658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742"/>
            <a:ext cx="2383039" cy="5152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796CDA-4954-4625-A858-0D5B9B696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89" y="852742"/>
            <a:ext cx="2383039" cy="51525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1C9FFE-51F9-F78D-D751-EE93B15CFC3C}"/>
              </a:ext>
            </a:extLst>
          </p:cNvPr>
          <p:cNvSpPr/>
          <p:nvPr/>
        </p:nvSpPr>
        <p:spPr>
          <a:xfrm>
            <a:off x="5961578" y="2860441"/>
            <a:ext cx="3287713" cy="11371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Fira Sans</a:t>
            </a:r>
          </a:p>
          <a:p>
            <a:endParaRPr lang="en-US" sz="1300" dirty="0"/>
          </a:p>
          <a:p>
            <a:r>
              <a:rPr lang="en-US" sz="1300" dirty="0"/>
              <a:t>iOS UAT:</a:t>
            </a:r>
          </a:p>
          <a:p>
            <a:r>
              <a:rPr lang="en-US" sz="1300" dirty="0"/>
              <a:t>Current Highlighted = Semi Bold</a:t>
            </a:r>
          </a:p>
          <a:p>
            <a:r>
              <a:rPr lang="en-US" sz="1300" dirty="0">
                <a:solidFill>
                  <a:srgbClr val="FFFF00"/>
                </a:solidFill>
              </a:rPr>
              <a:t>Expected Highlighted = Regular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749FE331-899E-32D3-0483-A3A3725AA879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rot="16200000" flipH="1" flipV="1">
            <a:off x="6200352" y="2023916"/>
            <a:ext cx="568559" cy="2241607"/>
          </a:xfrm>
          <a:prstGeom prst="bentConnector4">
            <a:avLst>
              <a:gd name="adj1" fmla="val -40207"/>
              <a:gd name="adj2" fmla="val 8666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9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14282-1A7D-0685-64AC-8F1528C76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D851B-9977-3883-0A2A-34C8F60F6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742"/>
            <a:ext cx="2383039" cy="5152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3E2E47-C9FF-0733-3F28-E357444A3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82" y="852742"/>
            <a:ext cx="2383039" cy="51525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96285-8105-96DF-0F5B-6455049ECE7E}"/>
              </a:ext>
            </a:extLst>
          </p:cNvPr>
          <p:cNvSpPr/>
          <p:nvPr/>
        </p:nvSpPr>
        <p:spPr>
          <a:xfrm>
            <a:off x="5510926" y="2860441"/>
            <a:ext cx="3287713" cy="11371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Fira Sans</a:t>
            </a:r>
          </a:p>
          <a:p>
            <a:endParaRPr lang="en-US" sz="1300" dirty="0"/>
          </a:p>
          <a:p>
            <a:r>
              <a:rPr lang="en-US" sz="1300" dirty="0"/>
              <a:t>iOS UAT:</a:t>
            </a:r>
          </a:p>
          <a:p>
            <a:r>
              <a:rPr lang="en-US" sz="1300" dirty="0"/>
              <a:t>Current Highlighted = Semi Bold</a:t>
            </a:r>
          </a:p>
          <a:p>
            <a:r>
              <a:rPr lang="en-US" sz="1300" dirty="0">
                <a:solidFill>
                  <a:srgbClr val="FFFF00"/>
                </a:solidFill>
              </a:rPr>
              <a:t>Expected Highlighted = Regular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7C10CDBF-B89E-BCF8-9FCF-30D1402E6946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rot="16200000" flipH="1" flipV="1">
            <a:off x="5870972" y="2145189"/>
            <a:ext cx="568559" cy="1999062"/>
          </a:xfrm>
          <a:prstGeom prst="bentConnector4">
            <a:avLst>
              <a:gd name="adj1" fmla="val -40207"/>
              <a:gd name="adj2" fmla="val 9111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308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96DC4-321D-BF64-C849-307FCB205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B25FB-A320-8E08-F23A-54CDB6844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742"/>
            <a:ext cx="2383039" cy="5152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D3368C-806C-9B37-CF3D-D59492F7F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03" y="852742"/>
            <a:ext cx="2383039" cy="51525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EB4AF9-1638-862E-45F5-6DA979B329EE}"/>
              </a:ext>
            </a:extLst>
          </p:cNvPr>
          <p:cNvSpPr/>
          <p:nvPr/>
        </p:nvSpPr>
        <p:spPr>
          <a:xfrm>
            <a:off x="5510926" y="2860441"/>
            <a:ext cx="3287713" cy="11371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Fira Sans</a:t>
            </a:r>
          </a:p>
          <a:p>
            <a:endParaRPr lang="en-US" sz="1300" dirty="0"/>
          </a:p>
          <a:p>
            <a:r>
              <a:rPr lang="en-US" sz="1300" dirty="0"/>
              <a:t>iOS UAT:</a:t>
            </a:r>
          </a:p>
          <a:p>
            <a:r>
              <a:rPr lang="en-US" sz="1300" dirty="0"/>
              <a:t>Current Highlighted = Semi Bold</a:t>
            </a:r>
          </a:p>
          <a:p>
            <a:r>
              <a:rPr lang="en-US" sz="1300" dirty="0">
                <a:solidFill>
                  <a:srgbClr val="FFFF00"/>
                </a:solidFill>
              </a:rPr>
              <a:t>Expected Highlighted = Regular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976E78CE-63C1-BE8F-5EFD-B1BDB4075CD3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rot="16200000" flipH="1" flipV="1">
            <a:off x="5862883" y="2137099"/>
            <a:ext cx="568559" cy="2015241"/>
          </a:xfrm>
          <a:prstGeom prst="bentConnector4">
            <a:avLst>
              <a:gd name="adj1" fmla="val -40207"/>
              <a:gd name="adj2" fmla="val 9078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429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9335D-2C1B-35ED-6AFC-8274514EB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A9F0B-7955-79B9-E98B-55A9270A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742"/>
            <a:ext cx="2383039" cy="5152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5A113E-D915-4A21-E73A-85CF4FFB1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14" y="852742"/>
            <a:ext cx="2383039" cy="51525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700D3C-29B0-5F39-F9D3-ED9165818C47}"/>
              </a:ext>
            </a:extLst>
          </p:cNvPr>
          <p:cNvSpPr/>
          <p:nvPr/>
        </p:nvSpPr>
        <p:spPr>
          <a:xfrm>
            <a:off x="6096000" y="2672248"/>
            <a:ext cx="3287713" cy="15135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Fira Sans</a:t>
            </a:r>
          </a:p>
          <a:p>
            <a:endParaRPr lang="en-US" sz="1300" dirty="0"/>
          </a:p>
          <a:p>
            <a:r>
              <a:rPr lang="en-US" sz="1300" dirty="0"/>
              <a:t>iOS UAT:</a:t>
            </a:r>
          </a:p>
          <a:p>
            <a:r>
              <a:rPr lang="en-US" sz="1300" dirty="0"/>
              <a:t>Current Highlighted = Semi Bold</a:t>
            </a:r>
          </a:p>
          <a:p>
            <a:r>
              <a:rPr lang="en-US" sz="1300" dirty="0">
                <a:solidFill>
                  <a:srgbClr val="FFFF00"/>
                </a:solidFill>
              </a:rPr>
              <a:t>Expected Highlighted = Regular</a:t>
            </a:r>
          </a:p>
          <a:p>
            <a:endParaRPr lang="en-US" sz="1300" dirty="0">
              <a:solidFill>
                <a:srgbClr val="FFFF00"/>
              </a:solidFill>
            </a:endParaRPr>
          </a:p>
          <a:p>
            <a:r>
              <a:rPr lang="en-US" sz="1300" dirty="0">
                <a:solidFill>
                  <a:srgbClr val="FFFF00"/>
                </a:solidFill>
              </a:rPr>
              <a:t>Title Acct Name on the list shall be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CBEC78D2-D4DB-272A-9FB6-8B44A19E6040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rot="16200000" flipH="1" flipV="1">
            <a:off x="6095829" y="1784972"/>
            <a:ext cx="756752" cy="2531304"/>
          </a:xfrm>
          <a:prstGeom prst="bentConnector4">
            <a:avLst>
              <a:gd name="adj1" fmla="val -30208"/>
              <a:gd name="adj2" fmla="val 8247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864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86EBA-6596-21F4-9166-3E8B2D075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004E1-B122-05B6-43EB-E421B404F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" y="852742"/>
            <a:ext cx="2383039" cy="5152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966153-16AA-83E6-4A38-AE3402BFB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57" y="852742"/>
            <a:ext cx="2383039" cy="5152516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06F58819-F658-896C-33A0-578AF710733F}"/>
              </a:ext>
            </a:extLst>
          </p:cNvPr>
          <p:cNvCxnSpPr>
            <a:cxnSpLocks/>
            <a:stCxn id="7" idx="0"/>
            <a:endCxn id="5" idx="3"/>
          </p:cNvCxnSpPr>
          <p:nvPr/>
        </p:nvCxnSpPr>
        <p:spPr>
          <a:xfrm rot="16200000" flipH="1" flipV="1">
            <a:off x="6151901" y="1841043"/>
            <a:ext cx="756752" cy="2419161"/>
          </a:xfrm>
          <a:prstGeom prst="bentConnector4">
            <a:avLst>
              <a:gd name="adj1" fmla="val -30208"/>
              <a:gd name="adj2" fmla="val 8397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E4CA3A1-A671-5EEB-3C9A-01A0D6C537C2}"/>
              </a:ext>
            </a:extLst>
          </p:cNvPr>
          <p:cNvSpPr/>
          <p:nvPr/>
        </p:nvSpPr>
        <p:spPr>
          <a:xfrm>
            <a:off x="6096000" y="2672248"/>
            <a:ext cx="3287713" cy="15135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Fira Sans</a:t>
            </a:r>
          </a:p>
          <a:p>
            <a:endParaRPr lang="en-US" sz="1300" dirty="0"/>
          </a:p>
          <a:p>
            <a:r>
              <a:rPr lang="en-US" sz="1300" dirty="0"/>
              <a:t>iOS UAT:</a:t>
            </a:r>
          </a:p>
          <a:p>
            <a:r>
              <a:rPr lang="en-US" sz="1300" dirty="0"/>
              <a:t>Current Highlighted = Semi Bold</a:t>
            </a:r>
          </a:p>
          <a:p>
            <a:r>
              <a:rPr lang="en-US" sz="1300" dirty="0">
                <a:solidFill>
                  <a:srgbClr val="FFFF00"/>
                </a:solidFill>
              </a:rPr>
              <a:t>Expected Highlighted = Regular</a:t>
            </a:r>
          </a:p>
          <a:p>
            <a:endParaRPr lang="en-US" sz="1300" dirty="0">
              <a:solidFill>
                <a:srgbClr val="FFFF00"/>
              </a:solidFill>
            </a:endParaRPr>
          </a:p>
          <a:p>
            <a:r>
              <a:rPr lang="en-US" sz="1300" dirty="0">
                <a:solidFill>
                  <a:srgbClr val="FFFF00"/>
                </a:solidFill>
              </a:rPr>
              <a:t>Title Acct Name on the list shall be Regular</a:t>
            </a:r>
            <a:endParaRPr lang="en-MY" sz="1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3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2C383-4229-F257-A269-0471B4780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31D0E-10A0-4334-82A4-60D5B3F20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742"/>
            <a:ext cx="2383039" cy="5152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792484-551F-1E18-FDC7-64BEB9757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55" y="852742"/>
            <a:ext cx="2383039" cy="51525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C97745-A074-8351-22BB-FC04E0C51566}"/>
              </a:ext>
            </a:extLst>
          </p:cNvPr>
          <p:cNvSpPr/>
          <p:nvPr/>
        </p:nvSpPr>
        <p:spPr>
          <a:xfrm>
            <a:off x="5510926" y="2860441"/>
            <a:ext cx="3287713" cy="11371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Fira Sans</a:t>
            </a:r>
          </a:p>
          <a:p>
            <a:endParaRPr lang="en-US" sz="1300" dirty="0"/>
          </a:p>
          <a:p>
            <a:r>
              <a:rPr lang="en-US" sz="1300" dirty="0"/>
              <a:t>iOS UAT:</a:t>
            </a:r>
          </a:p>
          <a:p>
            <a:r>
              <a:rPr lang="en-US" sz="1300" dirty="0"/>
              <a:t>Current Highlighted = Semi Bold</a:t>
            </a:r>
          </a:p>
          <a:p>
            <a:r>
              <a:rPr lang="en-US" sz="1300" dirty="0">
                <a:solidFill>
                  <a:srgbClr val="FFFF00"/>
                </a:solidFill>
              </a:rPr>
              <a:t>Expected Highlighted = Regular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EF922508-A108-2F14-1812-27AA42F2E6E4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rot="16200000" flipH="1" flipV="1">
            <a:off x="5871509" y="2145725"/>
            <a:ext cx="568559" cy="1997989"/>
          </a:xfrm>
          <a:prstGeom prst="bentConnector4">
            <a:avLst>
              <a:gd name="adj1" fmla="val -40207"/>
              <a:gd name="adj2" fmla="val 9113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145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5D465-7742-9E6B-509A-8A6899E2D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C809F5-FA97-441A-3350-05CE5835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742"/>
            <a:ext cx="2383039" cy="5152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35783-B7CB-9C40-6554-944AFCFBB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70" y="852742"/>
            <a:ext cx="2383039" cy="51525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93BD30-6F25-FCE9-6B85-4CF36BCEAA80}"/>
              </a:ext>
            </a:extLst>
          </p:cNvPr>
          <p:cNvSpPr/>
          <p:nvPr/>
        </p:nvSpPr>
        <p:spPr>
          <a:xfrm>
            <a:off x="5510926" y="2860441"/>
            <a:ext cx="3287713" cy="11371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Fira Sans</a:t>
            </a:r>
          </a:p>
          <a:p>
            <a:endParaRPr lang="en-US" sz="1300" dirty="0"/>
          </a:p>
          <a:p>
            <a:r>
              <a:rPr lang="en-US" sz="1300" dirty="0"/>
              <a:t>iOS UAT:</a:t>
            </a:r>
          </a:p>
          <a:p>
            <a:r>
              <a:rPr lang="en-US" sz="1300" dirty="0"/>
              <a:t>Current Highlighted = Semi Bold</a:t>
            </a:r>
          </a:p>
          <a:p>
            <a:r>
              <a:rPr lang="en-US" sz="1300" dirty="0">
                <a:solidFill>
                  <a:srgbClr val="FFFF00"/>
                </a:solidFill>
              </a:rPr>
              <a:t>Expected Highlighted = Regular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41136293-CF4E-CC18-3DFD-5FD00D7AA791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rot="16200000" flipH="1" flipV="1">
            <a:off x="5841316" y="2115533"/>
            <a:ext cx="568559" cy="2058374"/>
          </a:xfrm>
          <a:prstGeom prst="bentConnector4">
            <a:avLst>
              <a:gd name="adj1" fmla="val -40207"/>
              <a:gd name="adj2" fmla="val 8993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709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087BF-6C2B-5157-A1EA-F484B839C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86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39104-C1A3-8FFD-F4FC-C26A81443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F95B3B-BB1A-C552-CA20-66AE81B7C3D8}"/>
              </a:ext>
            </a:extLst>
          </p:cNvPr>
          <p:cNvSpPr/>
          <p:nvPr/>
        </p:nvSpPr>
        <p:spPr>
          <a:xfrm>
            <a:off x="8548777" y="148372"/>
            <a:ext cx="2363638" cy="45806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What is the next screen?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The next Input Screen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AE7F30-048C-693A-00CF-2EFC812B9997}"/>
              </a:ext>
            </a:extLst>
          </p:cNvPr>
          <p:cNvSpPr/>
          <p:nvPr/>
        </p:nvSpPr>
        <p:spPr>
          <a:xfrm>
            <a:off x="5171180" y="3209795"/>
            <a:ext cx="2289562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0ED10053-A7E0-B350-63AA-6A9ADE7FE85D}"/>
              </a:ext>
            </a:extLst>
          </p:cNvPr>
          <p:cNvCxnSpPr>
            <a:cxnSpLocks/>
            <a:stCxn id="3" idx="0"/>
            <a:endCxn id="8" idx="3"/>
          </p:cNvCxnSpPr>
          <p:nvPr/>
        </p:nvCxnSpPr>
        <p:spPr>
          <a:xfrm rot="16200000" flipV="1">
            <a:off x="5128825" y="2022658"/>
            <a:ext cx="332701" cy="204157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9CB3D3E-00E0-4BAE-995A-CF93A9A5F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955"/>
            <a:ext cx="1969454" cy="4258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46A0E7-0617-C599-95BF-722F6ED31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34" y="747955"/>
            <a:ext cx="1969454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5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3098C-856E-EAFC-256E-A963173BA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60DFDC-9C6C-37D9-071A-0E525A15C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947"/>
            <a:ext cx="2166399" cy="4684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0BE1C5-E776-8B39-64B2-9844BF21E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3" y="1086946"/>
            <a:ext cx="2162740" cy="46841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777F1B-4107-564D-4EC4-4F441770CF82}"/>
              </a:ext>
            </a:extLst>
          </p:cNvPr>
          <p:cNvSpPr/>
          <p:nvPr/>
        </p:nvSpPr>
        <p:spPr>
          <a:xfrm>
            <a:off x="2373618" y="1647646"/>
            <a:ext cx="2353657" cy="15484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Fira Sans</a:t>
            </a:r>
          </a:p>
          <a:p>
            <a:endParaRPr lang="en-US" sz="1300" dirty="0"/>
          </a:p>
          <a:p>
            <a:r>
              <a:rPr lang="en-US" sz="1300" dirty="0"/>
              <a:t>iOS UAT:</a:t>
            </a:r>
          </a:p>
          <a:p>
            <a:r>
              <a:rPr lang="en-US" sz="1300" dirty="0"/>
              <a:t>Current Highlighted = Semi Bold</a:t>
            </a:r>
          </a:p>
          <a:p>
            <a:r>
              <a:rPr lang="en-US" sz="1300" dirty="0">
                <a:solidFill>
                  <a:srgbClr val="FFFF00"/>
                </a:solidFill>
              </a:rPr>
              <a:t>Expected Highlighted =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931146-A32B-348E-40E7-C6D3A74DFDAF}"/>
              </a:ext>
            </a:extLst>
          </p:cNvPr>
          <p:cNvSpPr/>
          <p:nvPr/>
        </p:nvSpPr>
        <p:spPr>
          <a:xfrm>
            <a:off x="9277979" y="1956542"/>
            <a:ext cx="2419440" cy="13964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The Sans</a:t>
            </a:r>
          </a:p>
          <a:p>
            <a:endParaRPr lang="en-US" sz="1300" dirty="0"/>
          </a:p>
          <a:p>
            <a:r>
              <a:rPr lang="en-US" sz="1300" dirty="0"/>
              <a:t>iOS Production: = Semi Bold</a:t>
            </a:r>
          </a:p>
        </p:txBody>
      </p:sp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DFFC6D25-7589-DCE8-7D33-15186A95A07D}"/>
              </a:ext>
            </a:extLst>
          </p:cNvPr>
          <p:cNvCxnSpPr>
            <a:cxnSpLocks/>
            <a:stCxn id="8" idx="2"/>
            <a:endCxn id="3" idx="3"/>
          </p:cNvCxnSpPr>
          <p:nvPr/>
        </p:nvCxnSpPr>
        <p:spPr>
          <a:xfrm rot="5400000">
            <a:off x="2741967" y="2620519"/>
            <a:ext cx="232913" cy="138404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48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61A3E-5514-EB38-2237-71054C8B1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F3A199-0C33-53EA-5D54-F4AFFE79C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5" y="560735"/>
            <a:ext cx="2166399" cy="4684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32C25-542A-09DF-3B9F-FF4B5ADC0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36" y="560736"/>
            <a:ext cx="2166399" cy="4684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CA422C-5B7D-75B6-B199-455E82CF1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17" y="560735"/>
            <a:ext cx="2166399" cy="4684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7F71F4-3FDB-BD2D-E32F-5A38B0A41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470" y="326531"/>
            <a:ext cx="2379014" cy="51525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791112-770A-B6D6-1331-B2DCE198E2B3}"/>
              </a:ext>
            </a:extLst>
          </p:cNvPr>
          <p:cNvSpPr/>
          <p:nvPr/>
        </p:nvSpPr>
        <p:spPr>
          <a:xfrm>
            <a:off x="2613805" y="5355059"/>
            <a:ext cx="4813540" cy="15135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Fira Sans</a:t>
            </a:r>
          </a:p>
          <a:p>
            <a:endParaRPr lang="en-US" sz="1300" dirty="0"/>
          </a:p>
          <a:p>
            <a:r>
              <a:rPr lang="en-US" sz="1300" dirty="0"/>
              <a:t>iOS UAT:</a:t>
            </a:r>
          </a:p>
          <a:p>
            <a:r>
              <a:rPr lang="en-US" sz="1300" dirty="0"/>
              <a:t>Current Highlighted = Semi Bold</a:t>
            </a:r>
          </a:p>
          <a:p>
            <a:r>
              <a:rPr lang="en-US" sz="1300" dirty="0">
                <a:solidFill>
                  <a:srgbClr val="FFFF00"/>
                </a:solidFill>
              </a:rPr>
              <a:t>Expected Highlighted = Regular</a:t>
            </a:r>
          </a:p>
          <a:p>
            <a:endParaRPr lang="en-US" sz="1300" dirty="0">
              <a:solidFill>
                <a:srgbClr val="FFFF00"/>
              </a:solidFill>
            </a:endParaRPr>
          </a:p>
          <a:p>
            <a:r>
              <a:rPr lang="en-US" sz="1300" dirty="0">
                <a:solidFill>
                  <a:srgbClr val="FFFF00"/>
                </a:solidFill>
              </a:rPr>
              <a:t>Title Acct Name on the list shall be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95FFB3-3187-A428-367B-3E98BF30F645}"/>
              </a:ext>
            </a:extLst>
          </p:cNvPr>
          <p:cNvSpPr/>
          <p:nvPr/>
        </p:nvSpPr>
        <p:spPr>
          <a:xfrm>
            <a:off x="9577099" y="5479047"/>
            <a:ext cx="2419440" cy="7882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The Sans</a:t>
            </a:r>
          </a:p>
          <a:p>
            <a:endParaRPr lang="en-US" sz="1300" dirty="0"/>
          </a:p>
          <a:p>
            <a:r>
              <a:rPr lang="en-US" sz="1300" dirty="0"/>
              <a:t>iOS Production: = Semi Bold</a:t>
            </a:r>
          </a:p>
        </p:txBody>
      </p:sp>
    </p:spTree>
    <p:extLst>
      <p:ext uri="{BB962C8B-B14F-4D97-AF65-F5344CB8AC3E}">
        <p14:creationId xmlns:p14="http://schemas.microsoft.com/office/powerpoint/2010/main" val="245839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F12C7-45F6-B7AD-A162-E3CCB7F7D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9" y="1086947"/>
            <a:ext cx="2166399" cy="4684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A8ED9C-6B70-19FB-61F5-0765EBD00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97" y="1086947"/>
            <a:ext cx="2166399" cy="4684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1C35F-CC5D-F2E6-910B-37980199D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47" y="1086947"/>
            <a:ext cx="2166399" cy="46841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97497E-987A-2322-8F3B-3CD6BEE621CB}"/>
              </a:ext>
            </a:extLst>
          </p:cNvPr>
          <p:cNvSpPr/>
          <p:nvPr/>
        </p:nvSpPr>
        <p:spPr>
          <a:xfrm>
            <a:off x="3793458" y="6082388"/>
            <a:ext cx="4938643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All the Input Field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301C360B-91C8-3021-A77F-6D4286DE5A6C}"/>
              </a:ext>
            </a:extLst>
          </p:cNvPr>
          <p:cNvCxnSpPr>
            <a:cxnSpLocks/>
            <a:stCxn id="8" idx="1"/>
            <a:endCxn id="7" idx="2"/>
          </p:cNvCxnSpPr>
          <p:nvPr/>
        </p:nvCxnSpPr>
        <p:spPr>
          <a:xfrm rot="10800000">
            <a:off x="3430448" y="5771053"/>
            <a:ext cx="363011" cy="53054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FA74625-1210-1FCE-D5C0-EA4D62C99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67" y="1086947"/>
            <a:ext cx="2166399" cy="4684105"/>
          </a:xfrm>
          <a:prstGeom prst="rect">
            <a:avLst/>
          </a:prstGeom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A6F7B009-5AB8-CF56-D527-B649E5ADFE65}"/>
              </a:ext>
            </a:extLst>
          </p:cNvPr>
          <p:cNvCxnSpPr>
            <a:cxnSpLocks/>
            <a:stCxn id="8" idx="3"/>
            <a:endCxn id="13" idx="2"/>
          </p:cNvCxnSpPr>
          <p:nvPr/>
        </p:nvCxnSpPr>
        <p:spPr>
          <a:xfrm flipH="1" flipV="1">
            <a:off x="8269867" y="5771052"/>
            <a:ext cx="462234" cy="530541"/>
          </a:xfrm>
          <a:prstGeom prst="bentConnector4">
            <a:avLst>
              <a:gd name="adj1" fmla="val -49455"/>
              <a:gd name="adj2" fmla="val 7065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97F05AB-7D9C-7275-9215-2B242AAFBB9E}"/>
              </a:ext>
            </a:extLst>
          </p:cNvPr>
          <p:cNvSpPr/>
          <p:nvPr/>
        </p:nvSpPr>
        <p:spPr>
          <a:xfrm>
            <a:off x="-7770" y="521901"/>
            <a:ext cx="4521415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Own Transfer</a:t>
            </a:r>
            <a:endParaRPr lang="en-MY" sz="1300" dirty="0">
              <a:solidFill>
                <a:srgbClr val="FFFF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B86919-0167-6AE8-84A7-E7E4A9280CD3}"/>
              </a:ext>
            </a:extLst>
          </p:cNvPr>
          <p:cNvSpPr/>
          <p:nvPr/>
        </p:nvSpPr>
        <p:spPr>
          <a:xfrm>
            <a:off x="4810601" y="521900"/>
            <a:ext cx="7380766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Internal Transfer</a:t>
            </a:r>
            <a:endParaRPr lang="en-MY" sz="1300" dirty="0">
              <a:solidFill>
                <a:srgbClr val="FFFF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01A33CA-028C-E89F-7151-CEF322B86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563" y="1086946"/>
            <a:ext cx="2166399" cy="4684105"/>
          </a:xfrm>
          <a:prstGeom prst="rect">
            <a:avLst/>
          </a:prstGeom>
        </p:spPr>
      </p:pic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59EAF03-1441-84E0-1267-7D0781330480}"/>
              </a:ext>
            </a:extLst>
          </p:cNvPr>
          <p:cNvCxnSpPr>
            <a:cxnSpLocks/>
            <a:stCxn id="8" idx="3"/>
            <a:endCxn id="22" idx="2"/>
          </p:cNvCxnSpPr>
          <p:nvPr/>
        </p:nvCxnSpPr>
        <p:spPr>
          <a:xfrm flipV="1">
            <a:off x="8732101" y="5771051"/>
            <a:ext cx="2086662" cy="53054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43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23418-9B2A-E1DC-2FA3-405851F1C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308B7C-76AB-D782-71EB-6CDDCB3E2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2383039" cy="5152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A95192-AFEF-3921-CF78-129816A34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84" y="41855"/>
            <a:ext cx="2383039" cy="51525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88856B-ED84-70A2-4C97-C2F33D13E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13" y="102244"/>
            <a:ext cx="2383039" cy="515251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CF02441-4D79-1F18-9961-53A79EF3D920}"/>
              </a:ext>
            </a:extLst>
          </p:cNvPr>
          <p:cNvSpPr/>
          <p:nvPr/>
        </p:nvSpPr>
        <p:spPr>
          <a:xfrm>
            <a:off x="3666776" y="5882043"/>
            <a:ext cx="4081523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Field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7A8CA0E-56C2-A360-042E-E74489E47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60" y="-1269"/>
            <a:ext cx="2383039" cy="515251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5049D66-0290-2102-57F5-DB137D005A5D}"/>
              </a:ext>
            </a:extLst>
          </p:cNvPr>
          <p:cNvSpPr/>
          <p:nvPr/>
        </p:nvSpPr>
        <p:spPr>
          <a:xfrm>
            <a:off x="9005969" y="5344496"/>
            <a:ext cx="3459191" cy="15135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Fira Sans</a:t>
            </a:r>
          </a:p>
          <a:p>
            <a:endParaRPr lang="en-US" sz="1300" dirty="0"/>
          </a:p>
          <a:p>
            <a:r>
              <a:rPr lang="en-US" sz="1300" dirty="0"/>
              <a:t>iOS UAT:</a:t>
            </a:r>
          </a:p>
          <a:p>
            <a:r>
              <a:rPr lang="en-US" sz="1300" dirty="0"/>
              <a:t>Current Highlighted = Semi Bold</a:t>
            </a:r>
          </a:p>
          <a:p>
            <a:r>
              <a:rPr lang="en-US" sz="1300" dirty="0">
                <a:solidFill>
                  <a:srgbClr val="FFFF00"/>
                </a:solidFill>
              </a:rPr>
              <a:t>Expected Highlighted = Regular</a:t>
            </a:r>
          </a:p>
          <a:p>
            <a:endParaRPr lang="en-US" sz="1300" dirty="0">
              <a:solidFill>
                <a:srgbClr val="FFFF00"/>
              </a:solidFill>
            </a:endParaRPr>
          </a:p>
          <a:p>
            <a:r>
              <a:rPr lang="en-US" sz="1300" dirty="0">
                <a:solidFill>
                  <a:srgbClr val="FFFF00"/>
                </a:solidFill>
              </a:rPr>
              <a:t>Title Acct Name on the list shall be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2B0F4A52-B65B-A1F0-F998-0FB81B0734AF}"/>
              </a:ext>
            </a:extLst>
          </p:cNvPr>
          <p:cNvCxnSpPr>
            <a:cxnSpLocks/>
            <a:stCxn id="28" idx="0"/>
            <a:endCxn id="27" idx="3"/>
          </p:cNvCxnSpPr>
          <p:nvPr/>
        </p:nvCxnSpPr>
        <p:spPr>
          <a:xfrm rot="16200000" flipV="1">
            <a:off x="9242479" y="3851410"/>
            <a:ext cx="2769507" cy="21666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7FBE2F72-1B1F-CF74-9963-7724063E97BD}"/>
              </a:ext>
            </a:extLst>
          </p:cNvPr>
          <p:cNvCxnSpPr>
            <a:cxnSpLocks/>
            <a:stCxn id="25" idx="0"/>
            <a:endCxn id="24" idx="2"/>
          </p:cNvCxnSpPr>
          <p:nvPr/>
        </p:nvCxnSpPr>
        <p:spPr>
          <a:xfrm rot="5400000" flipH="1" flipV="1">
            <a:off x="5696894" y="5265405"/>
            <a:ext cx="627283" cy="60599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49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B3A00-49E8-DD41-0423-2B916D2CC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29"/>
            <a:ext cx="2383039" cy="51525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331645-968B-268E-0EBB-7337BDFEADA0}"/>
              </a:ext>
            </a:extLst>
          </p:cNvPr>
          <p:cNvSpPr/>
          <p:nvPr/>
        </p:nvSpPr>
        <p:spPr>
          <a:xfrm>
            <a:off x="2700618" y="5553140"/>
            <a:ext cx="4907880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5B60B9E-BB9D-A271-AEA0-16F2C54BA7CC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rot="16200000" flipV="1">
            <a:off x="2590273" y="2988854"/>
            <a:ext cx="2357053" cy="277151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2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CC06E-5D8F-676C-5CB9-778576843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C448F0-591B-0B18-2CD9-D116C1810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"/>
            <a:ext cx="2383039" cy="5152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CEF69-A932-8AE5-9744-1275F24DB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91" y="-1268"/>
            <a:ext cx="2383039" cy="51525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CF5190-10CE-D9E3-F5A6-857D6333F3C9}"/>
              </a:ext>
            </a:extLst>
          </p:cNvPr>
          <p:cNvSpPr/>
          <p:nvPr/>
        </p:nvSpPr>
        <p:spPr>
          <a:xfrm>
            <a:off x="5947036" y="5406818"/>
            <a:ext cx="3287713" cy="15135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Fira Sans</a:t>
            </a:r>
          </a:p>
          <a:p>
            <a:endParaRPr lang="en-US" sz="1300" dirty="0"/>
          </a:p>
          <a:p>
            <a:r>
              <a:rPr lang="en-US" sz="1300" dirty="0"/>
              <a:t>iOS UAT:</a:t>
            </a:r>
          </a:p>
          <a:p>
            <a:r>
              <a:rPr lang="en-US" sz="1300" dirty="0"/>
              <a:t>Current Highlighted = Semi Bold</a:t>
            </a:r>
          </a:p>
          <a:p>
            <a:r>
              <a:rPr lang="en-US" sz="1300" dirty="0">
                <a:solidFill>
                  <a:srgbClr val="FFFF00"/>
                </a:solidFill>
              </a:rPr>
              <a:t>Expected Highlighted = Regular</a:t>
            </a:r>
          </a:p>
          <a:p>
            <a:endParaRPr lang="en-US" sz="1300" dirty="0">
              <a:solidFill>
                <a:srgbClr val="FFFF00"/>
              </a:solidFill>
            </a:endParaRPr>
          </a:p>
          <a:p>
            <a:r>
              <a:rPr lang="en-US" sz="1300" dirty="0">
                <a:solidFill>
                  <a:srgbClr val="FFFF00"/>
                </a:solidFill>
              </a:rPr>
              <a:t>Title Acct Name on the list shall be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1DAC6FE-3824-68B5-6ECC-E9CCC2944979}"/>
              </a:ext>
            </a:extLst>
          </p:cNvPr>
          <p:cNvCxnSpPr>
            <a:cxnSpLocks/>
            <a:stCxn id="9" idx="0"/>
            <a:endCxn id="5" idx="2"/>
          </p:cNvCxnSpPr>
          <p:nvPr/>
        </p:nvCxnSpPr>
        <p:spPr>
          <a:xfrm rot="16200000" flipV="1">
            <a:off x="7222667" y="5038592"/>
            <a:ext cx="255570" cy="48088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94D55B2-E09F-F765-9506-E79EF9CDB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10" y="137936"/>
            <a:ext cx="2383039" cy="51525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4FB42E8-F1C1-345E-A66A-B4340ED7C195}"/>
              </a:ext>
            </a:extLst>
          </p:cNvPr>
          <p:cNvSpPr/>
          <p:nvPr/>
        </p:nvSpPr>
        <p:spPr>
          <a:xfrm>
            <a:off x="2487652" y="6281655"/>
            <a:ext cx="3047407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35B03D8A-728D-F82D-B443-5F6834125D15}"/>
              </a:ext>
            </a:extLst>
          </p:cNvPr>
          <p:cNvCxnSpPr>
            <a:cxnSpLocks/>
            <a:stCxn id="16" idx="0"/>
            <a:endCxn id="15" idx="2"/>
          </p:cNvCxnSpPr>
          <p:nvPr/>
        </p:nvCxnSpPr>
        <p:spPr>
          <a:xfrm rot="5400000" flipH="1" flipV="1">
            <a:off x="3583292" y="5718517"/>
            <a:ext cx="991203" cy="13507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E1E277B-6F11-A211-8159-12CE0DC67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477" y="171677"/>
            <a:ext cx="2383039" cy="515251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615090D-A31B-6E6D-F5FC-F2EBCD09C690}"/>
              </a:ext>
            </a:extLst>
          </p:cNvPr>
          <p:cNvSpPr/>
          <p:nvPr/>
        </p:nvSpPr>
        <p:spPr>
          <a:xfrm>
            <a:off x="9590447" y="6345278"/>
            <a:ext cx="2289562" cy="438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FF00"/>
                </a:solidFill>
              </a:rPr>
              <a:t>All Fields (Description) need change to &gt; Regular</a:t>
            </a:r>
            <a:endParaRPr lang="en-MY" sz="1300" dirty="0">
              <a:solidFill>
                <a:srgbClr val="FFFF00"/>
              </a:solidFill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1384A470-A249-0CA1-75E7-CC662F4D4178}"/>
              </a:ext>
            </a:extLst>
          </p:cNvPr>
          <p:cNvCxnSpPr>
            <a:cxnSpLocks/>
            <a:stCxn id="25" idx="0"/>
            <a:endCxn id="22" idx="2"/>
          </p:cNvCxnSpPr>
          <p:nvPr/>
        </p:nvCxnSpPr>
        <p:spPr>
          <a:xfrm rot="5400000" flipH="1" flipV="1">
            <a:off x="10300070" y="5759352"/>
            <a:ext cx="1021085" cy="15076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431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626</Words>
  <Application>Microsoft Office PowerPoint</Application>
  <PresentationFormat>Widescreen</PresentationFormat>
  <Paragraphs>144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Phang Jiun Dar</dc:creator>
  <cp:lastModifiedBy>Phang Jiun Dar</cp:lastModifiedBy>
  <cp:revision>64</cp:revision>
  <dcterms:created xsi:type="dcterms:W3CDTF">2024-02-18T01:40:21Z</dcterms:created>
  <dcterms:modified xsi:type="dcterms:W3CDTF">2024-02-18T12:26:26Z</dcterms:modified>
</cp:coreProperties>
</file>