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57" r:id="rId5"/>
    <p:sldId id="265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0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59AD-D38E-E659-5E26-A4A1E1B94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24846-2A13-AF5D-C415-0EF047423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5799-A678-EE57-A4BC-92272F22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DC79-EDD2-47FF-2B8B-37B0CF0F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22FE3-F5BC-72FB-EF1A-5B685C07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99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FB0A-FFBD-A645-3C36-4CA19003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C868-0412-C5D5-2A7F-D391178CE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5BF60-075F-C6C4-A0B2-0E042FFA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03E4-D3E3-9EDB-07B4-54543063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B33A-3213-2DF8-7295-9AF9BD7C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358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993BB-9DB5-805D-8DD2-81C4160E9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0D054-3D74-4552-AFFF-27C9C9110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B2843-D08B-6877-80D5-4CE9EA41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F59-C9A3-A56B-3111-1BC7438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AA97-4BA9-87C7-7309-93E4340A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92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D0CD-190B-6076-1B16-8AF6653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3539B-DE3D-643A-B0AD-F4D65FEF5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853B-3612-E36B-3D3B-83AB86A2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A4F39-A76B-56FB-893D-8F73C308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26A6E-65E0-1C39-DFBA-B4E16CB4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112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DC07-DBDA-24C0-23DA-F86BA937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BCBC8-4175-17D2-6594-698880C6A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EEF6-DF32-0A20-7ADD-D5D4F0D0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D6152-7FA8-18B9-FC0C-C0E3BF3E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9905-89DE-7836-C9B2-6D331D0E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020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AE1F-E497-F35D-1D6F-EBB535B7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CF19-940F-B63F-03C8-835229B01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10391-D6F4-F1CF-D0CE-579DB4199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6F191-B4BD-7932-74C7-5C36D272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99D5E-899E-DB81-329F-4704B7D6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36906-0C18-C46E-BC66-49DD6FFD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02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55C-F0A8-8C83-8A52-6F90EAD9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9BCE7-AE3B-79DE-DBD7-85B560DAD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1A4EC-4BD6-22E2-EF0F-1E96A8D2A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B6DE7-C307-0CE4-7F29-C55A5649F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4DA80-DF6F-0333-70F5-516BAEA55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F71DA-ECDD-D4EC-BA28-D583A51D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50264-D09E-7345-A47D-657EF9D7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A0AA2-6A50-0607-446C-F7C8033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946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E1CE-F8C4-CF1F-14E6-1EBED7DB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0F4E5-AAB5-F6BF-10A1-71AD3AA3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B1CF8-F305-1765-AEC3-2FC5DC9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7E517-E56A-896C-CA0B-03D8B838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656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2FEA2-E0F0-EFB3-D094-5821E052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10E97-A4E4-7EA2-578D-05CA3804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33544-A631-F88B-8C37-17BDCB0D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601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7517-0064-593C-E0FD-A170E315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5DFA-D340-A489-CCB4-19D39888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CF7B7-719A-BD9D-7B8A-78C63444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BDE6-3F70-05D8-562F-2707C98CD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B4412-8280-B1AB-F273-630F61CE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FB566-5998-852B-8844-F4C82840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12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9675-5CD1-9B3A-7EAD-82D421F2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D55C0-F8E2-1785-B83A-A16B05C9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3390E-9898-52AE-F5E5-4CAE59271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0D405-5ED9-9C55-B55A-A384F075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9F260-77FC-E472-5ED9-7FF0FDDD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85E07-9216-8CB9-E098-2C3E75E7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350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DF4F2-18D4-A002-9003-59584DCE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50036-2A6F-9667-B87D-1B01C10CE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71B17-0988-4173-F182-A503F6B0A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5E4F-B0E8-0D51-D5DF-25D24658B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82870-61B4-5CAF-8768-09049C79F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7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58142E-60AF-8402-6B72-4603BA54BC79}"/>
              </a:ext>
            </a:extLst>
          </p:cNvPr>
          <p:cNvSpPr txBox="1"/>
          <p:nvPr/>
        </p:nvSpPr>
        <p:spPr>
          <a:xfrm>
            <a:off x="0" y="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A. Entry from Dashboard &gt; Task List &gt; Non Bulk File Upload </a:t>
            </a:r>
            <a:r>
              <a:rPr lang="en-MY" dirty="0">
                <a:highlight>
                  <a:srgbClr val="FFFF00"/>
                </a:highlight>
              </a:rPr>
              <a:t>UAT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13650-6F8C-1CB8-D3E1-94336A24012B}"/>
              </a:ext>
            </a:extLst>
          </p:cNvPr>
          <p:cNvSpPr txBox="1"/>
          <p:nvPr/>
        </p:nvSpPr>
        <p:spPr>
          <a:xfrm>
            <a:off x="0" y="326890"/>
            <a:ext cx="611733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dirty="0"/>
              <a:t>Clicking on below: (We are calling </a:t>
            </a:r>
            <a:r>
              <a:rPr lang="en-MY" sz="1200" dirty="0" err="1">
                <a:highlight>
                  <a:srgbClr val="FFFF00"/>
                </a:highlight>
              </a:rPr>
              <a:t>RetrieveTaskTransaction</a:t>
            </a:r>
            <a:r>
              <a:rPr lang="en-MY" sz="1200" dirty="0"/>
              <a:t>/ </a:t>
            </a:r>
            <a:r>
              <a:rPr lang="en-MY" sz="1200" dirty="0" err="1">
                <a:highlight>
                  <a:srgbClr val="00FF00"/>
                </a:highlight>
              </a:rPr>
              <a:t>task_list</a:t>
            </a:r>
            <a:r>
              <a:rPr lang="en-MY" sz="1200" dirty="0">
                <a:highlight>
                  <a:srgbClr val="00FF00"/>
                </a:highlight>
              </a:rPr>
              <a:t>/</a:t>
            </a:r>
            <a:r>
              <a:rPr lang="en-MY" sz="1200" dirty="0" err="1">
                <a:highlight>
                  <a:srgbClr val="00FF00"/>
                </a:highlight>
              </a:rPr>
              <a:t>list_trx</a:t>
            </a:r>
            <a:r>
              <a:rPr lang="en-MY" sz="1200" dirty="0"/>
              <a:t>)</a:t>
            </a:r>
          </a:p>
          <a:p>
            <a:r>
              <a:rPr lang="en-MY" sz="1200" dirty="0"/>
              <a:t> </a:t>
            </a:r>
          </a:p>
          <a:p>
            <a:r>
              <a:rPr lang="en-MY" sz="1200" dirty="0"/>
              <a:t>Saved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Saved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endParaRPr lang="en-MY" sz="1200" dirty="0">
              <a:solidFill>
                <a:srgbClr val="FF0000"/>
              </a:solidFill>
            </a:endParaRPr>
          </a:p>
          <a:p>
            <a:endParaRPr lang="en-MY" sz="1200" dirty="0"/>
          </a:p>
          <a:p>
            <a:r>
              <a:rPr lang="en-MY" sz="1200" dirty="0"/>
              <a:t>In Progress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In Progress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Pending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Pending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FF0000"/>
                </a:solidFill>
              </a:rPr>
              <a:t>??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Completed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Completed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FF0000"/>
                </a:solidFill>
              </a:rPr>
              <a:t>??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Suspected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Suspected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Deleted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Deleted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Rejected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Rejected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FF0000"/>
                </a:solidFill>
              </a:rPr>
              <a:t>??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1200" dirty="0"/>
          </a:p>
          <a:p>
            <a:r>
              <a:rPr lang="en-MY" sz="1200" dirty="0"/>
              <a:t>Cancelled &gt; 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Cancelled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406F9-CA4D-BB73-55C4-C95DB5E7B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73" y="0"/>
            <a:ext cx="3412927" cy="6858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A0C177-EDDC-4829-6FEE-6987A98BC65B}"/>
              </a:ext>
            </a:extLst>
          </p:cNvPr>
          <p:cNvCxnSpPr>
            <a:cxnSpLocks/>
          </p:cNvCxnSpPr>
          <p:nvPr/>
        </p:nvCxnSpPr>
        <p:spPr>
          <a:xfrm>
            <a:off x="5547360" y="721360"/>
            <a:ext cx="3779520" cy="2707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93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5.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Suspected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BE4A4-F113-7556-5576-ADC8B482C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47"/>
            <a:ext cx="1111705" cy="2403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9623F0-1F4E-124A-1352-640439EDD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77" y="1377947"/>
            <a:ext cx="1111705" cy="240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3F7242-0709-3F83-1F0E-B661C408F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54" y="1377947"/>
            <a:ext cx="1111705" cy="240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1A649C-85B0-2275-0D88-D67668946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31" y="1377947"/>
            <a:ext cx="1109827" cy="2403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CD23EA-BC38-3136-5505-4D34553D3D28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4CB51C-26DE-409D-D541-943A0C13555D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E795DA-FF2E-4E29-9DB2-DB65C2068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66" y="4356580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720239-FFC8-27C5-16F0-3A1B115919F9}"/>
              </a:ext>
            </a:extLst>
          </p:cNvPr>
          <p:cNvSpPr/>
          <p:nvPr/>
        </p:nvSpPr>
        <p:spPr>
          <a:xfrm>
            <a:off x="1641023" y="225827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8D8448-F49F-BCE0-5785-6993D06BA718}"/>
              </a:ext>
            </a:extLst>
          </p:cNvPr>
          <p:cNvGrpSpPr/>
          <p:nvPr/>
        </p:nvGrpSpPr>
        <p:grpSpPr>
          <a:xfrm>
            <a:off x="1635759" y="2285550"/>
            <a:ext cx="1534161" cy="2423610"/>
            <a:chOff x="1635759" y="2285550"/>
            <a:chExt cx="1534161" cy="24236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E6DDF6-0491-270B-E6FF-E0327A8F9180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AEE01A9-CE6D-C6E2-C334-2F13B5B228C3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 flipH="1">
              <a:off x="1635759" y="2285550"/>
              <a:ext cx="5263" cy="2098490"/>
            </a:xfrm>
            <a:prstGeom prst="bentConnector3">
              <a:avLst>
                <a:gd name="adj1" fmla="val -434353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255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6.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Deleted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5A077-E1E1-2186-4A68-F9A07D4A8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171"/>
            <a:ext cx="1111705" cy="2403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80614-F3C5-E5DB-BA31-065BA599A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50" y="1518171"/>
            <a:ext cx="1111705" cy="240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471F2-AC78-3DBD-B923-942C71FCC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00" y="1518171"/>
            <a:ext cx="1111705" cy="2403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70A2A2-435B-BFE7-05A1-0D9847549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50" y="1518171"/>
            <a:ext cx="1109827" cy="2403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5896A5-3D65-DC5D-0E55-4DCF160337C4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8734B-8E28-0140-5104-1FEB8A10F67C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3D5E29-F23A-C4C9-82DC-ACBF11219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22" y="4247244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104B63-3073-92C4-6972-FAA653283A13}"/>
              </a:ext>
            </a:extLst>
          </p:cNvPr>
          <p:cNvSpPr/>
          <p:nvPr/>
        </p:nvSpPr>
        <p:spPr>
          <a:xfrm>
            <a:off x="1616259" y="239924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2D1C0-CE0F-349A-CB0D-9C9949B69A2B}"/>
              </a:ext>
            </a:extLst>
          </p:cNvPr>
          <p:cNvGrpSpPr/>
          <p:nvPr/>
        </p:nvGrpSpPr>
        <p:grpSpPr>
          <a:xfrm>
            <a:off x="1616260" y="2426520"/>
            <a:ext cx="1553660" cy="2282640"/>
            <a:chOff x="1616260" y="2426520"/>
            <a:chExt cx="1553660" cy="2282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C76B55-0858-4F81-718B-8491B10A8ABB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9" name="Straight Arrow Connector 7">
              <a:extLst>
                <a:ext uri="{FF2B5EF4-FFF2-40B4-BE49-F238E27FC236}">
                  <a16:creationId xmlns:a16="http://schemas.microsoft.com/office/drawing/2014/main" id="{0816B320-196C-7F6D-688B-96BFFCCB6EFF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>
              <a:off x="1616260" y="2426520"/>
              <a:ext cx="19501" cy="1957520"/>
            </a:xfrm>
            <a:prstGeom prst="bentConnector3">
              <a:avLst>
                <a:gd name="adj1" fmla="val 1272248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672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7.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Rejected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9ABD2-CFF1-78A8-4167-E3A98B526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611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F2AFE-AAB4-BC77-C79A-9C8759B28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9" y="1355611"/>
            <a:ext cx="1111705" cy="240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DB35E7-9795-7AF5-859F-67E7B97C5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18" y="1355611"/>
            <a:ext cx="1111705" cy="240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24EEFA-D366-38C4-D4A6-9CC14B227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77" y="1355611"/>
            <a:ext cx="1109827" cy="2403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8AF006-65B9-4B8A-FE64-4E18AC353469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E7954-0B02-D490-E4EF-5FC2A3792DC2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F36052-A65E-936C-00FE-835011E71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49" y="4116836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452A94-963D-F938-6E36-86F849D0B131}"/>
              </a:ext>
            </a:extLst>
          </p:cNvPr>
          <p:cNvSpPr/>
          <p:nvPr/>
        </p:nvSpPr>
        <p:spPr>
          <a:xfrm>
            <a:off x="1562918" y="223541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7D9AD0-DBCC-19E2-8BD9-17C345131AF9}"/>
              </a:ext>
            </a:extLst>
          </p:cNvPr>
          <p:cNvGrpSpPr/>
          <p:nvPr/>
        </p:nvGrpSpPr>
        <p:grpSpPr>
          <a:xfrm>
            <a:off x="1562918" y="2262690"/>
            <a:ext cx="1607002" cy="2446470"/>
            <a:chOff x="1562918" y="2262690"/>
            <a:chExt cx="1607002" cy="24464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0F8BE1-043B-0E72-8716-C000029A66A1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 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D940D52-8D9E-45ED-954B-84F71F2B21D4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>
              <a:off x="1562918" y="2262690"/>
              <a:ext cx="72842" cy="2121350"/>
            </a:xfrm>
            <a:prstGeom prst="bentConnector3">
              <a:avLst>
                <a:gd name="adj1" fmla="val 41383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76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8.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Cancelled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7FCED-1469-C856-49E3-7891F0F0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075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4D431-9674-DA30-35AC-47861AA93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8" y="1258075"/>
            <a:ext cx="1111705" cy="240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A03A6A-BE50-D5FE-D78B-3E30D376B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57" y="1258075"/>
            <a:ext cx="1111705" cy="240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C22E3-EDD3-E3F4-303B-0908BBD32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86" y="1258075"/>
            <a:ext cx="1109827" cy="2403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74FD99-BF80-CA96-B3BC-FF88218563D6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5FAF1-4931-7C08-6842-BF8FCBC28BDD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1500B4-78C6-8096-2239-BB680DC1F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21" y="4116836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22EEBE-362C-25AF-EDCF-ED8325EC6F87}"/>
              </a:ext>
            </a:extLst>
          </p:cNvPr>
          <p:cNvSpPr/>
          <p:nvPr/>
        </p:nvSpPr>
        <p:spPr>
          <a:xfrm>
            <a:off x="1599113" y="213635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3CB262-E748-96A5-3003-748DAB018668}"/>
              </a:ext>
            </a:extLst>
          </p:cNvPr>
          <p:cNvGrpSpPr/>
          <p:nvPr/>
        </p:nvGrpSpPr>
        <p:grpSpPr>
          <a:xfrm>
            <a:off x="1599114" y="2163630"/>
            <a:ext cx="1570806" cy="2545530"/>
            <a:chOff x="1599114" y="2163630"/>
            <a:chExt cx="1570806" cy="25455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B55A08-3ADB-A890-A51F-27FFEBED6308}"/>
                </a:ext>
              </a:extLst>
            </p:cNvPr>
            <p:cNvSpPr/>
            <p:nvPr/>
          </p:nvSpPr>
          <p:spPr>
            <a:xfrm>
              <a:off x="1635760" y="3962400"/>
              <a:ext cx="1534160" cy="7467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  <a:p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CE5B6EF-99C0-B38F-035F-1C694B6CB5EC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>
              <a:off x="1599114" y="2163630"/>
              <a:ext cx="36647" cy="2172150"/>
            </a:xfrm>
            <a:prstGeom prst="bentConnector3">
              <a:avLst>
                <a:gd name="adj1" fmla="val 723789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586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3F977-9702-962E-43CD-48C3FCEB1CF1}"/>
              </a:ext>
            </a:extLst>
          </p:cNvPr>
          <p:cNvSpPr txBox="1"/>
          <p:nvPr/>
        </p:nvSpPr>
        <p:spPr>
          <a:xfrm>
            <a:off x="230886" y="392514"/>
            <a:ext cx="60944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Important:- </a:t>
            </a:r>
          </a:p>
          <a:p>
            <a:r>
              <a:rPr lang="en-MY" dirty="0">
                <a:solidFill>
                  <a:srgbClr val="FF0000"/>
                </a:solidFill>
              </a:rPr>
              <a:t>Question: Entry from Dashboard &gt; Task List &gt; Non Bulk File Upload &gt; &lt;&lt; Besides PENDING Icon &gt;&gt; &gt; VIEW DETAIL</a:t>
            </a:r>
          </a:p>
          <a:p>
            <a:endParaRPr lang="en-MY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MY" dirty="0">
                <a:solidFill>
                  <a:srgbClr val="FF0000"/>
                </a:solidFill>
              </a:rPr>
              <a:t>It seems like Android needs to adjust below</a:t>
            </a:r>
          </a:p>
          <a:p>
            <a:r>
              <a:rPr lang="en-MY" dirty="0">
                <a:solidFill>
                  <a:srgbClr val="FF0000"/>
                </a:solidFill>
              </a:rPr>
              <a:t>&gt; Header (Copywriting)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Sub-header (Copywriting)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Items Pending Field (LINE)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remove File Name Field (LINE)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Remove Format Field</a:t>
            </a:r>
            <a:br>
              <a:rPr lang="en-MY" dirty="0">
                <a:solidFill>
                  <a:srgbClr val="FF0000"/>
                </a:solidFill>
              </a:rPr>
            </a:b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If we fix for above, what will be the impact?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- Functionality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- Impact with other MODULE?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EC829-DB09-F9A6-69B0-530A78D304A9}"/>
              </a:ext>
            </a:extLst>
          </p:cNvPr>
          <p:cNvSpPr txBox="1"/>
          <p:nvPr/>
        </p:nvSpPr>
        <p:spPr>
          <a:xfrm>
            <a:off x="5991606" y="869341"/>
            <a:ext cx="609447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We also need to understand how Roles checking would affect the UI layout for Dashboard &gt; Task List &gt; each of the entry of the items such as </a:t>
            </a:r>
          </a:p>
          <a:p>
            <a:endParaRPr lang="en-MY" dirty="0">
              <a:solidFill>
                <a:srgbClr val="FF0000"/>
              </a:solidFill>
            </a:endParaRPr>
          </a:p>
          <a:p>
            <a:r>
              <a:rPr lang="en-MY" dirty="0">
                <a:solidFill>
                  <a:srgbClr val="FF0000"/>
                </a:solidFill>
              </a:rPr>
              <a:t>1. Saved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2. In Progress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3. Pending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4. Completed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5. Suspected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6. Deleted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7. Rejected 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8. Cancelled</a:t>
            </a:r>
            <a:br>
              <a:rPr lang="en-MY" dirty="0">
                <a:solidFill>
                  <a:srgbClr val="FF0000"/>
                </a:solidFill>
              </a:rPr>
            </a:b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Remark: need to understand the Role checking if there will impact the UI Layout.</a:t>
            </a:r>
          </a:p>
        </p:txBody>
      </p:sp>
    </p:spTree>
    <p:extLst>
      <p:ext uri="{BB962C8B-B14F-4D97-AF65-F5344CB8AC3E}">
        <p14:creationId xmlns:p14="http://schemas.microsoft.com/office/powerpoint/2010/main" val="193283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58142E-60AF-8402-6B72-4603BA54BC79}"/>
              </a:ext>
            </a:extLst>
          </p:cNvPr>
          <p:cNvSpPr txBox="1"/>
          <p:nvPr/>
        </p:nvSpPr>
        <p:spPr>
          <a:xfrm>
            <a:off x="0" y="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A. Entry from Dashboard &gt; Task List &gt; Non Bulk File Upload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13650-6F8C-1CB8-D3E1-94336A24012B}"/>
              </a:ext>
            </a:extLst>
          </p:cNvPr>
          <p:cNvSpPr txBox="1"/>
          <p:nvPr/>
        </p:nvSpPr>
        <p:spPr>
          <a:xfrm>
            <a:off x="-22860" y="365513"/>
            <a:ext cx="611733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950" dirty="0"/>
              <a:t>Clicking on below: (We are calling </a:t>
            </a:r>
            <a:r>
              <a:rPr lang="en-MY" sz="950" dirty="0" err="1">
                <a:highlight>
                  <a:srgbClr val="FFFF00"/>
                </a:highlight>
              </a:rPr>
              <a:t>RetrieveTransactionDataList</a:t>
            </a:r>
            <a:r>
              <a:rPr lang="en-MY" sz="950" dirty="0"/>
              <a:t>/ </a:t>
            </a:r>
            <a:r>
              <a:rPr lang="en-MY" sz="950" dirty="0">
                <a:highlight>
                  <a:srgbClr val="00FF00"/>
                </a:highlight>
              </a:rPr>
              <a:t>transaction/</a:t>
            </a:r>
            <a:r>
              <a:rPr lang="en-MY" sz="950" dirty="0" err="1">
                <a:highlight>
                  <a:srgbClr val="00FF00"/>
                </a:highlight>
              </a:rPr>
              <a:t>data_list</a:t>
            </a:r>
            <a:endParaRPr lang="en-MY" sz="950" dirty="0">
              <a:highlight>
                <a:srgbClr val="00FF00"/>
              </a:highlight>
            </a:endParaRPr>
          </a:p>
          <a:p>
            <a:r>
              <a:rPr lang="en-MY" sz="950" dirty="0"/>
              <a:t> </a:t>
            </a:r>
          </a:p>
          <a:p>
            <a:r>
              <a:rPr lang="en-MY" sz="950" dirty="0">
                <a:highlight>
                  <a:srgbClr val="00FFFF"/>
                </a:highlight>
              </a:rPr>
              <a:t>VIEW DETAILS</a:t>
            </a:r>
            <a:r>
              <a:rPr lang="en-MY" sz="950" dirty="0"/>
              <a:t> Button (</a:t>
            </a:r>
            <a:r>
              <a:rPr lang="en-MY" sz="950" dirty="0">
                <a:solidFill>
                  <a:srgbClr val="FF0000"/>
                </a:solidFill>
                <a:highlight>
                  <a:srgbClr val="FFFF00"/>
                </a:highlight>
              </a:rPr>
              <a:t>Currently, Omni is not returning </a:t>
            </a:r>
            <a:r>
              <a:rPr lang="en-MY" sz="950" dirty="0" err="1">
                <a:solidFill>
                  <a:srgbClr val="FF0000"/>
                </a:solidFill>
                <a:highlight>
                  <a:srgbClr val="FFFF00"/>
                </a:highlight>
              </a:rPr>
              <a:t>upload_format</a:t>
            </a:r>
            <a:r>
              <a:rPr lang="en-MY" sz="950" dirty="0">
                <a:solidFill>
                  <a:srgbClr val="FF0000"/>
                </a:solidFill>
                <a:highlight>
                  <a:srgbClr val="FFFF00"/>
                </a:highlight>
              </a:rPr>
              <a:t> to Mleb as BAU for a long time. Pls refer to the latest Omni Spec below</a:t>
            </a:r>
            <a:r>
              <a:rPr lang="en-MY" sz="950" dirty="0">
                <a:solidFill>
                  <a:srgbClr val="FF0000"/>
                </a:solidFill>
              </a:rPr>
              <a:t>)</a:t>
            </a:r>
          </a:p>
          <a:p>
            <a:endParaRPr lang="en-MY" sz="950" dirty="0">
              <a:solidFill>
                <a:srgbClr val="FF0000"/>
              </a:solidFill>
            </a:endParaRPr>
          </a:p>
          <a:p>
            <a:r>
              <a:rPr lang="en-MY" sz="950" dirty="0"/>
              <a:t>1. Saved &gt; Saved Task List Screen &gt;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b="1" dirty="0">
                <a:solidFill>
                  <a:srgbClr val="0070C0"/>
                </a:solidFill>
              </a:rPr>
              <a:t> &gt; Saved Task List Screen </a:t>
            </a:r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Saved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Saved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</a:p>
          <a:p>
            <a:endParaRPr lang="en-MY" sz="950" dirty="0"/>
          </a:p>
          <a:p>
            <a:r>
              <a:rPr lang="en-MY" sz="950" dirty="0"/>
              <a:t>2. In Progress &gt; In Progress Task List Screen &gt;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b="1" dirty="0">
                <a:solidFill>
                  <a:srgbClr val="0070C0"/>
                </a:solidFill>
              </a:rPr>
              <a:t> &gt; In Progress Task List Screen</a:t>
            </a:r>
            <a:endParaRPr lang="en-MY" sz="950" b="1" dirty="0"/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In Progress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In Progress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</a:p>
          <a:p>
            <a:endParaRPr lang="en-MY" sz="950" dirty="0"/>
          </a:p>
          <a:p>
            <a:r>
              <a:rPr lang="en-MY" sz="950" dirty="0">
                <a:highlight>
                  <a:srgbClr val="00FFFF"/>
                </a:highlight>
              </a:rPr>
              <a:t>3. Pending &gt; Pending Task List Screen </a:t>
            </a:r>
            <a:r>
              <a:rPr lang="en-MY" sz="950" b="1" dirty="0">
                <a:solidFill>
                  <a:srgbClr val="FF0000"/>
                </a:solidFill>
                <a:highlight>
                  <a:srgbClr val="FFFF00"/>
                </a:highlight>
              </a:rPr>
              <a:t>[calling </a:t>
            </a:r>
            <a:r>
              <a:rPr lang="en-MY" sz="95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RetrieveAuthorizeTransaction</a:t>
            </a:r>
            <a:r>
              <a:rPr lang="en-MY" sz="950" b="1" dirty="0">
                <a:solidFill>
                  <a:srgbClr val="FF0000"/>
                </a:solidFill>
                <a:highlight>
                  <a:srgbClr val="FFFF00"/>
                </a:highlight>
              </a:rPr>
              <a:t>/ </a:t>
            </a:r>
            <a:r>
              <a:rPr lang="en-MY" sz="950" b="1" dirty="0">
                <a:solidFill>
                  <a:srgbClr val="FF0000"/>
                </a:solidFill>
                <a:highlight>
                  <a:srgbClr val="00FF00"/>
                </a:highlight>
              </a:rPr>
              <a:t>authorization/</a:t>
            </a:r>
            <a:r>
              <a:rPr lang="en-MY" sz="95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list_pending_trx</a:t>
            </a:r>
            <a:r>
              <a:rPr lang="en-MY" sz="950" b="1" dirty="0">
                <a:solidFill>
                  <a:srgbClr val="FF0000"/>
                </a:solidFill>
                <a:highlight>
                  <a:srgbClr val="FFFF00"/>
                </a:highlight>
              </a:rPr>
              <a:t>]</a:t>
            </a:r>
          </a:p>
          <a:p>
            <a:r>
              <a:rPr lang="en-MY" sz="950" dirty="0">
                <a:highlight>
                  <a:srgbClr val="00FFFF"/>
                </a:highlight>
              </a:rPr>
              <a:t>&gt; iOS &gt; Format Field </a:t>
            </a:r>
            <a:r>
              <a:rPr lang="en-MY" sz="950" b="1" dirty="0">
                <a:solidFill>
                  <a:srgbClr val="FF0000"/>
                </a:solidFill>
                <a:highlight>
                  <a:srgbClr val="00FFFF"/>
                </a:highlight>
              </a:rPr>
              <a:t>Not Display – Need to check with Developer</a:t>
            </a:r>
            <a:br>
              <a:rPr lang="en-MY" sz="950" dirty="0">
                <a:solidFill>
                  <a:srgbClr val="00B050"/>
                </a:solidFill>
                <a:highlight>
                  <a:srgbClr val="00FFFF"/>
                </a:highlight>
              </a:rPr>
            </a:br>
            <a:r>
              <a:rPr lang="en-MY" sz="950" dirty="0">
                <a:highlight>
                  <a:srgbClr val="00FFFF"/>
                </a:highlight>
              </a:rPr>
              <a:t>&gt; Android &gt; Format parameter </a:t>
            </a:r>
            <a:r>
              <a:rPr lang="en-MY" sz="950" b="1" dirty="0">
                <a:solidFill>
                  <a:srgbClr val="00B050"/>
                </a:solidFill>
                <a:highlight>
                  <a:srgbClr val="00FFFF"/>
                </a:highlight>
              </a:rPr>
              <a:t>Display </a:t>
            </a:r>
          </a:p>
          <a:p>
            <a:r>
              <a:rPr lang="en-MY" sz="950" b="1" dirty="0">
                <a:solidFill>
                  <a:srgbClr val="FF0000"/>
                </a:solidFill>
                <a:highlight>
                  <a:srgbClr val="00FFFF"/>
                </a:highlight>
              </a:rPr>
              <a:t>&gt; Android &gt; Header Copywriting need to change</a:t>
            </a:r>
          </a:p>
          <a:p>
            <a:endParaRPr lang="en-MY" sz="950" dirty="0"/>
          </a:p>
          <a:p>
            <a:r>
              <a:rPr lang="en-MY" sz="950" dirty="0"/>
              <a:t>4. Completed &gt; Completed Task List Screen</a:t>
            </a:r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Completed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Completed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  <a:endParaRPr lang="en-MY" sz="950" dirty="0"/>
          </a:p>
          <a:p>
            <a:endParaRPr lang="en-MY" sz="950" dirty="0"/>
          </a:p>
          <a:p>
            <a:r>
              <a:rPr lang="en-MY" sz="950" dirty="0"/>
              <a:t>5. Suspected &gt; Suspected Task List Screen</a:t>
            </a:r>
          </a:p>
          <a:p>
            <a:r>
              <a:rPr lang="en-MY" sz="950" dirty="0"/>
              <a:t>&gt; iOS &gt; </a:t>
            </a:r>
            <a:r>
              <a:rPr lang="en-MY" sz="950" dirty="0">
                <a:solidFill>
                  <a:srgbClr val="FF0000"/>
                </a:solidFill>
              </a:rPr>
              <a:t>Need to check with developer if Format Parameter does exist on the screen</a:t>
            </a:r>
          </a:p>
          <a:p>
            <a:r>
              <a:rPr lang="en-MY" sz="950" dirty="0"/>
              <a:t>&gt; Android &gt; </a:t>
            </a:r>
            <a:r>
              <a:rPr lang="en-MY" sz="950" dirty="0">
                <a:solidFill>
                  <a:srgbClr val="FF0000"/>
                </a:solidFill>
              </a:rPr>
              <a:t>The header is displaying Suspected Task List – which means [1,2,4,5] after clicking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dirty="0">
                <a:solidFill>
                  <a:srgbClr val="FF0000"/>
                </a:solidFill>
              </a:rPr>
              <a:t>, Android should follow iOS.</a:t>
            </a:r>
            <a:endParaRPr lang="en-MY" sz="950" dirty="0"/>
          </a:p>
          <a:p>
            <a:endParaRPr lang="en-MY" sz="950" dirty="0"/>
          </a:p>
          <a:p>
            <a:r>
              <a:rPr lang="en-MY" sz="950" dirty="0"/>
              <a:t>6. Deleted &gt; Deleted Task List Screen</a:t>
            </a:r>
          </a:p>
          <a:p>
            <a:r>
              <a:rPr lang="en-MY" sz="950" dirty="0"/>
              <a:t>&gt; iOS &gt; </a:t>
            </a:r>
            <a:r>
              <a:rPr lang="en-MY" sz="950" dirty="0">
                <a:solidFill>
                  <a:srgbClr val="FF0000"/>
                </a:solidFill>
              </a:rPr>
              <a:t>Need to check with developer if Format Parameter does exist on the screen</a:t>
            </a:r>
          </a:p>
          <a:p>
            <a:r>
              <a:rPr lang="en-MY" sz="950" dirty="0"/>
              <a:t>&gt; Android &gt; </a:t>
            </a:r>
            <a:r>
              <a:rPr lang="en-MY" sz="950" dirty="0">
                <a:solidFill>
                  <a:srgbClr val="FF0000"/>
                </a:solidFill>
              </a:rPr>
              <a:t>The header is displaying Deleted Task List – which means [1,2,4,5,6] after clicking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dirty="0">
                <a:solidFill>
                  <a:srgbClr val="FF0000"/>
                </a:solidFill>
              </a:rPr>
              <a:t>, Android should follow iOS.</a:t>
            </a:r>
            <a:endParaRPr lang="en-MY" sz="950" dirty="0"/>
          </a:p>
          <a:p>
            <a:endParaRPr lang="en-MY" sz="950" dirty="0"/>
          </a:p>
          <a:p>
            <a:r>
              <a:rPr lang="en-MY" sz="950" dirty="0"/>
              <a:t>7. Rejected &gt; Rejected Task List Screen</a:t>
            </a:r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Rejected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Rejected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  <a:endParaRPr lang="en-MY" sz="95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950" dirty="0"/>
          </a:p>
          <a:p>
            <a:r>
              <a:rPr lang="en-MY" sz="950" dirty="0"/>
              <a:t>8. Cancelled &gt;  Cancelled Task List Screen</a:t>
            </a:r>
          </a:p>
          <a:p>
            <a:r>
              <a:rPr lang="en-MY" sz="950" dirty="0"/>
              <a:t>&gt; iOS &gt; </a:t>
            </a:r>
            <a:r>
              <a:rPr lang="en-MY" sz="950" dirty="0">
                <a:solidFill>
                  <a:srgbClr val="FF0000"/>
                </a:solidFill>
              </a:rPr>
              <a:t>Need to check with developer if Format Parameter does exist on the screen</a:t>
            </a:r>
          </a:p>
          <a:p>
            <a:r>
              <a:rPr lang="en-MY" sz="950" dirty="0"/>
              <a:t>&gt; Android &gt; </a:t>
            </a:r>
            <a:r>
              <a:rPr lang="en-MY" sz="950" dirty="0">
                <a:solidFill>
                  <a:srgbClr val="FF0000"/>
                </a:solidFill>
              </a:rPr>
              <a:t>The header is displaying Deleted Task List – which means [1,2,4,5,6] after clicking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dirty="0">
                <a:solidFill>
                  <a:srgbClr val="FF0000"/>
                </a:solidFill>
              </a:rPr>
              <a:t>, Android should follow iOS.</a:t>
            </a:r>
            <a:endParaRPr lang="en-MY" sz="95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4EC2C9-A94F-3674-1F71-0764237B6857}"/>
              </a:ext>
            </a:extLst>
          </p:cNvPr>
          <p:cNvGrpSpPr/>
          <p:nvPr/>
        </p:nvGrpSpPr>
        <p:grpSpPr>
          <a:xfrm>
            <a:off x="6468012" y="2921211"/>
            <a:ext cx="3987233" cy="2623100"/>
            <a:chOff x="6468012" y="2921211"/>
            <a:chExt cx="3987233" cy="26231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C17FEE-0FE3-A47A-8031-582938E6F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012" y="2921212"/>
              <a:ext cx="1305402" cy="2623099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FC308-EE4B-9A12-0A73-361590B39C50}"/>
                </a:ext>
              </a:extLst>
            </p:cNvPr>
            <p:cNvGrpSpPr/>
            <p:nvPr/>
          </p:nvGrpSpPr>
          <p:grpSpPr>
            <a:xfrm>
              <a:off x="7907042" y="2922526"/>
              <a:ext cx="1304748" cy="2621785"/>
              <a:chOff x="8882402" y="2927608"/>
              <a:chExt cx="1304748" cy="26217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9A13AD1-3093-9346-7446-324204A7C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2402" y="2927608"/>
                <a:ext cx="1304748" cy="2621785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61545A-3FAF-42BD-893E-2731684F05FE}"/>
                  </a:ext>
                </a:extLst>
              </p:cNvPr>
              <p:cNvSpPr/>
              <p:nvPr/>
            </p:nvSpPr>
            <p:spPr>
              <a:xfrm>
                <a:off x="8968742" y="4793381"/>
                <a:ext cx="407928" cy="5412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2232B-33F4-E376-FFD6-96D605660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418" y="2921211"/>
              <a:ext cx="1109827" cy="262178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5FD93EB-320C-A99F-A381-AB7F5C771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68" y="45211"/>
            <a:ext cx="5131816" cy="177725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A0C177-EDDC-4829-6FEE-6987A98BC65B}"/>
              </a:ext>
            </a:extLst>
          </p:cNvPr>
          <p:cNvCxnSpPr>
            <a:cxnSpLocks/>
          </p:cNvCxnSpPr>
          <p:nvPr/>
        </p:nvCxnSpPr>
        <p:spPr>
          <a:xfrm>
            <a:off x="4892040" y="512064"/>
            <a:ext cx="2352040" cy="4000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97A015-38F3-AED0-F5E5-38D3E31E7E00}"/>
              </a:ext>
            </a:extLst>
          </p:cNvPr>
          <p:cNvSpPr txBox="1"/>
          <p:nvPr/>
        </p:nvSpPr>
        <p:spPr>
          <a:xfrm rot="1667514">
            <a:off x="10183832" y="73126"/>
            <a:ext cx="2920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FF0000"/>
                </a:solidFill>
              </a:rPr>
              <a:t>iOS &amp; Android are different when it comes to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7D9DED-638A-E042-EAD7-CF8C75E1989C}"/>
              </a:ext>
            </a:extLst>
          </p:cNvPr>
          <p:cNvSpPr txBox="1"/>
          <p:nvPr/>
        </p:nvSpPr>
        <p:spPr>
          <a:xfrm>
            <a:off x="6619921" y="1966150"/>
            <a:ext cx="65608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b="1" dirty="0">
                <a:solidFill>
                  <a:srgbClr val="FF0000"/>
                </a:solidFill>
              </a:rPr>
              <a:t>I think for View Detail button [1, 2, 4,5,6,7,8 ], Android should follow iOS as there should not be having Format Field – </a:t>
            </a:r>
            <a:r>
              <a:rPr lang="en-MY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Pls refer to slide #5</a:t>
            </a:r>
          </a:p>
          <a:p>
            <a:endParaRPr lang="en-MY" sz="1400" b="1" dirty="0">
              <a:solidFill>
                <a:srgbClr val="FF0000"/>
              </a:solidFill>
            </a:endParaRPr>
          </a:p>
          <a:p>
            <a:r>
              <a:rPr lang="en-MY" sz="1400" b="1" dirty="0">
                <a:solidFill>
                  <a:srgbClr val="FF0000"/>
                </a:solidFill>
              </a:rPr>
              <a:t>Seems like Only [#3] should have Format parameter.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11791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F0183C-2E0F-1FE2-828D-DB4B29B51499}"/>
              </a:ext>
            </a:extLst>
          </p:cNvPr>
          <p:cNvSpPr txBox="1"/>
          <p:nvPr/>
        </p:nvSpPr>
        <p:spPr>
          <a:xfrm>
            <a:off x="1524" y="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B. Entry from Side Menu &gt; Authorization &gt; Non-Bulk File Upload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760EF-549C-0F3C-2C16-7431C9DD06FB}"/>
              </a:ext>
            </a:extLst>
          </p:cNvPr>
          <p:cNvSpPr txBox="1"/>
          <p:nvPr/>
        </p:nvSpPr>
        <p:spPr>
          <a:xfrm>
            <a:off x="0" y="776978"/>
            <a:ext cx="6117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Clicking on below: (We are calling </a:t>
            </a:r>
            <a:r>
              <a:rPr lang="en-MY" sz="1400" dirty="0" err="1">
                <a:highlight>
                  <a:srgbClr val="FFFF00"/>
                </a:highlight>
              </a:rPr>
              <a:t>RetrieveTaskTransaction</a:t>
            </a:r>
            <a:r>
              <a:rPr lang="en-MY" sz="1400" dirty="0"/>
              <a:t>/ </a:t>
            </a:r>
            <a:r>
              <a:rPr lang="en-MY" sz="1400" dirty="0" err="1">
                <a:highlight>
                  <a:srgbClr val="00FF00"/>
                </a:highlight>
              </a:rPr>
              <a:t>task_list</a:t>
            </a:r>
            <a:r>
              <a:rPr lang="en-MY" sz="1400" dirty="0">
                <a:highlight>
                  <a:srgbClr val="00FF00"/>
                </a:highlight>
              </a:rPr>
              <a:t>/</a:t>
            </a:r>
            <a:r>
              <a:rPr lang="en-MY" sz="1400" dirty="0" err="1">
                <a:highlight>
                  <a:srgbClr val="00FF00"/>
                </a:highlight>
              </a:rPr>
              <a:t>list_trx</a:t>
            </a:r>
            <a:r>
              <a:rPr lang="en-MY" sz="1400" dirty="0"/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077079-5B83-CCA0-4AF2-88A97CDB3E4B}"/>
              </a:ext>
            </a:extLst>
          </p:cNvPr>
          <p:cNvGrpSpPr/>
          <p:nvPr/>
        </p:nvGrpSpPr>
        <p:grpSpPr>
          <a:xfrm>
            <a:off x="5079021" y="1591842"/>
            <a:ext cx="3985550" cy="4607004"/>
            <a:chOff x="5730239" y="1377142"/>
            <a:chExt cx="3985550" cy="4607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CA0C98-F380-0103-5CF7-99CB16913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239" y="2464909"/>
              <a:ext cx="1751371" cy="351923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825C0F-4D75-5556-F03E-4BC34BA8BEA8}"/>
                </a:ext>
              </a:extLst>
            </p:cNvPr>
            <p:cNvSpPr txBox="1"/>
            <p:nvPr/>
          </p:nvSpPr>
          <p:spPr>
            <a:xfrm>
              <a:off x="5917404" y="1377142"/>
              <a:ext cx="3798385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MY" sz="1400" dirty="0"/>
                <a:t>Clicking on below: (We are calling </a:t>
              </a:r>
              <a:r>
                <a:rPr lang="en-MY" sz="1400" dirty="0" err="1">
                  <a:highlight>
                    <a:srgbClr val="FFFF00"/>
                  </a:highlight>
                </a:rPr>
                <a:t>RetrieveAuthorizeTransaction</a:t>
              </a:r>
              <a:r>
                <a:rPr lang="en-MY" sz="1400" dirty="0">
                  <a:highlight>
                    <a:srgbClr val="FFFF00"/>
                  </a:highlight>
                </a:rPr>
                <a:t> </a:t>
              </a:r>
              <a:r>
                <a:rPr lang="en-MY" sz="1400" dirty="0"/>
                <a:t>/ </a:t>
              </a:r>
              <a:r>
                <a:rPr lang="en-MY" sz="1400" dirty="0" err="1">
                  <a:highlight>
                    <a:srgbClr val="00FF00"/>
                  </a:highlight>
                </a:rPr>
                <a:t>list_pending_trx</a:t>
              </a:r>
              <a:r>
                <a:rPr lang="en-MY" sz="1400" dirty="0"/>
                <a:t>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A17422-E336-1309-1BC2-41C64EC9E831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7004304" y="1900362"/>
              <a:ext cx="812293" cy="26624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0653A6-DD53-65E0-7B6F-ACFFB76023A6}"/>
              </a:ext>
            </a:extLst>
          </p:cNvPr>
          <p:cNvGrpSpPr/>
          <p:nvPr/>
        </p:nvGrpSpPr>
        <p:grpSpPr>
          <a:xfrm>
            <a:off x="693018" y="1084755"/>
            <a:ext cx="3262162" cy="4889232"/>
            <a:chOff x="693018" y="1084755"/>
            <a:chExt cx="3262162" cy="48892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3ECC42-B596-65EA-07DC-8A2435A80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18" y="2454750"/>
              <a:ext cx="1751371" cy="351923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4911250-A1F0-E8E8-8E32-17C12D8905FE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1316736" y="1084755"/>
              <a:ext cx="1741932" cy="28105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8A27347-8E75-3ED6-45F8-5A31249DCDD6}"/>
                </a:ext>
              </a:extLst>
            </p:cNvPr>
            <p:cNvSpPr/>
            <p:nvPr/>
          </p:nvSpPr>
          <p:spPr>
            <a:xfrm>
              <a:off x="3199276" y="4224528"/>
              <a:ext cx="755904" cy="5847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8A8E7C-FB00-E883-720D-797D22A2BBBF}"/>
              </a:ext>
            </a:extLst>
          </p:cNvPr>
          <p:cNvGrpSpPr/>
          <p:nvPr/>
        </p:nvGrpSpPr>
        <p:grpSpPr>
          <a:xfrm>
            <a:off x="8560604" y="2211141"/>
            <a:ext cx="3798385" cy="4611547"/>
            <a:chOff x="8403957" y="2246453"/>
            <a:chExt cx="3798385" cy="46115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CE66504-ADC1-CAF2-30CB-08B99BF5F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3203" y="2986839"/>
              <a:ext cx="1926508" cy="3871161"/>
            </a:xfrm>
            <a:prstGeom prst="rect">
              <a:avLst/>
            </a:prstGeom>
          </p:spPr>
        </p:pic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F3B60C7-02D9-4F56-CBE2-ECC29DD9483D}"/>
                </a:ext>
              </a:extLst>
            </p:cNvPr>
            <p:cNvSpPr/>
            <p:nvPr/>
          </p:nvSpPr>
          <p:spPr>
            <a:xfrm>
              <a:off x="8827099" y="4224528"/>
              <a:ext cx="755904" cy="5847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8A0B77-3E53-D39F-01D2-198E8C7E0C37}"/>
                </a:ext>
              </a:extLst>
            </p:cNvPr>
            <p:cNvSpPr/>
            <p:nvPr/>
          </p:nvSpPr>
          <p:spPr>
            <a:xfrm>
              <a:off x="9695532" y="5509843"/>
              <a:ext cx="900925" cy="1160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EA45DF-BB31-6D29-332C-2A9BFF12AC1E}"/>
                </a:ext>
              </a:extLst>
            </p:cNvPr>
            <p:cNvSpPr txBox="1"/>
            <p:nvPr/>
          </p:nvSpPr>
          <p:spPr>
            <a:xfrm>
              <a:off x="8403957" y="2246453"/>
              <a:ext cx="37983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600" dirty="0"/>
                <a:t>Able to map and display </a:t>
              </a:r>
            </a:p>
            <a:p>
              <a:r>
                <a:rPr lang="en-MY" sz="1600" dirty="0" err="1"/>
                <a:t>upload_format</a:t>
              </a:r>
              <a:r>
                <a:rPr lang="en-MY" sz="1600" dirty="0"/>
                <a:t>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6F6A38-4480-179E-3CB1-E03330C25DAB}"/>
              </a:ext>
            </a:extLst>
          </p:cNvPr>
          <p:cNvSpPr txBox="1"/>
          <p:nvPr/>
        </p:nvSpPr>
        <p:spPr>
          <a:xfrm rot="1667514">
            <a:off x="10183832" y="73126"/>
            <a:ext cx="2920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00B050"/>
                </a:solidFill>
              </a:rPr>
              <a:t>Nothing wrong with this</a:t>
            </a:r>
          </a:p>
          <a:p>
            <a:pPr algn="ctr"/>
            <a:r>
              <a:rPr lang="en-MY" sz="1600" b="1" dirty="0">
                <a:solidFill>
                  <a:srgbClr val="00B050"/>
                </a:solidFill>
              </a:rPr>
              <a:t>Same for iOS &amp; Android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7A1B95-448F-5AF9-2ACE-D4873C4F00C9}"/>
              </a:ext>
            </a:extLst>
          </p:cNvPr>
          <p:cNvSpPr txBox="1"/>
          <p:nvPr/>
        </p:nvSpPr>
        <p:spPr>
          <a:xfrm>
            <a:off x="4274536" y="2167403"/>
            <a:ext cx="4481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b="1" dirty="0">
                <a:solidFill>
                  <a:srgbClr val="FF0000"/>
                </a:solidFill>
              </a:rPr>
              <a:t>iOS &gt; Authorization Screen &gt; need to map with </a:t>
            </a:r>
            <a:r>
              <a:rPr lang="en-MY" sz="1400" b="1" dirty="0" err="1">
                <a:solidFill>
                  <a:srgbClr val="FF0000"/>
                </a:solidFill>
              </a:rPr>
              <a:t>upload_format</a:t>
            </a:r>
            <a:r>
              <a:rPr lang="en-MY" sz="1400" b="1" dirty="0">
                <a:solidFill>
                  <a:srgbClr val="FF0000"/>
                </a:solidFill>
              </a:rPr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322513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15DC58-7FC3-E4ED-45CE-68380A396641}"/>
              </a:ext>
            </a:extLst>
          </p:cNvPr>
          <p:cNvSpPr txBox="1"/>
          <p:nvPr/>
        </p:nvSpPr>
        <p:spPr>
          <a:xfrm>
            <a:off x="1524" y="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C. Entry from Side Menu &gt; </a:t>
            </a:r>
            <a:r>
              <a:rPr lang="en-MY" b="1" dirty="0"/>
              <a:t>Transaction Summary</a:t>
            </a:r>
            <a:r>
              <a:rPr lang="en-MY" dirty="0"/>
              <a:t> &gt; Non-Bulk File Upload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C1833-E904-3701-77AE-AE123966E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0" y="1523382"/>
            <a:ext cx="2119159" cy="4258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A6FDC-049A-FE83-75D2-BA7E6F8404EF}"/>
              </a:ext>
            </a:extLst>
          </p:cNvPr>
          <p:cNvSpPr txBox="1"/>
          <p:nvPr/>
        </p:nvSpPr>
        <p:spPr>
          <a:xfrm>
            <a:off x="0" y="976688"/>
            <a:ext cx="6461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Clicking on below: (We are calling </a:t>
            </a:r>
            <a:r>
              <a:rPr lang="en-MY" sz="1400" dirty="0" err="1">
                <a:highlight>
                  <a:srgbClr val="FFFF00"/>
                </a:highlight>
              </a:rPr>
              <a:t>RetrieveTaskTransaction</a:t>
            </a:r>
            <a:r>
              <a:rPr lang="en-MY" sz="1400" dirty="0"/>
              <a:t>/ </a:t>
            </a:r>
            <a:r>
              <a:rPr lang="en-MY" sz="1400" dirty="0">
                <a:highlight>
                  <a:srgbClr val="00FF00"/>
                </a:highlight>
              </a:rPr>
              <a:t>transaction/</a:t>
            </a:r>
            <a:r>
              <a:rPr lang="en-MY" sz="1400" dirty="0" err="1">
                <a:highlight>
                  <a:srgbClr val="00FF00"/>
                </a:highlight>
              </a:rPr>
              <a:t>trx_summary</a:t>
            </a:r>
            <a:r>
              <a:rPr lang="en-MY" sz="1400" dirty="0">
                <a:highlight>
                  <a:srgbClr val="00FF00"/>
                </a:highlight>
              </a:rPr>
              <a:t>)</a:t>
            </a:r>
            <a:endParaRPr lang="en-MY" sz="1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271481-4B0E-C362-DB0F-018027588A68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412240" y="1284465"/>
            <a:ext cx="1818640" cy="2048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A07F13-5F1C-6A95-D686-FE7B06DD2AE0}"/>
              </a:ext>
            </a:extLst>
          </p:cNvPr>
          <p:cNvSpPr txBox="1"/>
          <p:nvPr/>
        </p:nvSpPr>
        <p:spPr>
          <a:xfrm rot="1667514">
            <a:off x="9635192" y="468174"/>
            <a:ext cx="2920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00B050"/>
                </a:solidFill>
              </a:rPr>
              <a:t>Format parameter seems not applicable cos UI design is different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CB07EB-601D-D3CA-978C-6F5B0E3E2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79" y="1523381"/>
            <a:ext cx="2119159" cy="4258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66EBDE-2642-E874-1C76-6175BDAC3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93" y="1523380"/>
            <a:ext cx="2119159" cy="42582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283D45-1C91-8AE5-6EA2-1B493E6B21D5}"/>
              </a:ext>
            </a:extLst>
          </p:cNvPr>
          <p:cNvSpPr txBox="1"/>
          <p:nvPr/>
        </p:nvSpPr>
        <p:spPr>
          <a:xfrm>
            <a:off x="5476240" y="5881312"/>
            <a:ext cx="2905760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this is after </a:t>
            </a:r>
            <a:r>
              <a:rPr lang="en-MY" sz="1400" dirty="0" err="1"/>
              <a:t>i</a:t>
            </a:r>
            <a:r>
              <a:rPr lang="en-MY" sz="1400" dirty="0"/>
              <a:t> tap on view transaction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186181-D2E5-8374-B02F-DB5A18EDF9CC}"/>
              </a:ext>
            </a:extLst>
          </p:cNvPr>
          <p:cNvSpPr txBox="1"/>
          <p:nvPr/>
        </p:nvSpPr>
        <p:spPr>
          <a:xfrm>
            <a:off x="8473440" y="5881312"/>
            <a:ext cx="2905760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this is after </a:t>
            </a:r>
            <a:r>
              <a:rPr lang="en-MY" sz="1400" dirty="0" err="1"/>
              <a:t>i</a:t>
            </a:r>
            <a:r>
              <a:rPr lang="en-MY" sz="1400" dirty="0"/>
              <a:t> tap on view summary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CC2E86-11E2-8767-96B5-E7E36F1BC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92" y="1523380"/>
            <a:ext cx="2119159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5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889C11-9B44-FE04-D428-3E1A86309A3A}"/>
              </a:ext>
            </a:extLst>
          </p:cNvPr>
          <p:cNvSpPr txBox="1"/>
          <p:nvPr/>
        </p:nvSpPr>
        <p:spPr>
          <a:xfrm>
            <a:off x="813817" y="-1171"/>
            <a:ext cx="1068627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Inherited from Slide #2 – Screen differences between iOS &amp; Android  </a:t>
            </a:r>
          </a:p>
          <a:p>
            <a:endParaRPr lang="en-MY" sz="1200" b="1" dirty="0">
              <a:solidFill>
                <a:srgbClr val="FF0000"/>
              </a:solidFill>
            </a:endParaRPr>
          </a:p>
          <a:p>
            <a:r>
              <a:rPr lang="en-MY" sz="1200" dirty="0"/>
              <a:t>Dashboard &gt; Task List &gt; Non Bulk File Upload </a:t>
            </a:r>
            <a:r>
              <a:rPr lang="en-MY" sz="1200" b="1" dirty="0"/>
              <a:t>&gt;</a:t>
            </a:r>
            <a:r>
              <a:rPr lang="en-MY" sz="1200" dirty="0"/>
              <a:t> This is going to standardize the mapping for entry above &amp; WSs that involves as below:</a:t>
            </a:r>
          </a:p>
          <a:p>
            <a:r>
              <a:rPr lang="en-MY" sz="1200" dirty="0"/>
              <a:t>- </a:t>
            </a:r>
            <a:r>
              <a:rPr lang="en-MY" sz="1200" dirty="0" err="1">
                <a:highlight>
                  <a:srgbClr val="FFFF00"/>
                </a:highlight>
              </a:rPr>
              <a:t>RetrieveTaskTransaction</a:t>
            </a:r>
            <a:endParaRPr lang="en-MY" sz="1200" dirty="0"/>
          </a:p>
          <a:p>
            <a:r>
              <a:rPr lang="en-MY" sz="1200" dirty="0"/>
              <a:t>- </a:t>
            </a:r>
            <a:r>
              <a:rPr lang="en-MY" sz="1200" dirty="0" err="1">
                <a:highlight>
                  <a:srgbClr val="FFFF00"/>
                </a:highlight>
              </a:rPr>
              <a:t>RetrieveTransactionDataList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To Standardize FE Checking for WS response of above: (from Slide #6 until Slide #13)</a:t>
            </a:r>
          </a:p>
          <a:p>
            <a:endParaRPr lang="en-MY" sz="1200" dirty="0"/>
          </a:p>
          <a:p>
            <a:r>
              <a:rPr lang="en-MY" sz="1200" dirty="0"/>
              <a:t>&gt; FE checks </a:t>
            </a:r>
            <a:r>
              <a:rPr lang="en-MY" sz="1200" dirty="0" err="1">
                <a:highlight>
                  <a:srgbClr val="00FFFF"/>
                </a:highlight>
              </a:rPr>
              <a:t>upload_format_desc</a:t>
            </a:r>
            <a:r>
              <a:rPr lang="en-MY" sz="1200" dirty="0"/>
              <a:t> from BE response &gt; Display </a:t>
            </a:r>
            <a:r>
              <a:rPr lang="en-MY" sz="1200" dirty="0" err="1">
                <a:highlight>
                  <a:srgbClr val="00FFFF"/>
                </a:highlight>
              </a:rPr>
              <a:t>upload_format_desc</a:t>
            </a:r>
            <a:r>
              <a:rPr lang="en-MY" sz="1200" dirty="0">
                <a:highlight>
                  <a:srgbClr val="00FFFF"/>
                </a:highlight>
              </a:rPr>
              <a:t> value</a:t>
            </a:r>
            <a:r>
              <a:rPr lang="en-MY" sz="1200" dirty="0"/>
              <a:t> in Format Field.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&gt; If there is no </a:t>
            </a:r>
            <a:r>
              <a:rPr lang="en-MY" sz="1200" dirty="0" err="1">
                <a:highlight>
                  <a:srgbClr val="00FFFF"/>
                </a:highlight>
              </a:rPr>
              <a:t>upload_format_desc</a:t>
            </a:r>
            <a:r>
              <a:rPr lang="en-MY" sz="1200" dirty="0"/>
              <a:t>; 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&gt; FE check </a:t>
            </a:r>
            <a:r>
              <a:rPr lang="en-MY" sz="1200" dirty="0" err="1">
                <a:highlight>
                  <a:srgbClr val="FFFF00"/>
                </a:highlight>
              </a:rPr>
              <a:t>upload_format</a:t>
            </a:r>
            <a:r>
              <a:rPr lang="en-MY" sz="1200" dirty="0"/>
              <a:t> from BE response &gt; Display </a:t>
            </a:r>
            <a:r>
              <a:rPr lang="en-MY" sz="1200" dirty="0" err="1">
                <a:highlight>
                  <a:srgbClr val="FFFF00"/>
                </a:highlight>
              </a:rPr>
              <a:t>upload_format</a:t>
            </a:r>
            <a:r>
              <a:rPr lang="en-MY" sz="1200" dirty="0">
                <a:highlight>
                  <a:srgbClr val="FFFF00"/>
                </a:highlight>
              </a:rPr>
              <a:t> value</a:t>
            </a:r>
            <a:r>
              <a:rPr lang="en-MY" sz="1200" dirty="0"/>
              <a:t> in Format Field.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&gt; If there is no </a:t>
            </a:r>
            <a:r>
              <a:rPr lang="en-MY" sz="1200" dirty="0" err="1">
                <a:highlight>
                  <a:srgbClr val="00FFFF"/>
                </a:highlight>
              </a:rPr>
              <a:t>upload_format_desc</a:t>
            </a:r>
            <a:r>
              <a:rPr lang="en-MY" sz="1200" dirty="0"/>
              <a:t> nor </a:t>
            </a:r>
            <a:r>
              <a:rPr lang="en-MY" sz="1200" dirty="0" err="1">
                <a:highlight>
                  <a:srgbClr val="FFFF00"/>
                </a:highlight>
              </a:rPr>
              <a:t>upload_format</a:t>
            </a:r>
            <a:r>
              <a:rPr lang="en-MY" sz="1200" dirty="0">
                <a:highlight>
                  <a:srgbClr val="FFFF00"/>
                </a:highlight>
              </a:rPr>
              <a:t> value</a:t>
            </a:r>
            <a:r>
              <a:rPr lang="en-MY" sz="1200" dirty="0"/>
              <a:t> being return by BE response, Pls display </a:t>
            </a:r>
            <a:r>
              <a:rPr lang="en-MY" sz="1200" dirty="0">
                <a:highlight>
                  <a:srgbClr val="00FF00"/>
                </a:highlight>
              </a:rPr>
              <a:t>“-”</a:t>
            </a:r>
          </a:p>
          <a:p>
            <a:endParaRPr lang="en-MY" sz="1200" dirty="0"/>
          </a:p>
          <a:p>
            <a:endParaRPr lang="en-MY" sz="1200" dirty="0"/>
          </a:p>
          <a:p>
            <a:r>
              <a:rPr lang="en-MY" sz="1200" b="1" dirty="0"/>
              <a:t>Items from Dashboard &gt; Task List &gt; Non Bulk File Upload</a:t>
            </a:r>
          </a:p>
          <a:p>
            <a:endParaRPr lang="en-MY" sz="1200" dirty="0"/>
          </a:p>
          <a:p>
            <a:r>
              <a:rPr lang="en-MY" sz="1200" dirty="0"/>
              <a:t>- Saved &gt; Saved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In Progress &gt;  In Progress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Pending &gt; Pending Task List Screen &gt; Format Field [Standardize Mapping]</a:t>
            </a:r>
            <a:br>
              <a:rPr lang="en-MY" sz="1200" dirty="0"/>
            </a:br>
            <a:r>
              <a:rPr lang="en-MY" sz="1200" dirty="0"/>
              <a:t>&gt; Also &gt; [VIEW DETAILS] Pending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Completed &gt; Completed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Suspected &gt; Suspected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Deleted &gt; Deleted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Rejected &gt; Rejected Task List Screen &gt; Format Field [Standardize Mapping]</a:t>
            </a:r>
            <a:br>
              <a:rPr lang="en-MY" sz="1200" dirty="0"/>
            </a:br>
            <a:br>
              <a:rPr lang="en-MY" sz="1200" dirty="0"/>
            </a:br>
            <a:r>
              <a:rPr lang="en-MY" sz="1200" dirty="0"/>
              <a:t>- Cancelled &gt; Cancelled Task List Screen &gt; Format Field [Standardize Mapping]</a:t>
            </a:r>
          </a:p>
        </p:txBody>
      </p:sp>
    </p:spTree>
    <p:extLst>
      <p:ext uri="{BB962C8B-B14F-4D97-AF65-F5344CB8AC3E}">
        <p14:creationId xmlns:p14="http://schemas.microsoft.com/office/powerpoint/2010/main" val="19344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155646-3208-D0DC-D2FC-6FE0B20E6997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1.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Saved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44289-666E-5D95-6363-71A698FE00EE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2350B-8935-DAA3-AEB7-AE0AD5199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651"/>
            <a:ext cx="1111705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8657-66A2-2BED-B760-72EE278D8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06" y="1294651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E007E-D5DC-3FA2-F35A-C224A342A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53" y="1294651"/>
            <a:ext cx="1111705" cy="2403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B3AC7F-2337-4674-5B2B-A39CDCF946CF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21857-1296-374B-B689-E83BADE814D2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A2A9F0-F010-5BD6-C6D2-5CA6E06AC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60" y="4189988"/>
            <a:ext cx="1141751" cy="2403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068AFE-9396-90C1-90AF-7EAF8CC08935}"/>
              </a:ext>
            </a:extLst>
          </p:cNvPr>
          <p:cNvSpPr/>
          <p:nvPr/>
        </p:nvSpPr>
        <p:spPr>
          <a:xfrm>
            <a:off x="1635760" y="4058920"/>
            <a:ext cx="1534160" cy="650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800" dirty="0"/>
              <a:t>Format Field Mapping:-</a:t>
            </a:r>
          </a:p>
          <a:p>
            <a:r>
              <a:rPr lang="en-MY" sz="800" dirty="0">
                <a:solidFill>
                  <a:schemeClr val="tx1"/>
                </a:solidFill>
                <a:highlight>
                  <a:srgbClr val="FFFF00"/>
                </a:highlight>
              </a:rPr>
              <a:t>Need to map with </a:t>
            </a:r>
            <a:r>
              <a:rPr lang="en-MY" sz="800" dirty="0" err="1">
                <a:solidFill>
                  <a:schemeClr val="tx1"/>
                </a:solidFill>
                <a:highlight>
                  <a:srgbClr val="FFFF00"/>
                </a:highlight>
              </a:rPr>
              <a:t>upload_format_desc</a:t>
            </a:r>
            <a:endParaRPr lang="en-MY" sz="800" dirty="0"/>
          </a:p>
          <a:p>
            <a:r>
              <a:rPr lang="en-MY" sz="800" dirty="0"/>
              <a:t>iOS: </a:t>
            </a:r>
          </a:p>
          <a:p>
            <a:r>
              <a:rPr lang="en-MY" sz="800" dirty="0"/>
              <a:t>Android: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5E1B03-52FA-E114-67F1-5978B280CF09}"/>
              </a:ext>
            </a:extLst>
          </p:cNvPr>
          <p:cNvCxnSpPr>
            <a:cxnSpLocks/>
            <a:stCxn id="3" idx="1"/>
            <a:endCxn id="20" idx="1"/>
          </p:cNvCxnSpPr>
          <p:nvPr/>
        </p:nvCxnSpPr>
        <p:spPr>
          <a:xfrm rot="10800000" flipH="1">
            <a:off x="1635759" y="2257836"/>
            <a:ext cx="69527" cy="2126205"/>
          </a:xfrm>
          <a:prstGeom prst="bentConnector3">
            <a:avLst>
              <a:gd name="adj1" fmla="val -328793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9F5D2CB-1A8A-21C3-7DFD-DE55C11311A0}"/>
              </a:ext>
            </a:extLst>
          </p:cNvPr>
          <p:cNvSpPr/>
          <p:nvPr/>
        </p:nvSpPr>
        <p:spPr>
          <a:xfrm>
            <a:off x="1705287" y="2230556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</p:spTree>
    <p:extLst>
      <p:ext uri="{BB962C8B-B14F-4D97-AF65-F5344CB8AC3E}">
        <p14:creationId xmlns:p14="http://schemas.microsoft.com/office/powerpoint/2010/main" val="348364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EE4BC-1318-E6FA-147E-2D9C45B91873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2.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In Progress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D9ACF-6B8B-CC25-4EFF-103B85E78E3E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62CFF-8EDB-EC05-9F72-536AC7E81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219"/>
            <a:ext cx="1111705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6A266A-180B-D62E-C7DE-80543F6C9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1267219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EC3A97-075E-EC80-512B-C0581642F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37" y="1267219"/>
            <a:ext cx="1111705" cy="240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603439-F97D-D5DB-8F6B-F3982FE94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06" y="1267219"/>
            <a:ext cx="1109827" cy="2403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DCD3A9-351E-D48C-5370-4D90315D30B9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5E3D9-F78A-6E27-7071-FCDD64123FA1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1BCD8E-F5FD-01C2-B5C8-8EF0F0B9E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82" y="4135124"/>
            <a:ext cx="1141751" cy="24036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F3ABFC-D694-EDA5-FD3D-EF89D7666C01}"/>
              </a:ext>
            </a:extLst>
          </p:cNvPr>
          <p:cNvSpPr/>
          <p:nvPr/>
        </p:nvSpPr>
        <p:spPr>
          <a:xfrm>
            <a:off x="1576253" y="214778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2F1442-5FC4-3BB1-DF9B-921D544A347F}"/>
              </a:ext>
            </a:extLst>
          </p:cNvPr>
          <p:cNvGrpSpPr/>
          <p:nvPr/>
        </p:nvGrpSpPr>
        <p:grpSpPr>
          <a:xfrm>
            <a:off x="1576254" y="2175060"/>
            <a:ext cx="1593666" cy="2534100"/>
            <a:chOff x="1576254" y="2175060"/>
            <a:chExt cx="1593666" cy="25341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14ED33-EA35-503E-D2A0-C934CF209501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93EA5D-3C9C-DEBF-3618-03EF50F42EDD}"/>
                </a:ext>
              </a:extLst>
            </p:cNvPr>
            <p:cNvCxnSpPr>
              <a:cxnSpLocks/>
              <a:stCxn id="6" idx="1"/>
              <a:endCxn id="4" idx="1"/>
            </p:cNvCxnSpPr>
            <p:nvPr/>
          </p:nvCxnSpPr>
          <p:spPr>
            <a:xfrm rot="10800000">
              <a:off x="1576254" y="2175060"/>
              <a:ext cx="59507" cy="2208980"/>
            </a:xfrm>
            <a:prstGeom prst="bentConnector3">
              <a:avLst>
                <a:gd name="adj1" fmla="val 484156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35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507C32-1F64-32F8-80A2-F4EE5A604020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3.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Pending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34F51-297A-6752-075C-706A90913C3A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27F7E-5D8D-57C4-B10E-C8F43BA4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47"/>
            <a:ext cx="1010641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F083A3-DBF8-BB15-C4A5-A1E561692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1377945"/>
            <a:ext cx="1010641" cy="218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744D0F-3B55-0E8F-0680-E390041AE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23" y="1377944"/>
            <a:ext cx="1010641" cy="21851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56E653-9A43-0FE7-1E3B-3A5198F506A0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3A59E3-64DC-0D2B-2F57-7659295FE32F}"/>
              </a:ext>
            </a:extLst>
          </p:cNvPr>
          <p:cNvSpPr txBox="1"/>
          <p:nvPr/>
        </p:nvSpPr>
        <p:spPr>
          <a:xfrm>
            <a:off x="1693752" y="928890"/>
            <a:ext cx="12170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RetrieveAuthorizeTransaction</a:t>
            </a:r>
            <a:endParaRPr lang="en-MY" sz="500" dirty="0"/>
          </a:p>
          <a:p>
            <a:r>
              <a:rPr lang="en-MY" sz="500" dirty="0"/>
              <a:t>iOS: </a:t>
            </a:r>
            <a:r>
              <a:rPr lang="en-MY" sz="5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retrieveAuthTransaction</a:t>
            </a:r>
            <a:br>
              <a:rPr lang="en-MY" sz="500" dirty="0"/>
            </a:br>
            <a:r>
              <a:rPr lang="en-MY" sz="500" dirty="0"/>
              <a:t>BE: </a:t>
            </a:r>
            <a:r>
              <a:rPr lang="en-MY" sz="500" b="1" dirty="0">
                <a:solidFill>
                  <a:srgbClr val="FF0000"/>
                </a:solidFill>
                <a:highlight>
                  <a:srgbClr val="00FF00"/>
                </a:highlight>
              </a:rPr>
              <a:t>authorization/</a:t>
            </a:r>
            <a:r>
              <a:rPr lang="en-MY" sz="50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list_pending_trx</a:t>
            </a:r>
            <a:endParaRPr lang="en-MY" sz="5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F3036E-2B9A-423F-CB52-1BC6552B3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23" y="3942593"/>
            <a:ext cx="943595" cy="19865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4AF9AE-FB62-4253-15DA-8EDF81A3EE50}"/>
              </a:ext>
            </a:extLst>
          </p:cNvPr>
          <p:cNvSpPr txBox="1"/>
          <p:nvPr/>
        </p:nvSpPr>
        <p:spPr>
          <a:xfrm>
            <a:off x="3762118" y="4879096"/>
            <a:ext cx="2179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>
                <a:solidFill>
                  <a:srgbClr val="FF0000"/>
                </a:solidFill>
              </a:rPr>
              <a:t>Differences for PENDING</a:t>
            </a:r>
          </a:p>
          <a:p>
            <a:r>
              <a:rPr lang="en-MY" sz="500" dirty="0">
                <a:solidFill>
                  <a:srgbClr val="FF0000"/>
                </a:solidFill>
              </a:rPr>
              <a:t>View Detail screen: iOS &amp; Android are the same. </a:t>
            </a:r>
          </a:p>
          <a:p>
            <a:endParaRPr lang="en-MY" sz="500" dirty="0">
              <a:solidFill>
                <a:srgbClr val="FF0000"/>
              </a:solidFill>
            </a:endParaRPr>
          </a:p>
          <a:p>
            <a:r>
              <a:rPr lang="en-MY" sz="500" dirty="0">
                <a:solidFill>
                  <a:srgbClr val="FF0000"/>
                </a:solidFill>
              </a:rPr>
              <a:t>Android may need to update the Header &amp; Sub-Header Copywriting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7E9D5-6B97-CC8E-57F6-B511B98D95F5}"/>
              </a:ext>
            </a:extLst>
          </p:cNvPr>
          <p:cNvSpPr/>
          <p:nvPr/>
        </p:nvSpPr>
        <p:spPr>
          <a:xfrm>
            <a:off x="2833577" y="2531308"/>
            <a:ext cx="188465" cy="66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E7DC2-1F4E-B9E5-77B4-5487DEDCB26C}"/>
              </a:ext>
            </a:extLst>
          </p:cNvPr>
          <p:cNvSpPr/>
          <p:nvPr/>
        </p:nvSpPr>
        <p:spPr>
          <a:xfrm>
            <a:off x="1402565" y="2373956"/>
            <a:ext cx="188465" cy="66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3E8BE-3F59-A9E0-3750-BFA1B6389013}"/>
              </a:ext>
            </a:extLst>
          </p:cNvPr>
          <p:cNvSpPr/>
          <p:nvPr/>
        </p:nvSpPr>
        <p:spPr>
          <a:xfrm>
            <a:off x="5649910" y="2674138"/>
            <a:ext cx="1534160" cy="8786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800" b="1" dirty="0"/>
              <a:t>UAT</a:t>
            </a:r>
          </a:p>
          <a:p>
            <a:r>
              <a:rPr lang="en-MY" sz="800" dirty="0"/>
              <a:t>Format Field Mapping:-</a:t>
            </a:r>
          </a:p>
          <a:p>
            <a:r>
              <a:rPr lang="en-MY" sz="800" dirty="0">
                <a:solidFill>
                  <a:schemeClr val="tx1"/>
                </a:solidFill>
                <a:highlight>
                  <a:srgbClr val="FFFF00"/>
                </a:highlight>
              </a:rPr>
              <a:t>Need to map with </a:t>
            </a:r>
            <a:r>
              <a:rPr lang="en-MY" sz="800" dirty="0" err="1">
                <a:solidFill>
                  <a:schemeClr val="tx1"/>
                </a:solidFill>
                <a:highlight>
                  <a:srgbClr val="FFFF00"/>
                </a:highlight>
              </a:rPr>
              <a:t>upload_format_desc</a:t>
            </a:r>
            <a:endParaRPr lang="en-MY" sz="800" dirty="0"/>
          </a:p>
          <a:p>
            <a:r>
              <a:rPr lang="en-MY" sz="800" dirty="0"/>
              <a:t>iOS: </a:t>
            </a:r>
          </a:p>
          <a:p>
            <a:r>
              <a:rPr lang="en-MY" sz="800" dirty="0"/>
              <a:t>Android: </a:t>
            </a: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184AB584-5CD6-1174-D7BE-EDA2C22816E8}"/>
              </a:ext>
            </a:extLst>
          </p:cNvPr>
          <p:cNvCxnSpPr>
            <a:cxnSpLocks/>
            <a:stCxn id="10" idx="1"/>
            <a:endCxn id="19" idx="3"/>
          </p:cNvCxnSpPr>
          <p:nvPr/>
        </p:nvCxnSpPr>
        <p:spPr>
          <a:xfrm rot="10800000">
            <a:off x="3022042" y="2564316"/>
            <a:ext cx="2627868" cy="549156"/>
          </a:xfrm>
          <a:prstGeom prst="bentConnector3">
            <a:avLst>
              <a:gd name="adj1" fmla="val 50000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FF3980-346F-F078-D812-1313F6A09469}"/>
              </a:ext>
            </a:extLst>
          </p:cNvPr>
          <p:cNvGrpSpPr/>
          <p:nvPr/>
        </p:nvGrpSpPr>
        <p:grpSpPr>
          <a:xfrm>
            <a:off x="1074589" y="2439971"/>
            <a:ext cx="1534160" cy="2691452"/>
            <a:chOff x="1074589" y="2439971"/>
            <a:chExt cx="1534160" cy="26914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49D3CB7-9255-1953-82E2-1B4FC0CEF8C9}"/>
                </a:ext>
              </a:extLst>
            </p:cNvPr>
            <p:cNvSpPr/>
            <p:nvPr/>
          </p:nvSpPr>
          <p:spPr>
            <a:xfrm>
              <a:off x="1074589" y="4396483"/>
              <a:ext cx="1534160" cy="7349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b="1" dirty="0"/>
                <a:t>UAT</a:t>
              </a:r>
            </a:p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25" name="Straight Arrow Connector 7">
              <a:extLst>
                <a:ext uri="{FF2B5EF4-FFF2-40B4-BE49-F238E27FC236}">
                  <a16:creationId xmlns:a16="http://schemas.microsoft.com/office/drawing/2014/main" id="{9AECD3ED-893B-AB39-BEA6-5AF80ECE89DF}"/>
                </a:ext>
              </a:extLst>
            </p:cNvPr>
            <p:cNvCxnSpPr>
              <a:cxnSpLocks/>
              <a:stCxn id="24" idx="0"/>
              <a:endCxn id="4" idx="2"/>
            </p:cNvCxnSpPr>
            <p:nvPr/>
          </p:nvCxnSpPr>
          <p:spPr>
            <a:xfrm rot="16200000" flipV="1">
              <a:off x="690978" y="3245791"/>
              <a:ext cx="1956512" cy="34487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487B26-F287-554D-6B38-DE1AA210F852}"/>
              </a:ext>
            </a:extLst>
          </p:cNvPr>
          <p:cNvSpPr txBox="1"/>
          <p:nvPr/>
        </p:nvSpPr>
        <p:spPr>
          <a:xfrm>
            <a:off x="6074664" y="1067272"/>
            <a:ext cx="61173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MY" sz="1000" dirty="0"/>
              <a:t>To verify with iOS &amp; Android &gt; - what is the current mapping on 1st screen?</a:t>
            </a:r>
            <a:br>
              <a:rPr lang="en-MY" sz="1000" dirty="0"/>
            </a:br>
            <a:r>
              <a:rPr lang="en-MY" sz="1000" dirty="0"/>
              <a:t>&gt; upload format or Format description? </a:t>
            </a:r>
          </a:p>
          <a:p>
            <a:r>
              <a:rPr lang="en-MY" sz="1000" dirty="0"/>
              <a:t>[Prod] both mapped with </a:t>
            </a:r>
            <a:r>
              <a:rPr lang="en-MY" sz="1000" dirty="0" err="1">
                <a:highlight>
                  <a:srgbClr val="FFFF00"/>
                </a:highlight>
              </a:rPr>
              <a:t>upload_description</a:t>
            </a:r>
            <a:endParaRPr lang="en-MY" sz="1000" dirty="0">
              <a:highlight>
                <a:srgbClr val="FFFF00"/>
              </a:highlight>
            </a:endParaRPr>
          </a:p>
          <a:p>
            <a:endParaRPr lang="en-MY" sz="1000" dirty="0"/>
          </a:p>
          <a:p>
            <a:r>
              <a:rPr lang="en-MY" sz="1000" dirty="0"/>
              <a:t>2. To verify with iOS &amp; Android &gt; - 2nd - Detail screen. </a:t>
            </a:r>
          </a:p>
          <a:p>
            <a:r>
              <a:rPr lang="en-MY" sz="1000" dirty="0"/>
              <a:t>&gt; Android has Format Field (Mapped with </a:t>
            </a:r>
            <a:r>
              <a:rPr lang="en-MY" sz="1000" dirty="0" err="1"/>
              <a:t>upload_format</a:t>
            </a:r>
            <a:r>
              <a:rPr lang="en-MY" sz="1000" dirty="0"/>
              <a:t>)</a:t>
            </a:r>
          </a:p>
          <a:p>
            <a:r>
              <a:rPr lang="en-MY" sz="1000" dirty="0"/>
              <a:t>&gt; iOS DOES NOT have Format Field.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04CD2-AF28-5358-2986-0A96198B2BCF}"/>
              </a:ext>
            </a:extLst>
          </p:cNvPr>
          <p:cNvSpPr/>
          <p:nvPr/>
        </p:nvSpPr>
        <p:spPr>
          <a:xfrm>
            <a:off x="1074588" y="5279206"/>
            <a:ext cx="1612732" cy="65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500" b="1" dirty="0">
                <a:solidFill>
                  <a:schemeClr val="tx1"/>
                </a:solidFill>
              </a:rPr>
              <a:t>Production - </a:t>
            </a:r>
            <a:r>
              <a:rPr lang="en-MY" sz="500" dirty="0">
                <a:solidFill>
                  <a:schemeClr val="tx1"/>
                </a:solidFill>
              </a:rPr>
              <a:t>Format Field Mapping:-</a:t>
            </a:r>
          </a:p>
          <a:p>
            <a:r>
              <a:rPr lang="en-MY" sz="500" dirty="0">
                <a:solidFill>
                  <a:schemeClr val="tx1"/>
                </a:solidFill>
              </a:rPr>
              <a:t>iOS: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</a:t>
            </a:r>
            <a:r>
              <a:rPr lang="en-MY" sz="500" dirty="0">
                <a:solidFill>
                  <a:schemeClr val="tx1"/>
                </a:solidFill>
                <a:highlight>
                  <a:srgbClr val="00FF00"/>
                </a:highlight>
              </a:rPr>
              <a:t>/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upload_format_desc</a:t>
            </a:r>
            <a:endParaRPr lang="en-MY" sz="5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r>
              <a:rPr lang="en-MY" sz="500" dirty="0">
                <a:solidFill>
                  <a:schemeClr val="tx1"/>
                </a:solidFill>
              </a:rPr>
              <a:t>Android: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</a:t>
            </a:r>
            <a:r>
              <a:rPr lang="en-MY" sz="500" dirty="0">
                <a:solidFill>
                  <a:schemeClr val="tx1"/>
                </a:solidFill>
                <a:highlight>
                  <a:srgbClr val="00FF00"/>
                </a:highlight>
              </a:rPr>
              <a:t>/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upload_format_desc</a:t>
            </a:r>
            <a:endParaRPr lang="en-MY" sz="5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r>
              <a:rPr lang="en-US" sz="500" dirty="0">
                <a:solidFill>
                  <a:schemeClr val="tx1"/>
                </a:solidFill>
              </a:rPr>
              <a:t>(Android will do checking on upload _</a:t>
            </a:r>
            <a:r>
              <a:rPr lang="en-US" sz="500" dirty="0" err="1">
                <a:solidFill>
                  <a:schemeClr val="tx1"/>
                </a:solidFill>
              </a:rPr>
              <a:t>format_desc</a:t>
            </a:r>
            <a:r>
              <a:rPr lang="en-US" sz="500" dirty="0">
                <a:solidFill>
                  <a:schemeClr val="tx1"/>
                </a:solidFill>
              </a:rPr>
              <a:t> if BE not returning the key </a:t>
            </a:r>
            <a:r>
              <a:rPr lang="en-US" sz="500" dirty="0" err="1">
                <a:solidFill>
                  <a:schemeClr val="tx1"/>
                </a:solidFill>
              </a:rPr>
              <a:t>upload_format</a:t>
            </a:r>
            <a:r>
              <a:rPr lang="en-US" sz="500" dirty="0">
                <a:solidFill>
                  <a:schemeClr val="tx1"/>
                </a:solidFill>
              </a:rPr>
              <a:t>)</a:t>
            </a:r>
            <a:endParaRPr lang="en-MY" sz="5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FE90F-CFF4-2717-0FC6-FD8D8A04643A}"/>
              </a:ext>
            </a:extLst>
          </p:cNvPr>
          <p:cNvSpPr/>
          <p:nvPr/>
        </p:nvSpPr>
        <p:spPr>
          <a:xfrm>
            <a:off x="7406809" y="2674138"/>
            <a:ext cx="1534160" cy="65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800" b="1" dirty="0">
                <a:solidFill>
                  <a:schemeClr val="tx1"/>
                </a:solidFill>
              </a:rPr>
              <a:t>Production</a:t>
            </a:r>
          </a:p>
          <a:p>
            <a:r>
              <a:rPr lang="en-MY" sz="800" dirty="0">
                <a:solidFill>
                  <a:schemeClr val="tx1"/>
                </a:solidFill>
              </a:rPr>
              <a:t>Format Field Mapping:-</a:t>
            </a:r>
          </a:p>
          <a:p>
            <a:r>
              <a:rPr lang="en-MY" sz="800" dirty="0">
                <a:solidFill>
                  <a:schemeClr val="tx1"/>
                </a:solidFill>
              </a:rPr>
              <a:t>iOS: </a:t>
            </a:r>
          </a:p>
          <a:p>
            <a:r>
              <a:rPr lang="en-MY" sz="800" dirty="0">
                <a:solidFill>
                  <a:schemeClr val="tx1"/>
                </a:solidFill>
              </a:rPr>
              <a:t>Android: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A67116-071A-55C5-FD85-51C2CF640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7" y="6412870"/>
            <a:ext cx="2653335" cy="433241"/>
          </a:xfrm>
          <a:prstGeom prst="rect">
            <a:avLst/>
          </a:prstGeom>
        </p:spPr>
      </p:pic>
      <p:cxnSp>
        <p:nvCxnSpPr>
          <p:cNvPr id="21" name="Straight Arrow Connector 7">
            <a:extLst>
              <a:ext uri="{FF2B5EF4-FFF2-40B4-BE49-F238E27FC236}">
                <a16:creationId xmlns:a16="http://schemas.microsoft.com/office/drawing/2014/main" id="{EB08CEAE-6BEB-2E4A-0E78-E912DFA41DE8}"/>
              </a:ext>
            </a:extLst>
          </p:cNvPr>
          <p:cNvCxnSpPr>
            <a:cxnSpLocks/>
            <a:stCxn id="13" idx="1"/>
            <a:endCxn id="4" idx="1"/>
          </p:cNvCxnSpPr>
          <p:nvPr/>
        </p:nvCxnSpPr>
        <p:spPr>
          <a:xfrm rot="10800000" flipH="1">
            <a:off x="1074587" y="2406964"/>
            <a:ext cx="327977" cy="3197362"/>
          </a:xfrm>
          <a:prstGeom prst="bentConnector3">
            <a:avLst>
              <a:gd name="adj1" fmla="val -697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id="{F802D11F-B73B-0477-BFAC-4198BC6C4DBA}"/>
              </a:ext>
            </a:extLst>
          </p:cNvPr>
          <p:cNvCxnSpPr>
            <a:cxnSpLocks/>
            <a:stCxn id="13" idx="2"/>
            <a:endCxn id="20" idx="1"/>
          </p:cNvCxnSpPr>
          <p:nvPr/>
        </p:nvCxnSpPr>
        <p:spPr>
          <a:xfrm rot="5400000">
            <a:off x="962789" y="5711325"/>
            <a:ext cx="700045" cy="1136287"/>
          </a:xfrm>
          <a:prstGeom prst="bentConnector4">
            <a:avLst>
              <a:gd name="adj1" fmla="val 34528"/>
              <a:gd name="adj2" fmla="val 12011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3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4.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Completed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FB4DF-5B3F-1532-CA53-8878EAD40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470"/>
            <a:ext cx="1010641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648847-48D6-65F9-016B-F742C9E97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22" y="1312469"/>
            <a:ext cx="1010641" cy="218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EBE74-6AF6-3A23-344E-5D180EC31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44" y="1312468"/>
            <a:ext cx="1010641" cy="2185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7FF45-2DEA-F675-D2E6-11DD9F30076A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70D6A-D169-C428-713E-9F19F99D87FD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C8CA4E-D15B-A35C-5230-5A5572B07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30" y="4007105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BC94DF-C7E2-8BCE-F5E6-D6E40E925A24}"/>
              </a:ext>
            </a:extLst>
          </p:cNvPr>
          <p:cNvSpPr/>
          <p:nvPr/>
        </p:nvSpPr>
        <p:spPr>
          <a:xfrm>
            <a:off x="1665732" y="2110824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735EC8-9651-0FA7-3176-13F4785D7069}"/>
              </a:ext>
            </a:extLst>
          </p:cNvPr>
          <p:cNvGrpSpPr/>
          <p:nvPr/>
        </p:nvGrpSpPr>
        <p:grpSpPr>
          <a:xfrm>
            <a:off x="1635760" y="2138104"/>
            <a:ext cx="1534160" cy="2571056"/>
            <a:chOff x="1635760" y="2138104"/>
            <a:chExt cx="1534160" cy="25710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D7AEEC-E26D-7021-4A01-088EB95510C2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10" name="Straight Arrow Connector 7">
              <a:extLst>
                <a:ext uri="{FF2B5EF4-FFF2-40B4-BE49-F238E27FC236}">
                  <a16:creationId xmlns:a16="http://schemas.microsoft.com/office/drawing/2014/main" id="{82EE314D-5308-BA12-7AB9-5A40D80B41FF}"/>
                </a:ext>
              </a:extLst>
            </p:cNvPr>
            <p:cNvCxnSpPr>
              <a:cxnSpLocks/>
              <a:stCxn id="8" idx="1"/>
              <a:endCxn id="4" idx="1"/>
            </p:cNvCxnSpPr>
            <p:nvPr/>
          </p:nvCxnSpPr>
          <p:spPr>
            <a:xfrm rot="10800000" flipH="1">
              <a:off x="1635760" y="2138104"/>
              <a:ext cx="29972" cy="2245937"/>
            </a:xfrm>
            <a:prstGeom prst="bentConnector3">
              <a:avLst>
                <a:gd name="adj1" fmla="val -762712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584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5588</TotalTime>
  <Words>2175</Words>
  <Application>Microsoft Office PowerPoint</Application>
  <PresentationFormat>Widescreen</PresentationFormat>
  <Paragraphs>219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Phang Jiun Dar</dc:creator>
  <cp:lastModifiedBy>Phang Jiun Dar</cp:lastModifiedBy>
  <cp:revision>74</cp:revision>
  <dcterms:created xsi:type="dcterms:W3CDTF">2024-05-07T06:32:23Z</dcterms:created>
  <dcterms:modified xsi:type="dcterms:W3CDTF">2024-05-15T02:30:54Z</dcterms:modified>
</cp:coreProperties>
</file>